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3" r:id="rId3"/>
    <p:sldId id="364" r:id="rId4"/>
    <p:sldId id="365" r:id="rId5"/>
    <p:sldId id="313" r:id="rId6"/>
    <p:sldId id="279" r:id="rId7"/>
    <p:sldId id="312" r:id="rId8"/>
    <p:sldId id="366" r:id="rId9"/>
    <p:sldId id="259" r:id="rId10"/>
    <p:sldId id="280" r:id="rId11"/>
    <p:sldId id="260" r:id="rId12"/>
    <p:sldId id="282" r:id="rId13"/>
    <p:sldId id="272" r:id="rId14"/>
    <p:sldId id="283" r:id="rId15"/>
    <p:sldId id="264" r:id="rId16"/>
    <p:sldId id="289" r:id="rId17"/>
    <p:sldId id="266" r:id="rId18"/>
    <p:sldId id="284" r:id="rId19"/>
    <p:sldId id="274" r:id="rId20"/>
    <p:sldId id="265" r:id="rId21"/>
    <p:sldId id="367" r:id="rId22"/>
    <p:sldId id="304" r:id="rId23"/>
    <p:sldId id="306" r:id="rId24"/>
    <p:sldId id="314" r:id="rId25"/>
    <p:sldId id="315" r:id="rId26"/>
    <p:sldId id="316" r:id="rId27"/>
    <p:sldId id="317" r:id="rId28"/>
    <p:sldId id="319" r:id="rId29"/>
    <p:sldId id="318" r:id="rId30"/>
    <p:sldId id="320" r:id="rId31"/>
    <p:sldId id="322" r:id="rId32"/>
    <p:sldId id="324" r:id="rId33"/>
    <p:sldId id="321" r:id="rId34"/>
    <p:sldId id="323" r:id="rId35"/>
    <p:sldId id="325" r:id="rId36"/>
    <p:sldId id="326" r:id="rId37"/>
    <p:sldId id="327" r:id="rId38"/>
    <p:sldId id="328"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30" r:id="rId56"/>
    <p:sldId id="329" r:id="rId57"/>
    <p:sldId id="353" r:id="rId58"/>
    <p:sldId id="349" r:id="rId59"/>
    <p:sldId id="351" r:id="rId60"/>
    <p:sldId id="352" r:id="rId61"/>
    <p:sldId id="357" r:id="rId62"/>
    <p:sldId id="356" r:id="rId63"/>
    <p:sldId id="358" r:id="rId64"/>
    <p:sldId id="359" r:id="rId65"/>
    <p:sldId id="360" r:id="rId66"/>
    <p:sldId id="361" r:id="rId67"/>
    <p:sldId id="362" r:id="rId68"/>
    <p:sldId id="354" r:id="rId69"/>
    <p:sldId id="355" r:id="rId7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1380D03F-553C-4B2E-A234-1F8E51374D85}">
          <p14:sldIdLst>
            <p14:sldId id="256"/>
            <p14:sldId id="363"/>
            <p14:sldId id="364"/>
            <p14:sldId id="365"/>
            <p14:sldId id="313"/>
            <p14:sldId id="279"/>
            <p14:sldId id="312"/>
            <p14:sldId id="366"/>
            <p14:sldId id="259"/>
            <p14:sldId id="280"/>
            <p14:sldId id="260"/>
            <p14:sldId id="282"/>
            <p14:sldId id="272"/>
            <p14:sldId id="283"/>
            <p14:sldId id="264"/>
            <p14:sldId id="289"/>
            <p14:sldId id="266"/>
            <p14:sldId id="284"/>
            <p14:sldId id="274"/>
            <p14:sldId id="265"/>
            <p14:sldId id="367"/>
            <p14:sldId id="304"/>
            <p14:sldId id="306"/>
          </p14:sldIdLst>
        </p14:section>
        <p14:section name="Ievads" id="{7B1F5E06-DC61-48E8-B6A6-8A00D489DD7A}">
          <p14:sldIdLst/>
        </p14:section>
        <p14:section name="Biochemical methods" id="{61C3F592-1D37-4BE4-BA36-60C05A9A8BB5}">
          <p14:sldIdLst>
            <p14:sldId id="314"/>
            <p14:sldId id="315"/>
            <p14:sldId id="316"/>
            <p14:sldId id="317"/>
            <p14:sldId id="319"/>
            <p14:sldId id="318"/>
            <p14:sldId id="320"/>
            <p14:sldId id="322"/>
            <p14:sldId id="324"/>
            <p14:sldId id="321"/>
            <p14:sldId id="323"/>
            <p14:sldId id="325"/>
            <p14:sldId id="326"/>
            <p14:sldId id="327"/>
            <p14:sldId id="328"/>
            <p14:sldId id="331"/>
            <p14:sldId id="332"/>
            <p14:sldId id="333"/>
            <p14:sldId id="334"/>
            <p14:sldId id="335"/>
            <p14:sldId id="336"/>
            <p14:sldId id="337"/>
            <p14:sldId id="338"/>
            <p14:sldId id="339"/>
            <p14:sldId id="340"/>
            <p14:sldId id="341"/>
            <p14:sldId id="342"/>
            <p14:sldId id="343"/>
            <p14:sldId id="344"/>
            <p14:sldId id="345"/>
            <p14:sldId id="346"/>
            <p14:sldId id="330"/>
          </p14:sldIdLst>
        </p14:section>
        <p14:section name="Immunology escape" id="{DB2FCF09-C596-43CB-AF23-6BEA66968163}">
          <p14:sldIdLst>
            <p14:sldId id="329"/>
            <p14:sldId id="353"/>
            <p14:sldId id="349"/>
            <p14:sldId id="351"/>
            <p14:sldId id="352"/>
            <p14:sldId id="357"/>
            <p14:sldId id="356"/>
            <p14:sldId id="358"/>
            <p14:sldId id="359"/>
            <p14:sldId id="360"/>
            <p14:sldId id="361"/>
            <p14:sldId id="362"/>
            <p14:sldId id="354"/>
            <p14:sldId id="35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p:normalViewPr>
  <p:slideViewPr>
    <p:cSldViewPr snapToGrid="0">
      <p:cViewPr varScale="1">
        <p:scale>
          <a:sx n="85" d="100"/>
          <a:sy n="85" d="100"/>
        </p:scale>
        <p:origin x="126"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C8A936-E66E-4AB6-94C4-A14B0F10E0B8}"/>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1548F73E-2B82-4B7E-B435-2C19EFBCF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3A34C4DE-3E53-4058-B12E-7DB7819FA964}"/>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528D19B2-0630-4652-86F3-7E0BD54F3E7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D1B7F03-1FEA-441D-9596-C5C272380B5D}"/>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3448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E2EB622-E210-430F-95F2-B2B73A8BC6D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82688B4-8B23-4279-9A64-C91CD8646411}"/>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1086422-2CA8-43F1-8682-15A11B6268AD}"/>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75FB8E23-8299-42FC-A56A-D3C444E40B4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FEA4A8F-FAE4-46B5-A83D-5AF318786963}"/>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237297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D0DE274B-CAA6-489C-A460-91A60CB9DA74}"/>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5B0DD8C5-650B-42A7-91D2-F29CBC8B0CAE}"/>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A30972C-6712-4024-A49C-A540E04CAD89}"/>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C03B6687-9935-48E1-AFE2-8B96F33E9DB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FB62E19-6B6E-49A6-86D9-65A1209B62DB}"/>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238943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2E1E0A5-7905-4D19-A5BC-AA47F381295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1376C62-91C7-4EA7-A394-0179D48C0E77}"/>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A511E8F-2726-48DD-822F-FAE03EC0D9CF}"/>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AA75CC51-0157-485C-B589-06104E1B70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0BDD0FD-C873-4082-934A-8E4225FA78D3}"/>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286242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8E9DC1F-1F10-4225-B404-75CB0E96E033}"/>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2DAB3554-CA00-4973-AE4F-3974BF522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7AEBA72C-9659-4759-A363-D40DDA47519B}"/>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3B0A7DFB-BD6A-411D-8F98-BF5A4A771AC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531C2E8-34A8-45FF-9020-87BED270D11D}"/>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15111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00B5183-84EF-4561-8E41-D98E719CCADE}"/>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1EE5DFB-A3EE-4033-8974-F62485AD786D}"/>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48467F70-CBA3-419C-B545-92DAC9139975}"/>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F3C5CB0E-07AC-4A28-B78E-F5969B5F26E9}"/>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6" name="Kājenes vietturis 5">
            <a:extLst>
              <a:ext uri="{FF2B5EF4-FFF2-40B4-BE49-F238E27FC236}">
                <a16:creationId xmlns:a16="http://schemas.microsoft.com/office/drawing/2014/main" id="{1949CA80-9D06-4663-8144-04C91396A60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14E8EBB-221A-4463-91C0-6A254B73735D}"/>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344457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7CE70CF-EA69-4885-A48D-DEAB6633772E}"/>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6073BD44-1A2C-4189-92B6-4E849A7C4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1CC88417-65B6-49EA-9255-71A9E8F031E1}"/>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9D4089F1-BF09-476B-B8EC-51B678DFF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8502238E-0EE0-4A43-ABFA-56BAA4A2EB4A}"/>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F067212F-6B14-4D96-990D-841AE5A2E32A}"/>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8" name="Kājenes vietturis 7">
            <a:extLst>
              <a:ext uri="{FF2B5EF4-FFF2-40B4-BE49-F238E27FC236}">
                <a16:creationId xmlns:a16="http://schemas.microsoft.com/office/drawing/2014/main" id="{24915268-B75E-4B4E-8866-AB7ABAEAE8E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AF48BFF6-91AA-4EB7-BED7-6358981F8A31}"/>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348065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24D3D6-0C93-4859-A071-16C137033F9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E57E0559-DD9D-4850-BF45-E985343538D8}"/>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4" name="Kājenes vietturis 3">
            <a:extLst>
              <a:ext uri="{FF2B5EF4-FFF2-40B4-BE49-F238E27FC236}">
                <a16:creationId xmlns:a16="http://schemas.microsoft.com/office/drawing/2014/main" id="{5560BBE3-01BB-41A3-9B7E-48DC458D2B2D}"/>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EC8A36B9-1895-4DC7-A01A-B07D059C1B01}"/>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36317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2175DFD3-698B-4909-B8BF-F10BA9BE63DA}"/>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3" name="Kājenes vietturis 2">
            <a:extLst>
              <a:ext uri="{FF2B5EF4-FFF2-40B4-BE49-F238E27FC236}">
                <a16:creationId xmlns:a16="http://schemas.microsoft.com/office/drawing/2014/main" id="{4377D0DC-BCE9-401A-9C3D-7F0BBBE6105A}"/>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986E6B0A-941A-4E5A-A30E-22178D809BE2}"/>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42897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9ABD54-3456-4F55-AE74-E84512F5033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EE268D01-BEF3-44B9-B9B9-5ED8C7C50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3A2B27F7-2D7A-4EAB-B7E7-3EABDCB00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8BBEDBCA-32CD-4164-A14F-1D5CFF77878A}"/>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6" name="Kājenes vietturis 5">
            <a:extLst>
              <a:ext uri="{FF2B5EF4-FFF2-40B4-BE49-F238E27FC236}">
                <a16:creationId xmlns:a16="http://schemas.microsoft.com/office/drawing/2014/main" id="{3E5696D7-D0D5-4CF0-94DF-A5281374C3E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0A82D92-D3C4-40FB-9F15-2252F2A316C3}"/>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55789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70FD00-5C24-4CAA-895F-5CA2B7E5830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F931183F-CA53-4230-8BF0-5791DE1DE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02612F89-E6F1-4949-8532-B6E93E25B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D5AEEA0A-1E77-4107-823B-F7F2A306286A}"/>
              </a:ext>
            </a:extLst>
          </p:cNvPr>
          <p:cNvSpPr>
            <a:spLocks noGrp="1"/>
          </p:cNvSpPr>
          <p:nvPr>
            <p:ph type="dt" sz="half" idx="10"/>
          </p:nvPr>
        </p:nvSpPr>
        <p:spPr/>
        <p:txBody>
          <a:bodyPr/>
          <a:lstStyle/>
          <a:p>
            <a:fld id="{674E7C54-8862-464D-BDB7-8E8CA95414AC}" type="datetimeFigureOut">
              <a:rPr lang="lv-LV" smtClean="0"/>
              <a:t>2017.11.13.</a:t>
            </a:fld>
            <a:endParaRPr lang="lv-LV"/>
          </a:p>
        </p:txBody>
      </p:sp>
      <p:sp>
        <p:nvSpPr>
          <p:cNvPr id="6" name="Kājenes vietturis 5">
            <a:extLst>
              <a:ext uri="{FF2B5EF4-FFF2-40B4-BE49-F238E27FC236}">
                <a16:creationId xmlns:a16="http://schemas.microsoft.com/office/drawing/2014/main" id="{5114AFE9-5AA6-4009-A866-D66242C2DDC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3ACCBF1-ACBA-4E52-AAFB-074A0A98E3CC}"/>
              </a:ext>
            </a:extLst>
          </p:cNvPr>
          <p:cNvSpPr>
            <a:spLocks noGrp="1"/>
          </p:cNvSpPr>
          <p:nvPr>
            <p:ph type="sldNum" sz="quarter" idx="12"/>
          </p:nvPr>
        </p:nvSpPr>
        <p:spPr/>
        <p:txBody>
          <a:bodyPr/>
          <a:lstStyle/>
          <a:p>
            <a:fld id="{5225F0A7-7FEB-4D7B-B876-C690B95FCDE8}" type="slidenum">
              <a:rPr lang="lv-LV" smtClean="0"/>
              <a:t>‹#›</a:t>
            </a:fld>
            <a:endParaRPr lang="lv-LV"/>
          </a:p>
        </p:txBody>
      </p:sp>
    </p:spTree>
    <p:extLst>
      <p:ext uri="{BB962C8B-B14F-4D97-AF65-F5344CB8AC3E}">
        <p14:creationId xmlns:p14="http://schemas.microsoft.com/office/powerpoint/2010/main" val="109578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35298F3-D0B9-4561-A345-7AD559860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98EF8938-BB4E-4AB9-A8FF-27B01A3DD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82E0BDF-D92D-4ABC-85A0-09DFD012C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E7C54-8862-464D-BDB7-8E8CA95414AC}" type="datetimeFigureOut">
              <a:rPr lang="lv-LV" smtClean="0"/>
              <a:t>2017.11.13.</a:t>
            </a:fld>
            <a:endParaRPr lang="lv-LV"/>
          </a:p>
        </p:txBody>
      </p:sp>
      <p:sp>
        <p:nvSpPr>
          <p:cNvPr id="5" name="Kājenes vietturis 4">
            <a:extLst>
              <a:ext uri="{FF2B5EF4-FFF2-40B4-BE49-F238E27FC236}">
                <a16:creationId xmlns:a16="http://schemas.microsoft.com/office/drawing/2014/main" id="{18E88014-8A67-43D4-A633-5D694279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A80E2839-5A52-4C64-AAA4-FAFB7D7E1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F0A7-7FEB-4D7B-B876-C690B95FCDE8}" type="slidenum">
              <a:rPr lang="lv-LV" smtClean="0"/>
              <a:t>‹#›</a:t>
            </a:fld>
            <a:endParaRPr lang="lv-LV"/>
          </a:p>
        </p:txBody>
      </p:sp>
    </p:spTree>
    <p:extLst>
      <p:ext uri="{BB962C8B-B14F-4D97-AF65-F5344CB8AC3E}">
        <p14:creationId xmlns:p14="http://schemas.microsoft.com/office/powerpoint/2010/main" val="31346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Pseudomonas_aeruginosa" TargetMode="External"/><Relationship Id="rId2" Type="http://schemas.openxmlformats.org/officeDocument/2006/relationships/hyperlink" Target="https://en.wikipedia.org/wiki/Enterococcus_faeciu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n.wikipedia.org/wiki/Staphylococcus_capitis" TargetMode="External"/><Relationship Id="rId4" Type="http://schemas.openxmlformats.org/officeDocument/2006/relationships/hyperlink" Target="https://en.wikipedia.org/wiki/Veillonell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pathogenic organism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9525" y="1687058"/>
            <a:ext cx="2533650" cy="1809751"/>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642326EE-6526-4DA2-AC82-4DC8F3CFB9E8}"/>
              </a:ext>
            </a:extLst>
          </p:cNvPr>
          <p:cNvSpPr>
            <a:spLocks noGrp="1"/>
          </p:cNvSpPr>
          <p:nvPr>
            <p:ph type="ctrTitle"/>
          </p:nvPr>
        </p:nvSpPr>
        <p:spPr>
          <a:xfrm>
            <a:off x="1343891" y="1607272"/>
            <a:ext cx="9144000" cy="2387600"/>
          </a:xfrm>
        </p:spPr>
        <p:txBody>
          <a:bodyPr>
            <a:normAutofit fontScale="90000"/>
          </a:bodyPr>
          <a:lstStyle/>
          <a:p>
            <a:r>
              <a:rPr lang="en-US" dirty="0"/>
              <a:t>Molecular</a:t>
            </a:r>
            <a:r>
              <a:rPr lang="lv-LV" dirty="0"/>
              <a:t> </a:t>
            </a:r>
            <a:r>
              <a:rPr lang="en-US" dirty="0"/>
              <a:t>mechanisms</a:t>
            </a:r>
            <a:r>
              <a:rPr lang="lv-LV" dirty="0"/>
              <a:t> </a:t>
            </a:r>
            <a:r>
              <a:rPr lang="en-US" dirty="0"/>
              <a:t>of</a:t>
            </a:r>
            <a:r>
              <a:rPr lang="lv-LV" dirty="0"/>
              <a:t> </a:t>
            </a:r>
            <a:r>
              <a:rPr lang="en-US" dirty="0"/>
              <a:t>pathogenic</a:t>
            </a:r>
            <a:r>
              <a:rPr lang="lv-LV" dirty="0"/>
              <a:t> </a:t>
            </a:r>
            <a:r>
              <a:rPr lang="en-US" dirty="0"/>
              <a:t>microorganisms</a:t>
            </a:r>
            <a:r>
              <a:rPr lang="lv-LV" dirty="0"/>
              <a:t> </a:t>
            </a:r>
            <a:r>
              <a:rPr lang="en-US" dirty="0"/>
              <a:t>adaptation</a:t>
            </a:r>
            <a:r>
              <a:rPr lang="lv-LV" dirty="0"/>
              <a:t> </a:t>
            </a:r>
            <a:r>
              <a:rPr lang="en-US" dirty="0"/>
              <a:t>and</a:t>
            </a:r>
            <a:r>
              <a:rPr lang="lv-LV" dirty="0"/>
              <a:t> </a:t>
            </a:r>
            <a:r>
              <a:rPr lang="en-US" dirty="0" err="1"/>
              <a:t>resistanc</a:t>
            </a:r>
            <a:r>
              <a:rPr lang="lv-LV" dirty="0"/>
              <a:t>e</a:t>
            </a:r>
          </a:p>
        </p:txBody>
      </p:sp>
    </p:spTree>
    <p:extLst>
      <p:ext uri="{BB962C8B-B14F-4D97-AF65-F5344CB8AC3E}">
        <p14:creationId xmlns:p14="http://schemas.microsoft.com/office/powerpoint/2010/main" val="255755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1534824" y="-78563"/>
            <a:ext cx="10515600" cy="1325563"/>
          </a:xfrm>
        </p:spPr>
        <p:txBody>
          <a:bodyPr/>
          <a:lstStyle/>
          <a:p>
            <a:r>
              <a:rPr lang="lv-LV" dirty="0" err="1"/>
              <a:t>Mechanisms</a:t>
            </a:r>
            <a:r>
              <a:rPr lang="lv-LV" dirty="0"/>
              <a:t> </a:t>
            </a:r>
            <a:r>
              <a:rPr lang="lv-LV" dirty="0" err="1"/>
              <a:t>of</a:t>
            </a:r>
            <a:r>
              <a:rPr lang="lv-LV" dirty="0"/>
              <a:t> </a:t>
            </a:r>
            <a:r>
              <a:rPr lang="lv-LV" dirty="0" err="1"/>
              <a:t>Antibiotic</a:t>
            </a:r>
            <a:r>
              <a:rPr lang="lv-LV" dirty="0"/>
              <a:t> </a:t>
            </a:r>
            <a:r>
              <a:rPr lang="lv-LV" dirty="0" err="1"/>
              <a:t>Resistance</a:t>
            </a:r>
            <a:endParaRPr lang="lv-LV" dirty="0"/>
          </a:p>
        </p:txBody>
      </p:sp>
      <p:sp>
        <p:nvSpPr>
          <p:cNvPr id="4" name="TextBox 3">
            <a:extLst>
              <a:ext uri="{FF2B5EF4-FFF2-40B4-BE49-F238E27FC236}">
                <a16:creationId xmlns:a16="http://schemas.microsoft.com/office/drawing/2014/main" id="{A1E0838C-BC01-4636-8511-D94B10A096CF}"/>
              </a:ext>
            </a:extLst>
          </p:cNvPr>
          <p:cNvSpPr txBox="1"/>
          <p:nvPr/>
        </p:nvSpPr>
        <p:spPr>
          <a:xfrm>
            <a:off x="4281054" y="1203301"/>
            <a:ext cx="3141758" cy="523220"/>
          </a:xfrm>
          <a:prstGeom prst="rect">
            <a:avLst/>
          </a:prstGeom>
          <a:noFill/>
        </p:spPr>
        <p:txBody>
          <a:bodyPr wrap="none" rtlCol="0">
            <a:spAutoFit/>
          </a:bodyPr>
          <a:lstStyle/>
          <a:p>
            <a:r>
              <a:rPr lang="lv-LV" sz="2800" dirty="0" err="1"/>
              <a:t>Antibiotic</a:t>
            </a:r>
            <a:r>
              <a:rPr lang="lv-LV" sz="2800" dirty="0"/>
              <a:t> </a:t>
            </a:r>
            <a:r>
              <a:rPr lang="lv-LV" sz="2800" dirty="0" err="1"/>
              <a:t>resistance</a:t>
            </a:r>
            <a:endParaRPr lang="lv-LV" sz="2800" dirty="0"/>
          </a:p>
        </p:txBody>
      </p:sp>
      <p:sp>
        <p:nvSpPr>
          <p:cNvPr id="7" name="Bultiņa: uz leju 6">
            <a:extLst>
              <a:ext uri="{FF2B5EF4-FFF2-40B4-BE49-F238E27FC236}">
                <a16:creationId xmlns:a16="http://schemas.microsoft.com/office/drawing/2014/main" id="{3E69913A-95A6-428C-8C59-61B4CECFD142}"/>
              </a:ext>
            </a:extLst>
          </p:cNvPr>
          <p:cNvSpPr/>
          <p:nvPr/>
        </p:nvSpPr>
        <p:spPr>
          <a:xfrm rot="2356736">
            <a:off x="4460950" y="1906669"/>
            <a:ext cx="251670" cy="658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leju 7">
            <a:extLst>
              <a:ext uri="{FF2B5EF4-FFF2-40B4-BE49-F238E27FC236}">
                <a16:creationId xmlns:a16="http://schemas.microsoft.com/office/drawing/2014/main" id="{27CEC2B5-C368-4D0B-9C81-DD96AE7591A6}"/>
              </a:ext>
            </a:extLst>
          </p:cNvPr>
          <p:cNvSpPr/>
          <p:nvPr/>
        </p:nvSpPr>
        <p:spPr>
          <a:xfrm rot="18875652">
            <a:off x="6863591" y="1892920"/>
            <a:ext cx="251670" cy="658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335DE2AC-DAAD-45D2-9AC4-14D3F95E7D10}"/>
              </a:ext>
            </a:extLst>
          </p:cNvPr>
          <p:cNvSpPr txBox="1"/>
          <p:nvPr/>
        </p:nvSpPr>
        <p:spPr>
          <a:xfrm>
            <a:off x="1971838" y="2454514"/>
            <a:ext cx="1743298" cy="954107"/>
          </a:xfrm>
          <a:prstGeom prst="rect">
            <a:avLst/>
          </a:prstGeom>
          <a:noFill/>
        </p:spPr>
        <p:txBody>
          <a:bodyPr wrap="none" rtlCol="0">
            <a:spAutoFit/>
          </a:bodyPr>
          <a:lstStyle/>
          <a:p>
            <a:r>
              <a:rPr lang="lv-LV" sz="2800" dirty="0" err="1"/>
              <a:t>Intrinsic</a:t>
            </a:r>
            <a:r>
              <a:rPr lang="lv-LV" sz="2800" dirty="0"/>
              <a:t> </a:t>
            </a:r>
          </a:p>
          <a:p>
            <a:r>
              <a:rPr lang="lv-LV" sz="2800" dirty="0" err="1"/>
              <a:t>or</a:t>
            </a:r>
            <a:r>
              <a:rPr lang="lv-LV" sz="2800" dirty="0"/>
              <a:t> Natural </a:t>
            </a:r>
          </a:p>
        </p:txBody>
      </p:sp>
      <p:sp>
        <p:nvSpPr>
          <p:cNvPr id="10" name="TextBox 9">
            <a:extLst>
              <a:ext uri="{FF2B5EF4-FFF2-40B4-BE49-F238E27FC236}">
                <a16:creationId xmlns:a16="http://schemas.microsoft.com/office/drawing/2014/main" id="{691E56A9-C189-4884-BD57-616B16B6537F}"/>
              </a:ext>
            </a:extLst>
          </p:cNvPr>
          <p:cNvSpPr txBox="1"/>
          <p:nvPr/>
        </p:nvSpPr>
        <p:spPr>
          <a:xfrm>
            <a:off x="6524828" y="2570111"/>
            <a:ext cx="1574534" cy="523220"/>
          </a:xfrm>
          <a:prstGeom prst="rect">
            <a:avLst/>
          </a:prstGeom>
          <a:noFill/>
        </p:spPr>
        <p:txBody>
          <a:bodyPr wrap="none" rtlCol="0">
            <a:spAutoFit/>
          </a:bodyPr>
          <a:lstStyle/>
          <a:p>
            <a:r>
              <a:rPr lang="lv-LV" sz="2800" dirty="0" err="1"/>
              <a:t>Acquired</a:t>
            </a:r>
            <a:r>
              <a:rPr lang="lv-LV" sz="2800" dirty="0"/>
              <a:t> </a:t>
            </a:r>
          </a:p>
        </p:txBody>
      </p:sp>
      <p:sp>
        <p:nvSpPr>
          <p:cNvPr id="11" name="Bultiņa: uz leju 10">
            <a:extLst>
              <a:ext uri="{FF2B5EF4-FFF2-40B4-BE49-F238E27FC236}">
                <a16:creationId xmlns:a16="http://schemas.microsoft.com/office/drawing/2014/main" id="{87086EE5-FD05-4CA3-BC1D-C9663D71F632}"/>
              </a:ext>
            </a:extLst>
          </p:cNvPr>
          <p:cNvSpPr/>
          <p:nvPr/>
        </p:nvSpPr>
        <p:spPr>
          <a:xfrm rot="2154752">
            <a:off x="6291743" y="3266027"/>
            <a:ext cx="275392" cy="1023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a:extLst>
              <a:ext uri="{FF2B5EF4-FFF2-40B4-BE49-F238E27FC236}">
                <a16:creationId xmlns:a16="http://schemas.microsoft.com/office/drawing/2014/main" id="{BF4C8E8B-D806-431C-890F-365F69DE811D}"/>
              </a:ext>
            </a:extLst>
          </p:cNvPr>
          <p:cNvSpPr txBox="1"/>
          <p:nvPr/>
        </p:nvSpPr>
        <p:spPr>
          <a:xfrm>
            <a:off x="7595913" y="3459852"/>
            <a:ext cx="2620846" cy="523220"/>
          </a:xfrm>
          <a:prstGeom prst="rect">
            <a:avLst/>
          </a:prstGeom>
          <a:noFill/>
        </p:spPr>
        <p:txBody>
          <a:bodyPr wrap="none" rtlCol="0">
            <a:spAutoFit/>
          </a:bodyPr>
          <a:lstStyle/>
          <a:p>
            <a:r>
              <a:rPr lang="lv-LV" sz="2800" dirty="0" err="1"/>
              <a:t>genetic</a:t>
            </a:r>
            <a:r>
              <a:rPr lang="lv-LV" sz="2800" dirty="0"/>
              <a:t> </a:t>
            </a:r>
            <a:r>
              <a:rPr lang="lv-LV" sz="2800" dirty="0" err="1"/>
              <a:t>methods</a:t>
            </a:r>
            <a:endParaRPr lang="lv-LV" sz="2800" dirty="0"/>
          </a:p>
        </p:txBody>
      </p:sp>
      <p:sp>
        <p:nvSpPr>
          <p:cNvPr id="13" name="Bultiņa: kreisā-labā 12">
            <a:extLst>
              <a:ext uri="{FF2B5EF4-FFF2-40B4-BE49-F238E27FC236}">
                <a16:creationId xmlns:a16="http://schemas.microsoft.com/office/drawing/2014/main" id="{A3C4B253-E1F6-4FEF-B0A7-937D3DFF6B5E}"/>
              </a:ext>
            </a:extLst>
          </p:cNvPr>
          <p:cNvSpPr/>
          <p:nvPr/>
        </p:nvSpPr>
        <p:spPr>
          <a:xfrm>
            <a:off x="4435998" y="4535793"/>
            <a:ext cx="2891430" cy="3298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024404AD-7061-4ABB-A24D-247CD4495837}"/>
              </a:ext>
            </a:extLst>
          </p:cNvPr>
          <p:cNvSpPr txBox="1"/>
          <p:nvPr/>
        </p:nvSpPr>
        <p:spPr>
          <a:xfrm>
            <a:off x="580551" y="4439094"/>
            <a:ext cx="3592971" cy="523220"/>
          </a:xfrm>
          <a:prstGeom prst="rect">
            <a:avLst/>
          </a:prstGeom>
          <a:noFill/>
        </p:spPr>
        <p:txBody>
          <a:bodyPr wrap="none" rtlCol="0">
            <a:spAutoFit/>
          </a:bodyPr>
          <a:lstStyle/>
          <a:p>
            <a:r>
              <a:rPr lang="lv-LV" sz="2800" dirty="0" err="1"/>
              <a:t>Chromosomal</a:t>
            </a:r>
            <a:r>
              <a:rPr lang="lv-LV" sz="2800" dirty="0"/>
              <a:t> </a:t>
            </a:r>
            <a:r>
              <a:rPr lang="lv-LV" sz="2800" dirty="0" err="1"/>
              <a:t>methods</a:t>
            </a:r>
            <a:endParaRPr lang="lv-LV" sz="2800" dirty="0"/>
          </a:p>
        </p:txBody>
      </p:sp>
      <p:sp>
        <p:nvSpPr>
          <p:cNvPr id="15" name="TextBox 14">
            <a:extLst>
              <a:ext uri="{FF2B5EF4-FFF2-40B4-BE49-F238E27FC236}">
                <a16:creationId xmlns:a16="http://schemas.microsoft.com/office/drawing/2014/main" id="{103CB202-2E0E-46A3-80D6-537B85B230F8}"/>
              </a:ext>
            </a:extLst>
          </p:cNvPr>
          <p:cNvSpPr txBox="1"/>
          <p:nvPr/>
        </p:nvSpPr>
        <p:spPr>
          <a:xfrm>
            <a:off x="715660" y="5441526"/>
            <a:ext cx="2127827" cy="523220"/>
          </a:xfrm>
          <a:prstGeom prst="rect">
            <a:avLst/>
          </a:prstGeom>
          <a:noFill/>
        </p:spPr>
        <p:txBody>
          <a:bodyPr wrap="none" rtlCol="0">
            <a:spAutoFit/>
          </a:bodyPr>
          <a:lstStyle/>
          <a:p>
            <a:pPr marL="457200" indent="-457200">
              <a:buFont typeface="Arial" panose="020B0604020202020204" pitchFamily="34" charset="0"/>
              <a:buChar char="•"/>
            </a:pPr>
            <a:r>
              <a:rPr lang="lv-LV" sz="2800" dirty="0" err="1"/>
              <a:t>mutations</a:t>
            </a:r>
            <a:endParaRPr lang="lv-LV" sz="2800" dirty="0"/>
          </a:p>
        </p:txBody>
      </p:sp>
      <p:sp>
        <p:nvSpPr>
          <p:cNvPr id="16" name="TextBox 15">
            <a:extLst>
              <a:ext uri="{FF2B5EF4-FFF2-40B4-BE49-F238E27FC236}">
                <a16:creationId xmlns:a16="http://schemas.microsoft.com/office/drawing/2014/main" id="{636CB019-9B32-41AB-AFCC-D698F4158EFD}"/>
              </a:ext>
            </a:extLst>
          </p:cNvPr>
          <p:cNvSpPr txBox="1"/>
          <p:nvPr/>
        </p:nvSpPr>
        <p:spPr>
          <a:xfrm>
            <a:off x="7866076" y="4360073"/>
            <a:ext cx="3085204" cy="954107"/>
          </a:xfrm>
          <a:prstGeom prst="rect">
            <a:avLst/>
          </a:prstGeom>
          <a:noFill/>
        </p:spPr>
        <p:txBody>
          <a:bodyPr wrap="none" rtlCol="0">
            <a:spAutoFit/>
          </a:bodyPr>
          <a:lstStyle/>
          <a:p>
            <a:r>
              <a:rPr lang="lv-LV" sz="2800" dirty="0" err="1"/>
              <a:t>Extra</a:t>
            </a:r>
            <a:r>
              <a:rPr lang="lv-LV" sz="2800" dirty="0"/>
              <a:t> </a:t>
            </a:r>
            <a:r>
              <a:rPr lang="lv-LV" sz="2800" dirty="0" err="1"/>
              <a:t>chromosomal</a:t>
            </a:r>
            <a:r>
              <a:rPr lang="lv-LV" sz="2800" dirty="0"/>
              <a:t> </a:t>
            </a:r>
          </a:p>
          <a:p>
            <a:r>
              <a:rPr lang="lv-LV" sz="2800" dirty="0" err="1"/>
              <a:t>methods</a:t>
            </a:r>
            <a:endParaRPr lang="lv-LV" sz="2800" dirty="0"/>
          </a:p>
        </p:txBody>
      </p:sp>
      <p:sp>
        <p:nvSpPr>
          <p:cNvPr id="17" name="TextBox 16">
            <a:extLst>
              <a:ext uri="{FF2B5EF4-FFF2-40B4-BE49-F238E27FC236}">
                <a16:creationId xmlns:a16="http://schemas.microsoft.com/office/drawing/2014/main" id="{71A03EBF-805C-4ABB-9FC2-707FB3CEDBDF}"/>
              </a:ext>
            </a:extLst>
          </p:cNvPr>
          <p:cNvSpPr txBox="1"/>
          <p:nvPr/>
        </p:nvSpPr>
        <p:spPr>
          <a:xfrm>
            <a:off x="7919357" y="5606154"/>
            <a:ext cx="1928733" cy="523220"/>
          </a:xfrm>
          <a:prstGeom prst="rect">
            <a:avLst/>
          </a:prstGeom>
          <a:noFill/>
        </p:spPr>
        <p:txBody>
          <a:bodyPr wrap="none" rtlCol="0">
            <a:spAutoFit/>
          </a:bodyPr>
          <a:lstStyle/>
          <a:p>
            <a:pPr marL="457200" indent="-457200">
              <a:buFont typeface="Arial" panose="020B0604020202020204" pitchFamily="34" charset="0"/>
              <a:buChar char="•"/>
            </a:pPr>
            <a:r>
              <a:rPr lang="lv-LV" sz="2800" dirty="0" err="1"/>
              <a:t>plasmids</a:t>
            </a:r>
            <a:endParaRPr lang="lv-LV" sz="2800" dirty="0"/>
          </a:p>
        </p:txBody>
      </p:sp>
    </p:spTree>
    <p:extLst>
      <p:ext uri="{BB962C8B-B14F-4D97-AF65-F5344CB8AC3E}">
        <p14:creationId xmlns:p14="http://schemas.microsoft.com/office/powerpoint/2010/main" val="15758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1031384" y="-98515"/>
            <a:ext cx="10515600" cy="1325563"/>
          </a:xfrm>
        </p:spPr>
        <p:txBody>
          <a:bodyPr/>
          <a:lstStyle/>
          <a:p>
            <a:r>
              <a:rPr lang="lv-LV" dirty="0" err="1"/>
              <a:t>Genetic</a:t>
            </a:r>
            <a:r>
              <a:rPr lang="lv-LV" dirty="0"/>
              <a:t> </a:t>
            </a:r>
            <a:r>
              <a:rPr lang="lv-LV" dirty="0" err="1"/>
              <a:t>basis</a:t>
            </a:r>
            <a:r>
              <a:rPr lang="lv-LV" dirty="0"/>
              <a:t> </a:t>
            </a:r>
            <a:r>
              <a:rPr lang="lv-LV" dirty="0" err="1"/>
              <a:t>of</a:t>
            </a:r>
            <a:r>
              <a:rPr lang="lv-LV" dirty="0"/>
              <a:t> </a:t>
            </a:r>
            <a:r>
              <a:rPr lang="lv-LV" dirty="0" err="1"/>
              <a:t>antimicrobial</a:t>
            </a:r>
            <a:r>
              <a:rPr lang="lv-LV" dirty="0"/>
              <a:t> </a:t>
            </a:r>
            <a:r>
              <a:rPr lang="lv-LV" dirty="0" err="1"/>
              <a:t>resistance</a:t>
            </a:r>
            <a:r>
              <a:rPr lang="lv-LV" dirty="0"/>
              <a:t> </a:t>
            </a:r>
          </a:p>
        </p:txBody>
      </p:sp>
      <p:sp>
        <p:nvSpPr>
          <p:cNvPr id="3" name="Satura vietturis 2">
            <a:extLst>
              <a:ext uri="{FF2B5EF4-FFF2-40B4-BE49-F238E27FC236}">
                <a16:creationId xmlns:a16="http://schemas.microsoft.com/office/drawing/2014/main" id="{D701AA78-0371-4414-8F48-F029EB6CCA82}"/>
              </a:ext>
            </a:extLst>
          </p:cNvPr>
          <p:cNvSpPr>
            <a:spLocks noGrp="1"/>
          </p:cNvSpPr>
          <p:nvPr>
            <p:ph idx="1"/>
          </p:nvPr>
        </p:nvSpPr>
        <p:spPr>
          <a:xfrm>
            <a:off x="688175" y="989602"/>
            <a:ext cx="10515600" cy="5228318"/>
          </a:xfrm>
        </p:spPr>
        <p:txBody>
          <a:bodyPr>
            <a:normAutofit/>
          </a:bodyPr>
          <a:lstStyle/>
          <a:p>
            <a:r>
              <a:rPr lang="en-US" sz="2400" dirty="0"/>
              <a:t>Bacteria have a remarkable genetic plasticity that allows them to respond to the presence of antibiotic molecules</a:t>
            </a:r>
            <a:r>
              <a:rPr lang="lv-LV" sz="2400" dirty="0"/>
              <a:t>.</a:t>
            </a:r>
            <a:endParaRPr lang="en-US" sz="2400" dirty="0"/>
          </a:p>
          <a:p>
            <a:endParaRPr lang="lv-LV" sz="2400" dirty="0"/>
          </a:p>
          <a:p>
            <a:r>
              <a:rPr lang="en-US" sz="2400" dirty="0"/>
              <a:t>Bacteria use two major genetic strategies to adapt to the antibiotic “attack”</a:t>
            </a:r>
          </a:p>
          <a:p>
            <a:endParaRPr lang="en-US" sz="2400" dirty="0"/>
          </a:p>
          <a:p>
            <a:pPr>
              <a:buFont typeface="Wingdings" panose="05000000000000000000" pitchFamily="2" charset="2"/>
              <a:buChar char="ü"/>
            </a:pPr>
            <a:r>
              <a:rPr lang="en-US" sz="2400" dirty="0"/>
              <a:t>mutations in gene(s) often associated with the mechanism of action of the compound, and </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acquisition of foreign DNA coding for resistance determinants through horizontal gene transfer (HGT).</a:t>
            </a:r>
          </a:p>
          <a:p>
            <a:pPr>
              <a:buFont typeface="Wingdings" panose="05000000000000000000" pitchFamily="2" charset="2"/>
              <a:buChar char="ü"/>
            </a:pPr>
            <a:endParaRPr lang="en-US" sz="2400" dirty="0"/>
          </a:p>
        </p:txBody>
      </p:sp>
    </p:spTree>
    <p:extLst>
      <p:ext uri="{BB962C8B-B14F-4D97-AF65-F5344CB8AC3E}">
        <p14:creationId xmlns:p14="http://schemas.microsoft.com/office/powerpoint/2010/main" val="10580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3909" y="130629"/>
            <a:ext cx="3540200" cy="584775"/>
          </a:xfrm>
          <a:prstGeom prst="rect">
            <a:avLst/>
          </a:prstGeom>
          <a:noFill/>
        </p:spPr>
        <p:txBody>
          <a:bodyPr wrap="none" rtlCol="0">
            <a:spAutoFit/>
          </a:bodyPr>
          <a:lstStyle/>
          <a:p>
            <a:r>
              <a:rPr lang="en-US" sz="3200" dirty="0" err="1"/>
              <a:t>Acqiured</a:t>
            </a:r>
            <a:r>
              <a:rPr lang="en-US" sz="3200" dirty="0"/>
              <a:t> resistance </a:t>
            </a:r>
            <a:endParaRPr lang="lv-LV" sz="3200" dirty="0"/>
          </a:p>
        </p:txBody>
      </p:sp>
      <p:sp>
        <p:nvSpPr>
          <p:cNvPr id="5" name="TextBox 4"/>
          <p:cNvSpPr txBox="1"/>
          <p:nvPr/>
        </p:nvSpPr>
        <p:spPr>
          <a:xfrm>
            <a:off x="4580709" y="831668"/>
            <a:ext cx="1687000" cy="523220"/>
          </a:xfrm>
          <a:prstGeom prst="rect">
            <a:avLst/>
          </a:prstGeom>
          <a:noFill/>
        </p:spPr>
        <p:txBody>
          <a:bodyPr wrap="none" rtlCol="0">
            <a:spAutoFit/>
          </a:bodyPr>
          <a:lstStyle/>
          <a:p>
            <a:r>
              <a:rPr lang="en-US" sz="2800" u="sng" dirty="0"/>
              <a:t>Mutations</a:t>
            </a:r>
            <a:endParaRPr lang="lv-LV" sz="2800" u="sng" dirty="0"/>
          </a:p>
        </p:txBody>
      </p:sp>
      <p:sp>
        <p:nvSpPr>
          <p:cNvPr id="6" name="Satura vietturis 2">
            <a:extLst>
              <a:ext uri="{FF2B5EF4-FFF2-40B4-BE49-F238E27FC236}">
                <a16:creationId xmlns:a16="http://schemas.microsoft.com/office/drawing/2014/main" id="{FDD755F3-42C7-492F-8FC4-EBAFB95318D1}"/>
              </a:ext>
            </a:extLst>
          </p:cNvPr>
          <p:cNvSpPr>
            <a:spLocks noGrp="1"/>
          </p:cNvSpPr>
          <p:nvPr>
            <p:ph idx="1"/>
          </p:nvPr>
        </p:nvSpPr>
        <p:spPr>
          <a:xfrm>
            <a:off x="487088" y="1602371"/>
            <a:ext cx="10515600" cy="4351338"/>
          </a:xfrm>
        </p:spPr>
        <p:txBody>
          <a:bodyPr>
            <a:normAutofit/>
          </a:bodyPr>
          <a:lstStyle/>
          <a:p>
            <a:r>
              <a:rPr lang="en-US" dirty="0"/>
              <a:t>It refers to the change in DNA structure of the gene.  </a:t>
            </a:r>
          </a:p>
          <a:p>
            <a:endParaRPr lang="en-US" dirty="0"/>
          </a:p>
          <a:p>
            <a:r>
              <a:rPr lang="en-US" dirty="0"/>
              <a:t>Occurs at a frequency of one per ten million cells.</a:t>
            </a:r>
          </a:p>
          <a:p>
            <a:endParaRPr lang="en-US" dirty="0"/>
          </a:p>
          <a:p>
            <a:r>
              <a:rPr lang="en-US" dirty="0"/>
              <a:t>Mycobacterium tuberculosis, </a:t>
            </a:r>
            <a:r>
              <a:rPr lang="en-US" dirty="0" err="1"/>
              <a:t>M.lepra</a:t>
            </a:r>
            <a:r>
              <a:rPr lang="en-US" dirty="0"/>
              <a:t>, MRSA.</a:t>
            </a:r>
          </a:p>
          <a:p>
            <a:endParaRPr lang="en-US" dirty="0"/>
          </a:p>
          <a:p>
            <a:r>
              <a:rPr lang="en-US" dirty="0"/>
              <a:t>Mutants have reduced susceptibility</a:t>
            </a:r>
            <a:endParaRPr lang="lv-LV" dirty="0"/>
          </a:p>
          <a:p>
            <a:endParaRPr lang="en-US" dirty="0"/>
          </a:p>
        </p:txBody>
      </p:sp>
    </p:spTree>
    <p:extLst>
      <p:ext uri="{BB962C8B-B14F-4D97-AF65-F5344CB8AC3E}">
        <p14:creationId xmlns:p14="http://schemas.microsoft.com/office/powerpoint/2010/main" val="145503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38E52A-EB6A-4965-BC2A-5D3E555F2959}"/>
              </a:ext>
            </a:extLst>
          </p:cNvPr>
          <p:cNvSpPr>
            <a:spLocks noGrp="1"/>
          </p:cNvSpPr>
          <p:nvPr>
            <p:ph type="title"/>
          </p:nvPr>
        </p:nvSpPr>
        <p:spPr>
          <a:xfrm>
            <a:off x="838200" y="0"/>
            <a:ext cx="10515600" cy="1325563"/>
          </a:xfrm>
        </p:spPr>
        <p:txBody>
          <a:bodyPr/>
          <a:lstStyle/>
          <a:p>
            <a:r>
              <a:rPr lang="lv-LV" dirty="0"/>
              <a:t>Mobile </a:t>
            </a:r>
            <a:r>
              <a:rPr lang="lv-LV" dirty="0" err="1"/>
              <a:t>genetic</a:t>
            </a:r>
            <a:r>
              <a:rPr lang="lv-LV" dirty="0"/>
              <a:t> elements </a:t>
            </a:r>
          </a:p>
        </p:txBody>
      </p:sp>
      <p:sp>
        <p:nvSpPr>
          <p:cNvPr id="3" name="Satura vietturis 2">
            <a:extLst>
              <a:ext uri="{FF2B5EF4-FFF2-40B4-BE49-F238E27FC236}">
                <a16:creationId xmlns:a16="http://schemas.microsoft.com/office/drawing/2014/main" id="{57DFFD0F-5039-4ECD-A46F-5E587D030878}"/>
              </a:ext>
            </a:extLst>
          </p:cNvPr>
          <p:cNvSpPr>
            <a:spLocks noGrp="1"/>
          </p:cNvSpPr>
          <p:nvPr>
            <p:ph idx="1"/>
          </p:nvPr>
        </p:nvSpPr>
        <p:spPr>
          <a:xfrm>
            <a:off x="838200" y="1325563"/>
            <a:ext cx="10515600" cy="4351338"/>
          </a:xfrm>
        </p:spPr>
        <p:txBody>
          <a:bodyPr>
            <a:normAutofit lnSpcReduction="10000"/>
          </a:bodyPr>
          <a:lstStyle/>
          <a:p>
            <a:r>
              <a:rPr lang="en-US" dirty="0"/>
              <a:t>Mobile genetic elements are sequences of genetic material that can change places on a chromosome, and be exchanged between chromosomes, between bacteria, and even between species.</a:t>
            </a:r>
            <a:endParaRPr lang="lv-LV" dirty="0"/>
          </a:p>
          <a:p>
            <a:r>
              <a:rPr lang="en-US" b="1" dirty="0"/>
              <a:t>Mobile genetic elements (MGEs) </a:t>
            </a:r>
            <a:r>
              <a:rPr lang="en-US" dirty="0"/>
              <a:t>are segments of DNA that encode enzymes and other proteins which facilitate the movement of genetic material between bacterial chromosomes </a:t>
            </a:r>
            <a:endParaRPr lang="lv-LV" dirty="0"/>
          </a:p>
          <a:p>
            <a:r>
              <a:rPr lang="en-US" dirty="0"/>
              <a:t>The most important MGEs are</a:t>
            </a:r>
            <a:endParaRPr lang="lv-LV" dirty="0"/>
          </a:p>
          <a:p>
            <a:r>
              <a:rPr lang="en-US" b="1" dirty="0"/>
              <a:t>plasmids</a:t>
            </a:r>
            <a:r>
              <a:rPr lang="en-US" dirty="0"/>
              <a:t> and </a:t>
            </a:r>
            <a:endParaRPr lang="lv-LV" dirty="0"/>
          </a:p>
          <a:p>
            <a:r>
              <a:rPr lang="en-US" b="1" dirty="0"/>
              <a:t>transposons</a:t>
            </a:r>
            <a:endParaRPr lang="lv-LV" b="1" dirty="0"/>
          </a:p>
          <a:p>
            <a:r>
              <a:rPr lang="lv-LV" b="1" dirty="0" err="1"/>
              <a:t>cassetes</a:t>
            </a:r>
            <a:r>
              <a:rPr lang="lv-LV" b="1" dirty="0"/>
              <a:t> </a:t>
            </a:r>
            <a:r>
              <a:rPr lang="lv-LV" b="1" dirty="0" err="1"/>
              <a:t>of</a:t>
            </a:r>
            <a:r>
              <a:rPr lang="lv-LV" b="1" dirty="0"/>
              <a:t> </a:t>
            </a:r>
            <a:r>
              <a:rPr lang="lv-LV" b="1" dirty="0" err="1"/>
              <a:t>integrons</a:t>
            </a:r>
            <a:endParaRPr lang="lv-LV" b="1" dirty="0"/>
          </a:p>
        </p:txBody>
      </p:sp>
    </p:spTree>
    <p:extLst>
      <p:ext uri="{BB962C8B-B14F-4D97-AF65-F5344CB8AC3E}">
        <p14:creationId xmlns:p14="http://schemas.microsoft.com/office/powerpoint/2010/main" val="316636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7865BD-AC94-413E-B30B-B4C6A9300CB8}"/>
              </a:ext>
            </a:extLst>
          </p:cNvPr>
          <p:cNvSpPr>
            <a:spLocks noGrp="1"/>
          </p:cNvSpPr>
          <p:nvPr>
            <p:ph type="title"/>
          </p:nvPr>
        </p:nvSpPr>
        <p:spPr>
          <a:xfrm>
            <a:off x="1963783" y="-209006"/>
            <a:ext cx="10515600" cy="1325563"/>
          </a:xfrm>
        </p:spPr>
        <p:txBody>
          <a:bodyPr/>
          <a:lstStyle/>
          <a:p>
            <a:r>
              <a:rPr lang="en-US" dirty="0"/>
              <a:t>Extra genetic elements </a:t>
            </a:r>
            <a:endParaRPr lang="lv-LV" dirty="0"/>
          </a:p>
        </p:txBody>
      </p:sp>
      <p:sp>
        <p:nvSpPr>
          <p:cNvPr id="5" name="TextBox 4"/>
          <p:cNvSpPr txBox="1"/>
          <p:nvPr/>
        </p:nvSpPr>
        <p:spPr>
          <a:xfrm>
            <a:off x="4088674" y="705394"/>
            <a:ext cx="1648208" cy="584775"/>
          </a:xfrm>
          <a:prstGeom prst="rect">
            <a:avLst/>
          </a:prstGeom>
          <a:noFill/>
        </p:spPr>
        <p:txBody>
          <a:bodyPr wrap="none" rtlCol="0">
            <a:spAutoFit/>
          </a:bodyPr>
          <a:lstStyle/>
          <a:p>
            <a:r>
              <a:rPr lang="en-US" sz="3200" u="sng" dirty="0"/>
              <a:t>Plasmids</a:t>
            </a:r>
            <a:endParaRPr lang="lv-LV" sz="3200" u="sng" dirty="0"/>
          </a:p>
        </p:txBody>
      </p:sp>
      <p:sp>
        <p:nvSpPr>
          <p:cNvPr id="6" name="Taisnstūris 7">
            <a:extLst>
              <a:ext uri="{FF2B5EF4-FFF2-40B4-BE49-F238E27FC236}">
                <a16:creationId xmlns:a16="http://schemas.microsoft.com/office/drawing/2014/main" id="{7F8FC5B4-3939-4EA5-BE77-7F5EE31CE81C}"/>
              </a:ext>
            </a:extLst>
          </p:cNvPr>
          <p:cNvSpPr>
            <a:spLocks noGrp="1"/>
          </p:cNvSpPr>
          <p:nvPr>
            <p:ph idx="1"/>
          </p:nvPr>
        </p:nvSpPr>
        <p:spPr>
          <a:xfrm>
            <a:off x="354874" y="1459865"/>
            <a:ext cx="10515600" cy="5824158"/>
          </a:xfrm>
          <a:prstGeom prst="rect">
            <a:avLst/>
          </a:prstGeom>
        </p:spPr>
        <p:txBody>
          <a:bodyPr>
            <a:spAutoFit/>
          </a:bodyPr>
          <a:lstStyle/>
          <a:p>
            <a:r>
              <a:rPr lang="en-US" sz="2400" b="0" i="0" dirty="0">
                <a:solidFill>
                  <a:srgbClr val="000000"/>
                </a:solidFill>
                <a:effectLst/>
                <a:latin typeface="Times New Roman" panose="02020603050405020304" pitchFamily="18" charset="0"/>
              </a:rPr>
              <a:t>Any bacteria have a plasmid which is a self-replicating circle of DNA that has a few genes. </a:t>
            </a:r>
          </a:p>
          <a:p>
            <a:r>
              <a:rPr lang="en-US" sz="2400" b="0" i="0" dirty="0">
                <a:solidFill>
                  <a:srgbClr val="000000"/>
                </a:solidFill>
                <a:effectLst/>
                <a:latin typeface="Times New Roman" panose="02020603050405020304" pitchFamily="18" charset="0"/>
              </a:rPr>
              <a:t>Plasmids are passed from one generation of bacteria to </a:t>
            </a:r>
          </a:p>
          <a:p>
            <a:pPr marL="0" indent="0">
              <a:buNone/>
            </a:pPr>
            <a:r>
              <a:rPr lang="en-US" sz="2400" b="0" i="0" dirty="0">
                <a:solidFill>
                  <a:srgbClr val="000000"/>
                </a:solidFill>
                <a:effectLst/>
                <a:latin typeface="Times New Roman" panose="02020603050405020304" pitchFamily="18" charset="0"/>
              </a:rPr>
              <a:t>the next. </a:t>
            </a:r>
          </a:p>
          <a:p>
            <a:r>
              <a:rPr lang="en-US" sz="2400" b="0" i="0" dirty="0">
                <a:solidFill>
                  <a:srgbClr val="000000"/>
                </a:solidFill>
                <a:effectLst/>
                <a:latin typeface="Times New Roman" panose="02020603050405020304" pitchFamily="18" charset="0"/>
              </a:rPr>
              <a:t>Plasmids are replicated independently of the "main“</a:t>
            </a:r>
          </a:p>
          <a:p>
            <a:pPr marL="0" indent="0">
              <a:buNone/>
            </a:pPr>
            <a:r>
              <a:rPr lang="en-US" sz="2400" b="0" i="0" dirty="0">
                <a:solidFill>
                  <a:srgbClr val="000000"/>
                </a:solidFill>
                <a:effectLst/>
                <a:latin typeface="Times New Roman" panose="02020603050405020304" pitchFamily="18" charset="0"/>
              </a:rPr>
              <a:t> chromosome. </a:t>
            </a:r>
          </a:p>
          <a:p>
            <a:r>
              <a:rPr lang="en-US" sz="2400" b="0" i="0" dirty="0">
                <a:solidFill>
                  <a:srgbClr val="000000"/>
                </a:solidFill>
                <a:effectLst/>
                <a:latin typeface="Times New Roman" panose="02020603050405020304" pitchFamily="18" charset="0"/>
              </a:rPr>
              <a:t>Some plasmids carry genes for antibiotic resistance.</a:t>
            </a:r>
          </a:p>
          <a:p>
            <a:r>
              <a:rPr lang="en-US" sz="2400" dirty="0">
                <a:solidFill>
                  <a:srgbClr val="000000"/>
                </a:solidFill>
                <a:latin typeface="Times New Roman" panose="02020603050405020304" pitchFamily="18" charset="0"/>
              </a:rPr>
              <a:t>Plasmids which carry genes resistant (r-genes) are </a:t>
            </a:r>
          </a:p>
          <a:p>
            <a:pPr marL="0" indent="0">
              <a:buNone/>
            </a:pPr>
            <a:r>
              <a:rPr lang="en-US" sz="2400" dirty="0">
                <a:solidFill>
                  <a:srgbClr val="000000"/>
                </a:solidFill>
                <a:latin typeface="Times New Roman" panose="02020603050405020304" pitchFamily="18" charset="0"/>
              </a:rPr>
              <a:t>called R-plasmids.</a:t>
            </a:r>
          </a:p>
          <a:p>
            <a:r>
              <a:rPr lang="en-US" sz="2400" dirty="0">
                <a:solidFill>
                  <a:srgbClr val="000000"/>
                </a:solidFill>
                <a:latin typeface="Times New Roman" panose="02020603050405020304" pitchFamily="18" charset="0"/>
              </a:rPr>
              <a:t>Much of the drug resistance in clinical practice is </a:t>
            </a:r>
          </a:p>
          <a:p>
            <a:pPr marL="0" indent="0">
              <a:buNone/>
            </a:pPr>
            <a:r>
              <a:rPr lang="en-US" sz="2400" dirty="0">
                <a:solidFill>
                  <a:srgbClr val="000000"/>
                </a:solidFill>
                <a:latin typeface="Times New Roman" panose="02020603050405020304" pitchFamily="18" charset="0"/>
              </a:rPr>
              <a:t>plasmid mediated.</a:t>
            </a:r>
          </a:p>
          <a:p>
            <a:pPr marL="0" indent="0">
              <a:buNone/>
            </a:pPr>
            <a:endParaRPr lang="en-US" sz="2400" dirty="0">
              <a:solidFill>
                <a:srgbClr val="000000"/>
              </a:solidFill>
              <a:latin typeface="Times New Roman" panose="02020603050405020304" pitchFamily="18" charset="0"/>
            </a:endParaRPr>
          </a:p>
          <a:p>
            <a:endParaRPr lang="lv-LV" sz="2400" dirty="0"/>
          </a:p>
        </p:txBody>
      </p:sp>
      <p:pic>
        <p:nvPicPr>
          <p:cNvPr id="7" name="Attēls 8">
            <a:extLst>
              <a:ext uri="{FF2B5EF4-FFF2-40B4-BE49-F238E27FC236}">
                <a16:creationId xmlns:a16="http://schemas.microsoft.com/office/drawing/2014/main" id="{646289E9-6175-449E-8838-D29E185BB8FE}"/>
              </a:ext>
            </a:extLst>
          </p:cNvPr>
          <p:cNvPicPr>
            <a:picLocks noChangeAspect="1"/>
          </p:cNvPicPr>
          <p:nvPr/>
        </p:nvPicPr>
        <p:blipFill>
          <a:blip r:embed="rId2"/>
          <a:stretch>
            <a:fillRect/>
          </a:stretch>
        </p:blipFill>
        <p:spPr>
          <a:xfrm>
            <a:off x="8015926" y="2472835"/>
            <a:ext cx="3686175" cy="3333750"/>
          </a:xfrm>
          <a:prstGeom prst="rect">
            <a:avLst/>
          </a:prstGeom>
        </p:spPr>
      </p:pic>
    </p:spTree>
    <p:extLst>
      <p:ext uri="{BB962C8B-B14F-4D97-AF65-F5344CB8AC3E}">
        <p14:creationId xmlns:p14="http://schemas.microsoft.com/office/powerpoint/2010/main" val="147754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1025250" y="-169618"/>
            <a:ext cx="10515600" cy="1325563"/>
          </a:xfrm>
        </p:spPr>
        <p:txBody>
          <a:bodyPr/>
          <a:lstStyle/>
          <a:p>
            <a:r>
              <a:rPr lang="sv-SE" dirty="0"/>
              <a:t>Horizontal gene transfer</a:t>
            </a:r>
            <a:endParaRPr lang="lv-LV" dirty="0"/>
          </a:p>
        </p:txBody>
      </p:sp>
      <p:sp>
        <p:nvSpPr>
          <p:cNvPr id="3" name="Satura vietturis 2">
            <a:extLst>
              <a:ext uri="{FF2B5EF4-FFF2-40B4-BE49-F238E27FC236}">
                <a16:creationId xmlns:a16="http://schemas.microsoft.com/office/drawing/2014/main" id="{D701AA78-0371-4414-8F48-F029EB6CCA82}"/>
              </a:ext>
            </a:extLst>
          </p:cNvPr>
          <p:cNvSpPr>
            <a:spLocks noGrp="1"/>
          </p:cNvSpPr>
          <p:nvPr>
            <p:ph idx="1"/>
          </p:nvPr>
        </p:nvSpPr>
        <p:spPr>
          <a:xfrm>
            <a:off x="432670" y="1971631"/>
            <a:ext cx="11022874" cy="4886369"/>
          </a:xfrm>
        </p:spPr>
        <p:txBody>
          <a:bodyPr>
            <a:normAutofit/>
          </a:bodyPr>
          <a:lstStyle/>
          <a:p>
            <a:r>
              <a:rPr lang="en-US" sz="2400" b="1" dirty="0"/>
              <a:t>Acquisition of foreign DNA</a:t>
            </a:r>
            <a:r>
              <a:rPr lang="en-US" sz="2400" dirty="0"/>
              <a:t> material through HGT is one of the most important drivers of bacterial evolution and it is frequently responsible for the development of antimicrobial resistance. </a:t>
            </a:r>
          </a:p>
          <a:p>
            <a:r>
              <a:rPr lang="en-US" sz="2400" dirty="0"/>
              <a:t>Classically, bacteria acquire external genetic material through three main strategies:</a:t>
            </a:r>
          </a:p>
          <a:p>
            <a:endParaRPr lang="en-US" dirty="0"/>
          </a:p>
          <a:p>
            <a:pPr lvl="1">
              <a:buFont typeface="Wingdings" panose="05000000000000000000" pitchFamily="2" charset="2"/>
              <a:buChar char="Ø"/>
            </a:pPr>
            <a:r>
              <a:rPr lang="en-US" dirty="0"/>
              <a:t>transformation (incorporation of naked DNA), </a:t>
            </a:r>
          </a:p>
          <a:p>
            <a:pPr lvl="1">
              <a:buFont typeface="Wingdings" panose="05000000000000000000" pitchFamily="2" charset="2"/>
              <a:buChar char="Ø"/>
            </a:pPr>
            <a:r>
              <a:rPr lang="en-US" dirty="0"/>
              <a:t> transduction (phage mediated)</a:t>
            </a:r>
          </a:p>
          <a:p>
            <a:pPr lvl="1">
              <a:buFont typeface="Wingdings" panose="05000000000000000000" pitchFamily="2" charset="2"/>
              <a:buChar char="Ø"/>
            </a:pPr>
            <a:r>
              <a:rPr lang="en-US" dirty="0"/>
              <a:t>conjugation (bacterial “sex”)</a:t>
            </a:r>
          </a:p>
          <a:p>
            <a:pPr marL="914400" lvl="2" indent="0">
              <a:buNone/>
            </a:pPr>
            <a:endParaRPr lang="en-US" dirty="0"/>
          </a:p>
          <a:p>
            <a:endParaRPr lang="en-US" dirty="0"/>
          </a:p>
          <a:p>
            <a:endParaRPr lang="lv-LV" dirty="0"/>
          </a:p>
        </p:txBody>
      </p:sp>
      <p:sp>
        <p:nvSpPr>
          <p:cNvPr id="4" name="TextBox 3">
            <a:extLst>
              <a:ext uri="{FF2B5EF4-FFF2-40B4-BE49-F238E27FC236}">
                <a16:creationId xmlns:a16="http://schemas.microsoft.com/office/drawing/2014/main" id="{9D3C24DB-D827-4ADA-9543-CC51D3672629}"/>
              </a:ext>
            </a:extLst>
          </p:cNvPr>
          <p:cNvSpPr txBox="1"/>
          <p:nvPr/>
        </p:nvSpPr>
        <p:spPr>
          <a:xfrm>
            <a:off x="2773680" y="970601"/>
            <a:ext cx="7378687" cy="523220"/>
          </a:xfrm>
          <a:prstGeom prst="rect">
            <a:avLst/>
          </a:prstGeom>
          <a:noFill/>
        </p:spPr>
        <p:txBody>
          <a:bodyPr wrap="none" rtlCol="0">
            <a:spAutoFit/>
          </a:bodyPr>
          <a:lstStyle/>
          <a:p>
            <a:r>
              <a:rPr lang="sv-SE" sz="2800" dirty="0"/>
              <a:t>Transfer of genes from one bacterium to another </a:t>
            </a:r>
            <a:endParaRPr lang="lv-LV" sz="2800" dirty="0"/>
          </a:p>
        </p:txBody>
      </p:sp>
    </p:spTree>
    <p:extLst>
      <p:ext uri="{BB962C8B-B14F-4D97-AF65-F5344CB8AC3E}">
        <p14:creationId xmlns:p14="http://schemas.microsoft.com/office/powerpoint/2010/main" val="25817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njugation (bacterial “sex”)">
            <a:extLst>
              <a:ext uri="{FF2B5EF4-FFF2-40B4-BE49-F238E27FC236}">
                <a16:creationId xmlns:a16="http://schemas.microsoft.com/office/drawing/2014/main" id="{FDA3251E-402C-4327-995F-BE97AD1C2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14" y="167257"/>
            <a:ext cx="6763616" cy="655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9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0" y="-187885"/>
            <a:ext cx="10515600" cy="1325563"/>
          </a:xfrm>
        </p:spPr>
        <p:txBody>
          <a:bodyPr/>
          <a:lstStyle/>
          <a:p>
            <a:r>
              <a:rPr lang="sv-SE" dirty="0"/>
              <a:t>Horizontal gene transfer</a:t>
            </a:r>
            <a:endParaRPr lang="lv-LV" dirty="0"/>
          </a:p>
        </p:txBody>
      </p:sp>
      <p:sp>
        <p:nvSpPr>
          <p:cNvPr id="4" name="TextBox 3">
            <a:extLst>
              <a:ext uri="{FF2B5EF4-FFF2-40B4-BE49-F238E27FC236}">
                <a16:creationId xmlns:a16="http://schemas.microsoft.com/office/drawing/2014/main" id="{9D3C24DB-D827-4ADA-9543-CC51D3672629}"/>
              </a:ext>
            </a:extLst>
          </p:cNvPr>
          <p:cNvSpPr txBox="1"/>
          <p:nvPr/>
        </p:nvSpPr>
        <p:spPr>
          <a:xfrm>
            <a:off x="389745" y="3725364"/>
            <a:ext cx="12301810" cy="954107"/>
          </a:xfrm>
          <a:prstGeom prst="rect">
            <a:avLst/>
          </a:prstGeom>
          <a:noFill/>
        </p:spPr>
        <p:txBody>
          <a:bodyPr wrap="square" rtlCol="0">
            <a:spAutoFit/>
          </a:bodyPr>
          <a:lstStyle/>
          <a:p>
            <a:r>
              <a:rPr lang="sv-SE" sz="2800" b="1" dirty="0"/>
              <a:t>Bacterial conjugation </a:t>
            </a:r>
            <a:r>
              <a:rPr lang="sv-SE" sz="2800" dirty="0"/>
              <a:t>is the transfer of genetic material from one bacterium </a:t>
            </a:r>
          </a:p>
          <a:p>
            <a:r>
              <a:rPr lang="sv-SE" sz="2800" dirty="0"/>
              <a:t>to another  via direct cell-to- cell contact.</a:t>
            </a:r>
            <a:endParaRPr lang="lv-LV" sz="2800" dirty="0"/>
          </a:p>
        </p:txBody>
      </p:sp>
      <p:pic>
        <p:nvPicPr>
          <p:cNvPr id="5" name="Attēls 4">
            <a:extLst>
              <a:ext uri="{FF2B5EF4-FFF2-40B4-BE49-F238E27FC236}">
                <a16:creationId xmlns:a16="http://schemas.microsoft.com/office/drawing/2014/main" id="{5CDDC9A9-E130-470B-9692-6E25D1B5C0F8}"/>
              </a:ext>
            </a:extLst>
          </p:cNvPr>
          <p:cNvPicPr>
            <a:picLocks noChangeAspect="1"/>
          </p:cNvPicPr>
          <p:nvPr/>
        </p:nvPicPr>
        <p:blipFill>
          <a:blip r:embed="rId2"/>
          <a:stretch>
            <a:fillRect/>
          </a:stretch>
        </p:blipFill>
        <p:spPr>
          <a:xfrm>
            <a:off x="601573" y="800373"/>
            <a:ext cx="4034139" cy="2236470"/>
          </a:xfrm>
          <a:prstGeom prst="rect">
            <a:avLst/>
          </a:prstGeom>
        </p:spPr>
      </p:pic>
      <p:pic>
        <p:nvPicPr>
          <p:cNvPr id="8" name="Attēls 7">
            <a:extLst>
              <a:ext uri="{FF2B5EF4-FFF2-40B4-BE49-F238E27FC236}">
                <a16:creationId xmlns:a16="http://schemas.microsoft.com/office/drawing/2014/main" id="{EF7A35B7-FDED-4346-BB0C-C31BFE9ED717}"/>
              </a:ext>
            </a:extLst>
          </p:cNvPr>
          <p:cNvPicPr>
            <a:picLocks noChangeAspect="1"/>
          </p:cNvPicPr>
          <p:nvPr/>
        </p:nvPicPr>
        <p:blipFill>
          <a:blip r:embed="rId3"/>
          <a:stretch>
            <a:fillRect/>
          </a:stretch>
        </p:blipFill>
        <p:spPr>
          <a:xfrm>
            <a:off x="6675121" y="0"/>
            <a:ext cx="5055149" cy="3791362"/>
          </a:xfrm>
          <a:prstGeom prst="rect">
            <a:avLst/>
          </a:prstGeom>
        </p:spPr>
      </p:pic>
      <p:sp>
        <p:nvSpPr>
          <p:cNvPr id="10" name="TextBox 9">
            <a:extLst>
              <a:ext uri="{FF2B5EF4-FFF2-40B4-BE49-F238E27FC236}">
                <a16:creationId xmlns:a16="http://schemas.microsoft.com/office/drawing/2014/main" id="{ED676CBF-971A-406A-8B07-08E97C410356}"/>
              </a:ext>
            </a:extLst>
          </p:cNvPr>
          <p:cNvSpPr txBox="1"/>
          <p:nvPr/>
        </p:nvSpPr>
        <p:spPr>
          <a:xfrm>
            <a:off x="353377" y="4768292"/>
            <a:ext cx="11117987" cy="954107"/>
          </a:xfrm>
          <a:prstGeom prst="rect">
            <a:avLst/>
          </a:prstGeom>
          <a:noFill/>
        </p:spPr>
        <p:txBody>
          <a:bodyPr wrap="square" rtlCol="0">
            <a:spAutoFit/>
          </a:bodyPr>
          <a:lstStyle/>
          <a:p>
            <a:r>
              <a:rPr lang="sv-SE" sz="2800" dirty="0"/>
              <a:t>Recipient cell gains a copy of plasmid together with any resistance genes </a:t>
            </a:r>
          </a:p>
          <a:p>
            <a:r>
              <a:rPr lang="sv-SE" sz="2800" dirty="0"/>
              <a:t>present on the plasmid. </a:t>
            </a:r>
            <a:endParaRPr lang="lv-LV" sz="2800" dirty="0"/>
          </a:p>
        </p:txBody>
      </p:sp>
      <p:sp>
        <p:nvSpPr>
          <p:cNvPr id="12" name="TextBox 11">
            <a:extLst>
              <a:ext uri="{FF2B5EF4-FFF2-40B4-BE49-F238E27FC236}">
                <a16:creationId xmlns:a16="http://schemas.microsoft.com/office/drawing/2014/main" id="{ED676CBF-971A-406A-8B07-08E97C410356}"/>
              </a:ext>
            </a:extLst>
          </p:cNvPr>
          <p:cNvSpPr txBox="1"/>
          <p:nvPr/>
        </p:nvSpPr>
        <p:spPr>
          <a:xfrm>
            <a:off x="335960" y="6057160"/>
            <a:ext cx="11117987" cy="523220"/>
          </a:xfrm>
          <a:prstGeom prst="rect">
            <a:avLst/>
          </a:prstGeom>
          <a:noFill/>
        </p:spPr>
        <p:txBody>
          <a:bodyPr wrap="square" rtlCol="0">
            <a:spAutoFit/>
          </a:bodyPr>
          <a:lstStyle/>
          <a:p>
            <a:r>
              <a:rPr lang="sv-SE" sz="2800" dirty="0"/>
              <a:t>Main mechanism for spread of resistance. </a:t>
            </a:r>
            <a:endParaRPr lang="lv-LV" sz="2800" dirty="0"/>
          </a:p>
        </p:txBody>
      </p:sp>
    </p:spTree>
    <p:extLst>
      <p:ext uri="{BB962C8B-B14F-4D97-AF65-F5344CB8AC3E}">
        <p14:creationId xmlns:p14="http://schemas.microsoft.com/office/powerpoint/2010/main" val="387508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9142" y="97971"/>
            <a:ext cx="4297651" cy="584775"/>
          </a:xfrm>
          <a:prstGeom prst="rect">
            <a:avLst/>
          </a:prstGeom>
          <a:noFill/>
        </p:spPr>
        <p:txBody>
          <a:bodyPr wrap="none" rtlCol="0">
            <a:spAutoFit/>
          </a:bodyPr>
          <a:lstStyle/>
          <a:p>
            <a:r>
              <a:rPr lang="en-US" sz="3200" dirty="0"/>
              <a:t>Horizontal gene transfer </a:t>
            </a:r>
            <a:endParaRPr lang="lv-LV" sz="3200" dirty="0"/>
          </a:p>
        </p:txBody>
      </p:sp>
      <p:sp>
        <p:nvSpPr>
          <p:cNvPr id="6" name="TextBox 5"/>
          <p:cNvSpPr txBox="1"/>
          <p:nvPr/>
        </p:nvSpPr>
        <p:spPr>
          <a:xfrm>
            <a:off x="2743199" y="1167492"/>
            <a:ext cx="7630359" cy="2092881"/>
          </a:xfrm>
          <a:prstGeom prst="rect">
            <a:avLst/>
          </a:prstGeom>
          <a:noFill/>
        </p:spPr>
        <p:txBody>
          <a:bodyPr wrap="none" rtlCol="0">
            <a:spAutoFit/>
          </a:bodyPr>
          <a:lstStyle/>
          <a:p>
            <a:r>
              <a:rPr lang="en-US" sz="2600" dirty="0"/>
              <a:t>Transfer of r-genes between plasmids within bacterium</a:t>
            </a:r>
          </a:p>
          <a:p>
            <a:endParaRPr lang="en-US" sz="2600" dirty="0"/>
          </a:p>
          <a:p>
            <a:pPr marL="285750" indent="-285750">
              <a:buFont typeface="Arial" panose="020B0604020202020204" pitchFamily="34" charset="0"/>
              <a:buChar char="•"/>
            </a:pPr>
            <a:r>
              <a:rPr lang="en-US" sz="2600" dirty="0"/>
              <a:t>By transposons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By </a:t>
            </a:r>
            <a:r>
              <a:rPr lang="en-US" sz="2600" dirty="0" err="1"/>
              <a:t>integrons</a:t>
            </a:r>
            <a:endParaRPr lang="lv-LV" sz="2600" dirty="0"/>
          </a:p>
        </p:txBody>
      </p:sp>
    </p:spTree>
    <p:extLst>
      <p:ext uri="{BB962C8B-B14F-4D97-AF65-F5344CB8AC3E}">
        <p14:creationId xmlns:p14="http://schemas.microsoft.com/office/powerpoint/2010/main" val="119515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4436F6-7530-4B41-B0FC-4C516A70EC20}"/>
              </a:ext>
            </a:extLst>
          </p:cNvPr>
          <p:cNvSpPr>
            <a:spLocks noGrp="1"/>
          </p:cNvSpPr>
          <p:nvPr>
            <p:ph type="title"/>
          </p:nvPr>
        </p:nvSpPr>
        <p:spPr>
          <a:xfrm>
            <a:off x="838200" y="-392"/>
            <a:ext cx="10515600" cy="1325563"/>
          </a:xfrm>
        </p:spPr>
        <p:txBody>
          <a:bodyPr/>
          <a:lstStyle/>
          <a:p>
            <a:r>
              <a:rPr lang="lv-LV" dirty="0" err="1"/>
              <a:t>Transposons</a:t>
            </a:r>
            <a:endParaRPr lang="lv-LV"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530" y="2906485"/>
            <a:ext cx="4094740" cy="119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8792" y="1208314"/>
            <a:ext cx="8562344" cy="830997"/>
          </a:xfrm>
          <a:prstGeom prst="rect">
            <a:avLst/>
          </a:prstGeom>
          <a:noFill/>
        </p:spPr>
        <p:txBody>
          <a:bodyPr wrap="none" rtlCol="0">
            <a:spAutoFit/>
          </a:bodyPr>
          <a:lstStyle/>
          <a:p>
            <a:r>
              <a:rPr lang="en-US" sz="2400" b="1" dirty="0"/>
              <a:t>Transposons</a:t>
            </a:r>
            <a:r>
              <a:rPr lang="en-US" sz="2400" dirty="0"/>
              <a:t> are sequences of DNA that can move around different</a:t>
            </a:r>
          </a:p>
          <a:p>
            <a:r>
              <a:rPr lang="en-US" sz="2400" dirty="0"/>
              <a:t>positions within a genome of single cell.</a:t>
            </a:r>
            <a:endParaRPr lang="lv-LV" sz="2400" dirty="0"/>
          </a:p>
        </p:txBody>
      </p:sp>
      <p:sp>
        <p:nvSpPr>
          <p:cNvPr id="8" name="TextBox 7"/>
          <p:cNvSpPr txBox="1"/>
          <p:nvPr/>
        </p:nvSpPr>
        <p:spPr>
          <a:xfrm>
            <a:off x="185056" y="2520043"/>
            <a:ext cx="6048964" cy="1200329"/>
          </a:xfrm>
          <a:prstGeom prst="rect">
            <a:avLst/>
          </a:prstGeom>
          <a:noFill/>
        </p:spPr>
        <p:txBody>
          <a:bodyPr wrap="none" rtlCol="0">
            <a:spAutoFit/>
          </a:bodyPr>
          <a:lstStyle/>
          <a:p>
            <a:r>
              <a:rPr lang="en-US" sz="2400" dirty="0"/>
              <a:t>The donor plasmid containing the transposons,</a:t>
            </a:r>
          </a:p>
          <a:p>
            <a:r>
              <a:rPr lang="en-US" sz="2400" dirty="0"/>
              <a:t>Co-integrate with acceptor plasmid.</a:t>
            </a:r>
          </a:p>
          <a:p>
            <a:r>
              <a:rPr lang="en-US" sz="2400" dirty="0"/>
              <a:t>They can replicate during </a:t>
            </a:r>
            <a:r>
              <a:rPr lang="en-US" sz="2400" dirty="0" err="1"/>
              <a:t>cointegration</a:t>
            </a:r>
            <a:r>
              <a:rPr lang="en-US" sz="2400" dirty="0"/>
              <a:t>.</a:t>
            </a:r>
            <a:endParaRPr lang="lv-LV" sz="2000" dirty="0"/>
          </a:p>
        </p:txBody>
      </p:sp>
      <p:sp>
        <p:nvSpPr>
          <p:cNvPr id="9" name="TextBox 8"/>
          <p:cNvSpPr txBox="1"/>
          <p:nvPr/>
        </p:nvSpPr>
        <p:spPr>
          <a:xfrm>
            <a:off x="255813" y="4362451"/>
            <a:ext cx="5748112" cy="830997"/>
          </a:xfrm>
          <a:prstGeom prst="rect">
            <a:avLst/>
          </a:prstGeom>
          <a:noFill/>
        </p:spPr>
        <p:txBody>
          <a:bodyPr wrap="none" rtlCol="0">
            <a:spAutoFit/>
          </a:bodyPr>
          <a:lstStyle/>
          <a:p>
            <a:r>
              <a:rPr lang="en-US" sz="2400" dirty="0"/>
              <a:t>Both plasmids then separate and each </a:t>
            </a:r>
          </a:p>
          <a:p>
            <a:r>
              <a:rPr lang="en-US" sz="2400" dirty="0"/>
              <a:t>Contains the r-gene carrying the transposon.</a:t>
            </a:r>
            <a:endParaRPr lang="lv-LV" sz="2000" dirty="0"/>
          </a:p>
        </p:txBody>
      </p:sp>
    </p:spTree>
    <p:extLst>
      <p:ext uri="{BB962C8B-B14F-4D97-AF65-F5344CB8AC3E}">
        <p14:creationId xmlns:p14="http://schemas.microsoft.com/office/powerpoint/2010/main" val="255912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2102428"/>
            <a:ext cx="6063673" cy="454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7309" y="445993"/>
            <a:ext cx="10875818" cy="1200329"/>
          </a:xfrm>
          <a:prstGeom prst="rect">
            <a:avLst/>
          </a:prstGeom>
        </p:spPr>
        <p:txBody>
          <a:bodyPr wrap="square">
            <a:spAutoFit/>
          </a:bodyPr>
          <a:lstStyle/>
          <a:p>
            <a:pPr marL="342900" indent="-342900">
              <a:buFont typeface="Arial" panose="020B0604020202020204" pitchFamily="34" charset="0"/>
              <a:buChar char="•"/>
            </a:pPr>
            <a:r>
              <a:rPr lang="en-US" sz="2400" dirty="0"/>
              <a:t>Human body have developed many different defenses against pathogens.  </a:t>
            </a:r>
          </a:p>
          <a:p>
            <a:endParaRPr lang="en-US" sz="2400" dirty="0"/>
          </a:p>
          <a:p>
            <a:pPr marL="342900" indent="-342900">
              <a:buFont typeface="Arial" panose="020B0604020202020204" pitchFamily="34" charset="0"/>
              <a:buChar char="•"/>
            </a:pPr>
            <a:r>
              <a:rPr lang="en-US" sz="2400" dirty="0"/>
              <a:t>However pathogens have evolved elaborate strategies to evade these defenses.</a:t>
            </a:r>
            <a:endParaRPr lang="lv-LV" sz="2400" dirty="0"/>
          </a:p>
        </p:txBody>
      </p:sp>
    </p:spTree>
    <p:extLst>
      <p:ext uri="{BB962C8B-B14F-4D97-AF65-F5344CB8AC3E}">
        <p14:creationId xmlns:p14="http://schemas.microsoft.com/office/powerpoint/2010/main" val="74249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701AA78-0371-4414-8F48-F029EB6CCA82}"/>
              </a:ext>
            </a:extLst>
          </p:cNvPr>
          <p:cNvSpPr>
            <a:spLocks noGrp="1"/>
          </p:cNvSpPr>
          <p:nvPr>
            <p:ph idx="1"/>
          </p:nvPr>
        </p:nvSpPr>
        <p:spPr>
          <a:xfrm>
            <a:off x="515945" y="1055598"/>
            <a:ext cx="11022874" cy="4886369"/>
          </a:xfrm>
        </p:spPr>
        <p:txBody>
          <a:bodyPr>
            <a:normAutofit/>
          </a:bodyPr>
          <a:lstStyle/>
          <a:p>
            <a:r>
              <a:rPr lang="en-US" dirty="0"/>
              <a:t>One of the most efficient mechanisms for accumulating antimicrobial resistance genes is represented by </a:t>
            </a:r>
            <a:r>
              <a:rPr lang="en-US" dirty="0" err="1"/>
              <a:t>integrons</a:t>
            </a:r>
            <a:r>
              <a:rPr lang="en-US" dirty="0"/>
              <a:t>.</a:t>
            </a:r>
          </a:p>
          <a:p>
            <a:r>
              <a:rPr lang="en-US" dirty="0" err="1"/>
              <a:t>Integron</a:t>
            </a:r>
            <a:r>
              <a:rPr lang="en-US" dirty="0"/>
              <a:t> is a large mobile DNA, encode resistance and virulence genes.</a:t>
            </a:r>
          </a:p>
          <a:p>
            <a:r>
              <a:rPr lang="en-US" dirty="0"/>
              <a:t>Each </a:t>
            </a:r>
            <a:r>
              <a:rPr lang="en-US" dirty="0" err="1"/>
              <a:t>integron</a:t>
            </a:r>
            <a:r>
              <a:rPr lang="en-US" dirty="0"/>
              <a:t> is packed with multiple gene </a:t>
            </a:r>
            <a:r>
              <a:rPr lang="en-US" dirty="0" err="1"/>
              <a:t>casettes</a:t>
            </a:r>
            <a:r>
              <a:rPr lang="en-US" dirty="0"/>
              <a:t>, each consisting</a:t>
            </a:r>
          </a:p>
          <a:p>
            <a:pPr marL="0" indent="0">
              <a:buNone/>
            </a:pPr>
            <a:r>
              <a:rPr lang="en-US" dirty="0"/>
              <a:t>of a resistance gene attached to a small recognition site.</a:t>
            </a:r>
          </a:p>
          <a:p>
            <a:r>
              <a:rPr lang="en-US" dirty="0" err="1"/>
              <a:t>Integrons</a:t>
            </a:r>
            <a:r>
              <a:rPr lang="en-US" dirty="0"/>
              <a:t> provide an efficient and rather simple mechanism for the addition of new genes into bacterial chromosomes, along with the necessary machinery to ensure their expression.</a:t>
            </a:r>
          </a:p>
          <a:p>
            <a:endParaRPr lang="lv-LV" dirty="0"/>
          </a:p>
        </p:txBody>
      </p:sp>
      <p:sp>
        <p:nvSpPr>
          <p:cNvPr id="4" name="Virsraksts 1">
            <a:extLst>
              <a:ext uri="{FF2B5EF4-FFF2-40B4-BE49-F238E27FC236}">
                <a16:creationId xmlns:a16="http://schemas.microsoft.com/office/drawing/2014/main" id="{BD4436F6-7530-4B41-B0FC-4C516A70EC20}"/>
              </a:ext>
            </a:extLst>
          </p:cNvPr>
          <p:cNvSpPr txBox="1">
            <a:spLocks/>
          </p:cNvSpPr>
          <p:nvPr/>
        </p:nvSpPr>
        <p:spPr>
          <a:xfrm>
            <a:off x="86269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Integrons</a:t>
            </a:r>
            <a:endParaRPr lang="lv-LV" dirty="0"/>
          </a:p>
        </p:txBody>
      </p:sp>
      <p:sp>
        <p:nvSpPr>
          <p:cNvPr id="6" name="AutoShape 2" descr="Image result for bacterial integr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49" y="4300406"/>
            <a:ext cx="3873047" cy="236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0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1031384" y="-98515"/>
            <a:ext cx="10515600" cy="1325563"/>
          </a:xfrm>
        </p:spPr>
        <p:txBody>
          <a:bodyPr/>
          <a:lstStyle/>
          <a:p>
            <a:r>
              <a:rPr lang="sv-SE" dirty="0"/>
              <a:t>Horizontal gene transfer</a:t>
            </a:r>
            <a:endParaRPr lang="lv-LV" dirty="0"/>
          </a:p>
        </p:txBody>
      </p:sp>
      <p:sp>
        <p:nvSpPr>
          <p:cNvPr id="3" name="Satura vietturis 2">
            <a:extLst>
              <a:ext uri="{FF2B5EF4-FFF2-40B4-BE49-F238E27FC236}">
                <a16:creationId xmlns:a16="http://schemas.microsoft.com/office/drawing/2014/main" id="{D701AA78-0371-4414-8F48-F029EB6CCA82}"/>
              </a:ext>
            </a:extLst>
          </p:cNvPr>
          <p:cNvSpPr>
            <a:spLocks noGrp="1"/>
          </p:cNvSpPr>
          <p:nvPr>
            <p:ph idx="1"/>
          </p:nvPr>
        </p:nvSpPr>
        <p:spPr>
          <a:xfrm>
            <a:off x="303674" y="2157778"/>
            <a:ext cx="11022874" cy="3459252"/>
          </a:xfrm>
        </p:spPr>
        <p:txBody>
          <a:bodyPr>
            <a:normAutofit/>
          </a:bodyPr>
          <a:lstStyle/>
          <a:p>
            <a:r>
              <a:rPr lang="en-US" dirty="0"/>
              <a:t>The most important MGEs are plasmids and transposons, both of which play a crucial role in the development and dissemination of antimicrobial resistance among clinically relevant organisms. </a:t>
            </a:r>
            <a:endParaRPr lang="lv-LV" dirty="0"/>
          </a:p>
          <a:p>
            <a:endParaRPr lang="en-US" dirty="0"/>
          </a:p>
          <a:p>
            <a:endParaRPr lang="lv-LV" dirty="0"/>
          </a:p>
        </p:txBody>
      </p:sp>
    </p:spTree>
    <p:extLst>
      <p:ext uri="{BB962C8B-B14F-4D97-AF65-F5344CB8AC3E}">
        <p14:creationId xmlns:p14="http://schemas.microsoft.com/office/powerpoint/2010/main" val="389139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A76F5909-BB20-46C7-8EE2-37FD82725AE1}"/>
              </a:ext>
            </a:extLst>
          </p:cNvPr>
          <p:cNvPicPr>
            <a:picLocks noChangeAspect="1"/>
          </p:cNvPicPr>
          <p:nvPr/>
        </p:nvPicPr>
        <p:blipFill>
          <a:blip r:embed="rId2"/>
          <a:stretch>
            <a:fillRect/>
          </a:stretch>
        </p:blipFill>
        <p:spPr>
          <a:xfrm>
            <a:off x="1120993" y="365125"/>
            <a:ext cx="8646102" cy="5972837"/>
          </a:xfrm>
          <a:prstGeom prst="rect">
            <a:avLst/>
          </a:prstGeom>
        </p:spPr>
      </p:pic>
      <p:sp>
        <p:nvSpPr>
          <p:cNvPr id="5" name="AutoShape 2" descr="Image result for macrolide">
            <a:extLst>
              <a:ext uri="{FF2B5EF4-FFF2-40B4-BE49-F238E27FC236}">
                <a16:creationId xmlns:a16="http://schemas.microsoft.com/office/drawing/2014/main" id="{6388C8DB-6540-4501-999B-C857E54094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6" name="AutoShape 4" descr="Image result for macrolide">
            <a:extLst>
              <a:ext uri="{FF2B5EF4-FFF2-40B4-BE49-F238E27FC236}">
                <a16:creationId xmlns:a16="http://schemas.microsoft.com/office/drawing/2014/main" id="{4AA6D94D-8819-4ABF-9754-EB56241B4A6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76716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9B0FB77-1EA6-45E6-8EBA-6D6F43D0D9E8}"/>
              </a:ext>
            </a:extLst>
          </p:cNvPr>
          <p:cNvSpPr>
            <a:spLocks noGrp="1"/>
          </p:cNvSpPr>
          <p:nvPr>
            <p:ph type="title"/>
          </p:nvPr>
        </p:nvSpPr>
        <p:spPr/>
        <p:txBody>
          <a:bodyPr/>
          <a:lstStyle/>
          <a:p>
            <a:r>
              <a:rPr lang="lv-LV" dirty="0" err="1"/>
              <a:t>Mechanistic</a:t>
            </a:r>
            <a:r>
              <a:rPr lang="lv-LV" dirty="0"/>
              <a:t> </a:t>
            </a:r>
            <a:r>
              <a:rPr lang="lv-LV" dirty="0" err="1"/>
              <a:t>basis</a:t>
            </a:r>
            <a:r>
              <a:rPr lang="lv-LV" dirty="0"/>
              <a:t> </a:t>
            </a:r>
            <a:r>
              <a:rPr lang="lv-LV" dirty="0" err="1"/>
              <a:t>of</a:t>
            </a:r>
            <a:r>
              <a:rPr lang="lv-LV" dirty="0"/>
              <a:t> </a:t>
            </a:r>
            <a:r>
              <a:rPr lang="lv-LV" dirty="0" err="1"/>
              <a:t>antimicrobial</a:t>
            </a:r>
            <a:r>
              <a:rPr lang="lv-LV" dirty="0"/>
              <a:t> </a:t>
            </a:r>
            <a:r>
              <a:rPr lang="lv-LV" dirty="0" err="1"/>
              <a:t>resistance</a:t>
            </a:r>
            <a:endParaRPr lang="lv-LV" dirty="0"/>
          </a:p>
        </p:txBody>
      </p:sp>
      <p:sp>
        <p:nvSpPr>
          <p:cNvPr id="3" name="Satura vietturis 2">
            <a:extLst>
              <a:ext uri="{FF2B5EF4-FFF2-40B4-BE49-F238E27FC236}">
                <a16:creationId xmlns:a16="http://schemas.microsoft.com/office/drawing/2014/main" id="{8786DB9B-DA15-4A46-9AFA-F36CFB60D81E}"/>
              </a:ext>
            </a:extLst>
          </p:cNvPr>
          <p:cNvSpPr>
            <a:spLocks noGrp="1"/>
          </p:cNvSpPr>
          <p:nvPr>
            <p:ph idx="1"/>
          </p:nvPr>
        </p:nvSpPr>
        <p:spPr>
          <a:xfrm>
            <a:off x="838200" y="1825625"/>
            <a:ext cx="10515600" cy="1312430"/>
          </a:xfrm>
        </p:spPr>
        <p:txBody>
          <a:bodyPr>
            <a:normAutofit/>
          </a:bodyPr>
          <a:lstStyle/>
          <a:p>
            <a:r>
              <a:rPr lang="lv-LV" sz="2400" dirty="0"/>
              <a:t>B</a:t>
            </a:r>
            <a:r>
              <a:rPr lang="en-US" sz="2400" dirty="0" err="1"/>
              <a:t>acteria</a:t>
            </a:r>
            <a:r>
              <a:rPr lang="en-US" sz="2400" dirty="0"/>
              <a:t> have evolved sophisticated mechanisms of drug resistance to avoid killing by antimicrobial molecules, a process that has likely occurred over millions of years of evolution. </a:t>
            </a:r>
            <a:endParaRPr lang="lv-LV" sz="2400" dirty="0"/>
          </a:p>
        </p:txBody>
      </p:sp>
      <p:sp>
        <p:nvSpPr>
          <p:cNvPr id="4" name="Satura vietturis 2">
            <a:extLst>
              <a:ext uri="{FF2B5EF4-FFF2-40B4-BE49-F238E27FC236}">
                <a16:creationId xmlns:a16="http://schemas.microsoft.com/office/drawing/2014/main" id="{4E08FF34-9B95-44E4-980D-D8A2FBE5D0B9}"/>
              </a:ext>
            </a:extLst>
          </p:cNvPr>
          <p:cNvSpPr txBox="1">
            <a:spLocks/>
          </p:cNvSpPr>
          <p:nvPr/>
        </p:nvSpPr>
        <p:spPr>
          <a:xfrm>
            <a:off x="838200" y="3272992"/>
            <a:ext cx="10515600" cy="1312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t>R</a:t>
            </a:r>
            <a:r>
              <a:rPr lang="en-US" sz="2400" dirty="0" err="1"/>
              <a:t>esistance</a:t>
            </a:r>
            <a:r>
              <a:rPr lang="en-US" sz="2400" dirty="0"/>
              <a:t> to one antimicrobial class can usually be achieved through multiple biochemical pathways, and one bacterial cell may be capable of using a cadre of mechanisms of resistance to survive the effect of an antibiotic. </a:t>
            </a:r>
            <a:endParaRPr lang="lv-LV" sz="2000" dirty="0"/>
          </a:p>
        </p:txBody>
      </p:sp>
    </p:spTree>
    <p:extLst>
      <p:ext uri="{BB962C8B-B14F-4D97-AF65-F5344CB8AC3E}">
        <p14:creationId xmlns:p14="http://schemas.microsoft.com/office/powerpoint/2010/main" val="55109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AF4A6A-4C57-412F-8B2A-4CADF66EAA86}"/>
              </a:ext>
            </a:extLst>
          </p:cNvPr>
          <p:cNvSpPr>
            <a:spLocks noGrp="1"/>
          </p:cNvSpPr>
          <p:nvPr>
            <p:ph type="title"/>
          </p:nvPr>
        </p:nvSpPr>
        <p:spPr>
          <a:xfrm>
            <a:off x="838200" y="261216"/>
            <a:ext cx="10515600" cy="1325563"/>
          </a:xfrm>
        </p:spPr>
        <p:txBody>
          <a:bodyPr/>
          <a:lstStyle/>
          <a:p>
            <a:r>
              <a:rPr lang="sv-SE" dirty="0"/>
              <a:t>Biochemical routes involved in resistance</a:t>
            </a:r>
            <a:endParaRPr lang="lv-LV" dirty="0"/>
          </a:p>
        </p:txBody>
      </p:sp>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838200" y="1591993"/>
            <a:ext cx="10515600" cy="564284"/>
          </a:xfrm>
        </p:spPr>
        <p:txBody>
          <a:bodyPr>
            <a:normAutofit/>
          </a:bodyPr>
          <a:lstStyle/>
          <a:p>
            <a:r>
              <a:rPr lang="en-US" dirty="0"/>
              <a:t>modifications of the antimicrobial molecule</a:t>
            </a:r>
            <a:endParaRPr lang="lv-LV" dirty="0"/>
          </a:p>
        </p:txBody>
      </p:sp>
      <p:sp>
        <p:nvSpPr>
          <p:cNvPr id="4" name="Satura vietturis 2">
            <a:extLst>
              <a:ext uri="{FF2B5EF4-FFF2-40B4-BE49-F238E27FC236}">
                <a16:creationId xmlns:a16="http://schemas.microsoft.com/office/drawing/2014/main" id="{CE35310A-FBAA-413E-91F0-C5D2EC7A7E9F}"/>
              </a:ext>
            </a:extLst>
          </p:cNvPr>
          <p:cNvSpPr txBox="1">
            <a:spLocks/>
          </p:cNvSpPr>
          <p:nvPr/>
        </p:nvSpPr>
        <p:spPr>
          <a:xfrm>
            <a:off x="838200" y="2628755"/>
            <a:ext cx="10515600"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prevention to reach the antibiotic target</a:t>
            </a:r>
          </a:p>
          <a:p>
            <a:pPr lvl="1">
              <a:buFont typeface="Wingdings" panose="05000000000000000000" pitchFamily="2" charset="2"/>
              <a:buChar char="ü"/>
            </a:pPr>
            <a:r>
              <a:rPr lang="en-US" sz="2800" dirty="0"/>
              <a:t>by </a:t>
            </a:r>
            <a:r>
              <a:rPr lang="lv-LV" sz="2800" dirty="0" err="1"/>
              <a:t>decreasing</a:t>
            </a:r>
            <a:r>
              <a:rPr lang="lv-LV" sz="2800" dirty="0"/>
              <a:t> </a:t>
            </a:r>
            <a:r>
              <a:rPr lang="lv-LV" sz="2800" dirty="0" err="1"/>
              <a:t>penetration</a:t>
            </a:r>
            <a:endParaRPr lang="sv-SE" sz="2800" dirty="0"/>
          </a:p>
          <a:p>
            <a:pPr lvl="1">
              <a:buFont typeface="Wingdings" panose="05000000000000000000" pitchFamily="2" charset="2"/>
              <a:buChar char="ü"/>
            </a:pPr>
            <a:r>
              <a:rPr lang="en-US" sz="2800" dirty="0"/>
              <a:t>actively extruding the antimicrobial compound</a:t>
            </a:r>
          </a:p>
          <a:p>
            <a:pPr lvl="1">
              <a:buFont typeface="Wingdings" panose="05000000000000000000" pitchFamily="2" charset="2"/>
              <a:buChar char="ü"/>
            </a:pPr>
            <a:endParaRPr lang="en-US" sz="2800" dirty="0"/>
          </a:p>
          <a:p>
            <a:r>
              <a:rPr lang="en-US" dirty="0"/>
              <a:t> changes and/or bypass of target sites</a:t>
            </a:r>
          </a:p>
          <a:p>
            <a:endParaRPr lang="en-US" dirty="0"/>
          </a:p>
          <a:p>
            <a:r>
              <a:rPr lang="sv-SE" dirty="0"/>
              <a:t> </a:t>
            </a:r>
            <a:r>
              <a:rPr lang="lv-LV" dirty="0" err="1"/>
              <a:t>resistance</a:t>
            </a:r>
            <a:r>
              <a:rPr lang="lv-LV" dirty="0"/>
              <a:t> </a:t>
            </a:r>
            <a:r>
              <a:rPr lang="lv-LV" dirty="0" err="1"/>
              <a:t>due</a:t>
            </a:r>
            <a:r>
              <a:rPr lang="lv-LV" dirty="0"/>
              <a:t> to </a:t>
            </a:r>
            <a:r>
              <a:rPr lang="lv-LV" dirty="0" err="1"/>
              <a:t>global</a:t>
            </a:r>
            <a:r>
              <a:rPr lang="lv-LV" dirty="0"/>
              <a:t> </a:t>
            </a:r>
            <a:r>
              <a:rPr lang="lv-LV" dirty="0" err="1"/>
              <a:t>cell</a:t>
            </a:r>
            <a:r>
              <a:rPr lang="lv-LV" dirty="0"/>
              <a:t> </a:t>
            </a:r>
            <a:r>
              <a:rPr lang="lv-LV" dirty="0" err="1"/>
              <a:t>adaptive</a:t>
            </a:r>
            <a:r>
              <a:rPr lang="lv-LV" dirty="0"/>
              <a:t> </a:t>
            </a:r>
            <a:r>
              <a:rPr lang="lv-LV" dirty="0" err="1"/>
              <a:t>processes</a:t>
            </a:r>
            <a:endParaRPr lang="lv-LV" dirty="0"/>
          </a:p>
        </p:txBody>
      </p:sp>
    </p:spTree>
    <p:extLst>
      <p:ext uri="{BB962C8B-B14F-4D97-AF65-F5344CB8AC3E}">
        <p14:creationId xmlns:p14="http://schemas.microsoft.com/office/powerpoint/2010/main" val="1579372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AF4A6A-4C57-412F-8B2A-4CADF66EAA86}"/>
              </a:ext>
            </a:extLst>
          </p:cNvPr>
          <p:cNvSpPr>
            <a:spLocks noGrp="1"/>
          </p:cNvSpPr>
          <p:nvPr>
            <p:ph type="title"/>
          </p:nvPr>
        </p:nvSpPr>
        <p:spPr>
          <a:xfrm>
            <a:off x="838200" y="-206048"/>
            <a:ext cx="10515600" cy="1325563"/>
          </a:xfrm>
        </p:spPr>
        <p:txBody>
          <a:bodyPr/>
          <a:lstStyle/>
          <a:p>
            <a:r>
              <a:rPr lang="sv-SE" dirty="0"/>
              <a:t>Biochemical routes involved in resistance</a:t>
            </a:r>
            <a:endParaRPr lang="lv-LV" dirty="0"/>
          </a:p>
        </p:txBody>
      </p:sp>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895600" y="986742"/>
            <a:ext cx="10515600" cy="564284"/>
          </a:xfrm>
        </p:spPr>
        <p:txBody>
          <a:bodyPr>
            <a:normAutofit/>
          </a:bodyPr>
          <a:lstStyle/>
          <a:p>
            <a:pPr marL="0" indent="0">
              <a:buNone/>
            </a:pPr>
            <a:r>
              <a:rPr lang="en-US" b="1" dirty="0"/>
              <a:t>Modifications of the antimicrobial molecule</a:t>
            </a:r>
            <a:endParaRPr lang="lv-LV" b="1" dirty="0"/>
          </a:p>
        </p:txBody>
      </p:sp>
      <p:sp>
        <p:nvSpPr>
          <p:cNvPr id="4" name="Satura vietturis 2">
            <a:extLst>
              <a:ext uri="{FF2B5EF4-FFF2-40B4-BE49-F238E27FC236}">
                <a16:creationId xmlns:a16="http://schemas.microsoft.com/office/drawing/2014/main" id="{CE35310A-FBAA-413E-91F0-C5D2EC7A7E9F}"/>
              </a:ext>
            </a:extLst>
          </p:cNvPr>
          <p:cNvSpPr txBox="1">
            <a:spLocks/>
          </p:cNvSpPr>
          <p:nvPr/>
        </p:nvSpPr>
        <p:spPr>
          <a:xfrm>
            <a:off x="1025237" y="1748021"/>
            <a:ext cx="10515600"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of the most successful bacterial strategies to cope with the presence of antibiotics is </a:t>
            </a:r>
          </a:p>
          <a:p>
            <a:endParaRPr lang="en-US" sz="2800" dirty="0"/>
          </a:p>
          <a:p>
            <a:r>
              <a:rPr lang="en-US" dirty="0"/>
              <a:t>to </a:t>
            </a:r>
            <a:r>
              <a:rPr lang="en-US" b="1" dirty="0"/>
              <a:t>produce enzymes that inactivate the drug </a:t>
            </a:r>
            <a:r>
              <a:rPr lang="en-US" dirty="0"/>
              <a:t>by adding specific chemical moieties to the compound </a:t>
            </a:r>
          </a:p>
          <a:p>
            <a:endParaRPr lang="en-US" dirty="0"/>
          </a:p>
          <a:p>
            <a:r>
              <a:rPr lang="lv-LV" dirty="0"/>
              <a:t> </a:t>
            </a:r>
            <a:r>
              <a:rPr lang="sv-SE" dirty="0"/>
              <a:t> to </a:t>
            </a:r>
            <a:r>
              <a:rPr lang="lv-LV" b="1" dirty="0" err="1"/>
              <a:t>destroy</a:t>
            </a:r>
            <a:r>
              <a:rPr lang="lv-LV" b="1" dirty="0"/>
              <a:t> </a:t>
            </a:r>
            <a:r>
              <a:rPr lang="lv-LV" b="1" dirty="0" err="1"/>
              <a:t>the</a:t>
            </a:r>
            <a:r>
              <a:rPr lang="lv-LV" b="1" dirty="0"/>
              <a:t> </a:t>
            </a:r>
            <a:r>
              <a:rPr lang="lv-LV" b="1" dirty="0" err="1"/>
              <a:t>molecule</a:t>
            </a:r>
            <a:r>
              <a:rPr lang="lv-LV" b="1" dirty="0"/>
              <a:t> </a:t>
            </a:r>
            <a:r>
              <a:rPr lang="lv-LV" dirty="0" err="1"/>
              <a:t>itself</a:t>
            </a:r>
            <a:endParaRPr lang="en-US" dirty="0"/>
          </a:p>
          <a:p>
            <a:pPr marL="0" indent="0">
              <a:buNone/>
            </a:pPr>
            <a:r>
              <a:rPr lang="sv-SE" dirty="0"/>
              <a:t> </a:t>
            </a:r>
            <a:endParaRPr lang="lv-LV" dirty="0"/>
          </a:p>
        </p:txBody>
      </p:sp>
      <p:sp>
        <p:nvSpPr>
          <p:cNvPr id="5" name="Taisnstūris 4">
            <a:extLst>
              <a:ext uri="{FF2B5EF4-FFF2-40B4-BE49-F238E27FC236}">
                <a16:creationId xmlns:a16="http://schemas.microsoft.com/office/drawing/2014/main" id="{91DEB7EE-0D4C-41F6-A8EE-50A833071ABB}"/>
              </a:ext>
            </a:extLst>
          </p:cNvPr>
          <p:cNvSpPr/>
          <p:nvPr/>
        </p:nvSpPr>
        <p:spPr>
          <a:xfrm>
            <a:off x="3602390" y="5945970"/>
            <a:ext cx="242374" cy="369332"/>
          </a:xfrm>
          <a:prstGeom prst="rect">
            <a:avLst/>
          </a:prstGeom>
        </p:spPr>
        <p:txBody>
          <a:bodyPr wrap="none">
            <a:spAutoFit/>
          </a:bodyPr>
          <a:lstStyle/>
          <a:p>
            <a:r>
              <a:rPr lang="en-US" b="0" i="0" dirty="0">
                <a:solidFill>
                  <a:srgbClr val="000000"/>
                </a:solidFill>
                <a:effectLst/>
                <a:latin typeface="Times New Roman" panose="02020603050405020304" pitchFamily="18" charset="0"/>
              </a:rPr>
              <a:t> </a:t>
            </a:r>
            <a:endParaRPr lang="lv-LV" dirty="0"/>
          </a:p>
        </p:txBody>
      </p:sp>
      <p:sp>
        <p:nvSpPr>
          <p:cNvPr id="6" name="Satura vietturis 2">
            <a:extLst>
              <a:ext uri="{FF2B5EF4-FFF2-40B4-BE49-F238E27FC236}">
                <a16:creationId xmlns:a16="http://schemas.microsoft.com/office/drawing/2014/main" id="{F9CFC3D2-669E-4457-975D-71098F5F698E}"/>
              </a:ext>
            </a:extLst>
          </p:cNvPr>
          <p:cNvSpPr txBox="1">
            <a:spLocks/>
          </p:cNvSpPr>
          <p:nvPr/>
        </p:nvSpPr>
        <p:spPr>
          <a:xfrm>
            <a:off x="3131127" y="5945970"/>
            <a:ext cx="10515600"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Antibiotic unable to interact with its target.</a:t>
            </a:r>
            <a:endParaRPr lang="en-US" sz="2800" dirty="0"/>
          </a:p>
          <a:p>
            <a:pPr marL="0" indent="0">
              <a:buNone/>
            </a:pPr>
            <a:endParaRPr lang="lv-LV" dirty="0"/>
          </a:p>
        </p:txBody>
      </p:sp>
      <p:sp>
        <p:nvSpPr>
          <p:cNvPr id="7" name="Bultiņa: uz leju 6">
            <a:extLst>
              <a:ext uri="{FF2B5EF4-FFF2-40B4-BE49-F238E27FC236}">
                <a16:creationId xmlns:a16="http://schemas.microsoft.com/office/drawing/2014/main" id="{109679FB-CD74-48D5-93AB-8EA417759F0F}"/>
              </a:ext>
            </a:extLst>
          </p:cNvPr>
          <p:cNvSpPr/>
          <p:nvPr/>
        </p:nvSpPr>
        <p:spPr>
          <a:xfrm>
            <a:off x="7135738" y="3777241"/>
            <a:ext cx="282012" cy="18031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leju 7">
            <a:extLst>
              <a:ext uri="{FF2B5EF4-FFF2-40B4-BE49-F238E27FC236}">
                <a16:creationId xmlns:a16="http://schemas.microsoft.com/office/drawing/2014/main" id="{86600A4D-9F1C-40AF-B35F-C8C3E9706E29}"/>
              </a:ext>
            </a:extLst>
          </p:cNvPr>
          <p:cNvSpPr/>
          <p:nvPr/>
        </p:nvSpPr>
        <p:spPr>
          <a:xfrm>
            <a:off x="3844764" y="5114037"/>
            <a:ext cx="282012" cy="8008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1799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AF4A6A-4C57-412F-8B2A-4CADF66EAA86}"/>
              </a:ext>
            </a:extLst>
          </p:cNvPr>
          <p:cNvSpPr>
            <a:spLocks noGrp="1"/>
          </p:cNvSpPr>
          <p:nvPr>
            <p:ph type="title"/>
          </p:nvPr>
        </p:nvSpPr>
        <p:spPr>
          <a:xfrm>
            <a:off x="838200" y="-206048"/>
            <a:ext cx="10515600" cy="1325563"/>
          </a:xfrm>
        </p:spPr>
        <p:txBody>
          <a:bodyPr/>
          <a:lstStyle/>
          <a:p>
            <a:r>
              <a:rPr lang="sv-SE" dirty="0"/>
              <a:t>Biochemical routes involved in resistance</a:t>
            </a:r>
            <a:endParaRPr lang="lv-LV" dirty="0"/>
          </a:p>
        </p:txBody>
      </p:sp>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826328" y="837373"/>
            <a:ext cx="10515600" cy="564284"/>
          </a:xfrm>
        </p:spPr>
        <p:txBody>
          <a:bodyPr>
            <a:normAutofit/>
          </a:bodyPr>
          <a:lstStyle/>
          <a:p>
            <a:pPr marL="0" indent="0">
              <a:buNone/>
            </a:pPr>
            <a:r>
              <a:rPr lang="en-US" b="1" dirty="0"/>
              <a:t>Modifications of the antimicrobial molecule</a:t>
            </a:r>
            <a:endParaRPr lang="lv-LV" b="1" dirty="0"/>
          </a:p>
        </p:txBody>
      </p:sp>
      <p:sp>
        <p:nvSpPr>
          <p:cNvPr id="4" name="Satura vietturis 2">
            <a:extLst>
              <a:ext uri="{FF2B5EF4-FFF2-40B4-BE49-F238E27FC236}">
                <a16:creationId xmlns:a16="http://schemas.microsoft.com/office/drawing/2014/main" id="{CE35310A-FBAA-413E-91F0-C5D2EC7A7E9F}"/>
              </a:ext>
            </a:extLst>
          </p:cNvPr>
          <p:cNvSpPr txBox="1">
            <a:spLocks/>
          </p:cNvSpPr>
          <p:nvPr/>
        </p:nvSpPr>
        <p:spPr>
          <a:xfrm>
            <a:off x="838199" y="1471861"/>
            <a:ext cx="10775535" cy="442397"/>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Chemical alterations of the antibiotic</a:t>
            </a:r>
          </a:p>
          <a:p>
            <a:r>
              <a:rPr lang="en-US" dirty="0"/>
              <a:t> is a well-known mechanism of acquired antibiotic resistance </a:t>
            </a:r>
            <a:r>
              <a:rPr lang="en-US" u="sng" dirty="0"/>
              <a:t>in both gram-negative and gram-positive bacteria. </a:t>
            </a:r>
            <a:endParaRPr lang="en-US" b="1" u="sng" dirty="0"/>
          </a:p>
          <a:p>
            <a:endParaRPr lang="en-US" sz="2800" dirty="0"/>
          </a:p>
          <a:p>
            <a:endParaRPr lang="lv-LV" dirty="0"/>
          </a:p>
        </p:txBody>
      </p:sp>
      <p:sp>
        <p:nvSpPr>
          <p:cNvPr id="5" name="Taisnstūris 4">
            <a:extLst>
              <a:ext uri="{FF2B5EF4-FFF2-40B4-BE49-F238E27FC236}">
                <a16:creationId xmlns:a16="http://schemas.microsoft.com/office/drawing/2014/main" id="{91DEB7EE-0D4C-41F6-A8EE-50A833071ABB}"/>
              </a:ext>
            </a:extLst>
          </p:cNvPr>
          <p:cNvSpPr/>
          <p:nvPr/>
        </p:nvSpPr>
        <p:spPr>
          <a:xfrm>
            <a:off x="3533118" y="5796601"/>
            <a:ext cx="242374" cy="369332"/>
          </a:xfrm>
          <a:prstGeom prst="rect">
            <a:avLst/>
          </a:prstGeom>
        </p:spPr>
        <p:txBody>
          <a:bodyPr wrap="none">
            <a:spAutoFit/>
          </a:bodyPr>
          <a:lstStyle/>
          <a:p>
            <a:r>
              <a:rPr lang="en-US" b="0" i="0" dirty="0">
                <a:solidFill>
                  <a:srgbClr val="000000"/>
                </a:solidFill>
                <a:effectLst/>
                <a:latin typeface="Times New Roman" panose="02020603050405020304" pitchFamily="18" charset="0"/>
              </a:rPr>
              <a:t> </a:t>
            </a:r>
            <a:endParaRPr lang="lv-LV" dirty="0"/>
          </a:p>
        </p:txBody>
      </p:sp>
      <p:sp>
        <p:nvSpPr>
          <p:cNvPr id="6" name="Satura vietturis 2">
            <a:extLst>
              <a:ext uri="{FF2B5EF4-FFF2-40B4-BE49-F238E27FC236}">
                <a16:creationId xmlns:a16="http://schemas.microsoft.com/office/drawing/2014/main" id="{F9CFC3D2-669E-4457-975D-71098F5F698E}"/>
              </a:ext>
            </a:extLst>
          </p:cNvPr>
          <p:cNvSpPr txBox="1">
            <a:spLocks/>
          </p:cNvSpPr>
          <p:nvPr/>
        </p:nvSpPr>
        <p:spPr>
          <a:xfrm>
            <a:off x="1004455" y="3244211"/>
            <a:ext cx="10515600"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Bacterial cells </a:t>
            </a:r>
            <a:r>
              <a:rPr lang="en-US" b="1" dirty="0"/>
              <a:t>produce enzymes that catalyze </a:t>
            </a:r>
          </a:p>
          <a:p>
            <a:pPr>
              <a:buFont typeface="Wingdings" panose="05000000000000000000" pitchFamily="2" charset="2"/>
              <a:buChar char="ü"/>
            </a:pPr>
            <a:r>
              <a:rPr lang="lv-LV" dirty="0" err="1"/>
              <a:t>acetylation</a:t>
            </a:r>
            <a:r>
              <a:rPr lang="lv-LV" dirty="0"/>
              <a:t> (</a:t>
            </a:r>
            <a:r>
              <a:rPr lang="lv-LV" dirty="0" err="1"/>
              <a:t>aminoglycosides</a:t>
            </a:r>
            <a:r>
              <a:rPr lang="lv-LV" dirty="0"/>
              <a:t>, </a:t>
            </a:r>
            <a:r>
              <a:rPr lang="lv-LV" dirty="0" err="1"/>
              <a:t>chloramphenicol</a:t>
            </a:r>
            <a:r>
              <a:rPr lang="lv-LV" dirty="0"/>
              <a:t>, </a:t>
            </a:r>
            <a:r>
              <a:rPr lang="lv-LV" dirty="0" err="1"/>
              <a:t>streptogramins</a:t>
            </a:r>
            <a:r>
              <a:rPr lang="lv-LV" dirty="0"/>
              <a:t>)</a:t>
            </a:r>
            <a:endParaRPr lang="sv-SE" dirty="0"/>
          </a:p>
          <a:p>
            <a:pPr>
              <a:buFont typeface="Wingdings" panose="05000000000000000000" pitchFamily="2" charset="2"/>
              <a:buChar char="ü"/>
            </a:pPr>
            <a:r>
              <a:rPr lang="lv-LV" dirty="0" err="1"/>
              <a:t>phosphorylation</a:t>
            </a:r>
            <a:r>
              <a:rPr lang="lv-LV" dirty="0"/>
              <a:t> (</a:t>
            </a:r>
            <a:r>
              <a:rPr lang="lv-LV" dirty="0" err="1"/>
              <a:t>aminoglycosides</a:t>
            </a:r>
            <a:r>
              <a:rPr lang="lv-LV" dirty="0"/>
              <a:t>, </a:t>
            </a:r>
            <a:r>
              <a:rPr lang="lv-LV" dirty="0" err="1"/>
              <a:t>chloramphenicol</a:t>
            </a:r>
            <a:r>
              <a:rPr lang="lv-LV" dirty="0"/>
              <a:t>)</a:t>
            </a:r>
            <a:endParaRPr lang="sv-SE" dirty="0"/>
          </a:p>
          <a:p>
            <a:pPr>
              <a:buFont typeface="Wingdings" panose="05000000000000000000" pitchFamily="2" charset="2"/>
              <a:buChar char="ü"/>
            </a:pPr>
            <a:r>
              <a:rPr lang="lv-LV" dirty="0" err="1"/>
              <a:t>adenylation</a:t>
            </a:r>
            <a:r>
              <a:rPr lang="lv-LV" dirty="0"/>
              <a:t> (</a:t>
            </a:r>
            <a:r>
              <a:rPr lang="lv-LV" dirty="0" err="1"/>
              <a:t>aminoglycosides</a:t>
            </a:r>
            <a:r>
              <a:rPr lang="lv-LV" dirty="0"/>
              <a:t>, </a:t>
            </a:r>
            <a:r>
              <a:rPr lang="lv-LV" dirty="0" err="1"/>
              <a:t>lincosamides</a:t>
            </a:r>
            <a:r>
              <a:rPr lang="lv-LV" dirty="0"/>
              <a:t>)</a:t>
            </a:r>
            <a:r>
              <a:rPr lang="en-US" dirty="0"/>
              <a:t> </a:t>
            </a:r>
            <a:endParaRPr lang="en-US" sz="2800" dirty="0"/>
          </a:p>
          <a:p>
            <a:pPr marL="0" indent="0">
              <a:buNone/>
            </a:pPr>
            <a:endParaRPr lang="lv-LV" dirty="0"/>
          </a:p>
        </p:txBody>
      </p:sp>
      <p:sp>
        <p:nvSpPr>
          <p:cNvPr id="10" name="Bultiņa: uz leju 9">
            <a:extLst>
              <a:ext uri="{FF2B5EF4-FFF2-40B4-BE49-F238E27FC236}">
                <a16:creationId xmlns:a16="http://schemas.microsoft.com/office/drawing/2014/main" id="{66FE2C72-2C2E-4CA6-9975-179DD36477FB}"/>
              </a:ext>
            </a:extLst>
          </p:cNvPr>
          <p:cNvSpPr/>
          <p:nvPr/>
        </p:nvSpPr>
        <p:spPr>
          <a:xfrm>
            <a:off x="5271782" y="5396180"/>
            <a:ext cx="484781" cy="40042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Satura vietturis 2">
            <a:extLst>
              <a:ext uri="{FF2B5EF4-FFF2-40B4-BE49-F238E27FC236}">
                <a16:creationId xmlns:a16="http://schemas.microsoft.com/office/drawing/2014/main" id="{CD91042D-71C2-4EC4-91FC-2E84C1EC7906}"/>
              </a:ext>
            </a:extLst>
          </p:cNvPr>
          <p:cNvSpPr txBox="1">
            <a:spLocks/>
          </p:cNvSpPr>
          <p:nvPr/>
        </p:nvSpPr>
        <p:spPr>
          <a:xfrm>
            <a:off x="1004455" y="5883791"/>
            <a:ext cx="10515600"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resulting effect is often related to steric hindrance that decreases the avidity of the antibiotic for its target</a:t>
            </a:r>
            <a:endParaRPr lang="lv-LV" dirty="0"/>
          </a:p>
        </p:txBody>
      </p:sp>
    </p:spTree>
    <p:extLst>
      <p:ext uri="{BB962C8B-B14F-4D97-AF65-F5344CB8AC3E}">
        <p14:creationId xmlns:p14="http://schemas.microsoft.com/office/powerpoint/2010/main" val="32811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9" name="Satura vietturis 2">
            <a:extLst>
              <a:ext uri="{FF2B5EF4-FFF2-40B4-BE49-F238E27FC236}">
                <a16:creationId xmlns:a16="http://schemas.microsoft.com/office/drawing/2014/main" id="{3697883B-4693-4205-97DE-57D4047FB62F}"/>
              </a:ext>
            </a:extLst>
          </p:cNvPr>
          <p:cNvSpPr txBox="1">
            <a:spLocks/>
          </p:cNvSpPr>
          <p:nvPr/>
        </p:nvSpPr>
        <p:spPr>
          <a:xfrm>
            <a:off x="718623" y="1378601"/>
            <a:ext cx="10439401" cy="5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Interestingly, most of the antibiotics affected by these enzymatic modifications exert their mechanism of action by inhibiting protein synthesis at the ribosome level.</a:t>
            </a:r>
            <a:endParaRPr lang="lv-LV" sz="2400" b="1" dirty="0"/>
          </a:p>
        </p:txBody>
      </p:sp>
      <p:pic>
        <p:nvPicPr>
          <p:cNvPr id="5126" name="Picture 6" descr="Image result for aminoglycoside-modifying enzymes">
            <a:extLst>
              <a:ext uri="{FF2B5EF4-FFF2-40B4-BE49-F238E27FC236}">
                <a16:creationId xmlns:a16="http://schemas.microsoft.com/office/drawing/2014/main" id="{2C8C22A4-8056-43A4-99E9-3C8C9D3146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01" y="2837040"/>
            <a:ext cx="3870469" cy="3004029"/>
          </a:xfrm>
          <a:prstGeom prst="rect">
            <a:avLst/>
          </a:prstGeom>
          <a:noFill/>
          <a:extLst>
            <a:ext uri="{909E8E84-426E-40DD-AFC4-6F175D3DCCD1}">
              <a14:hiddenFill xmlns:a14="http://schemas.microsoft.com/office/drawing/2010/main">
                <a:solidFill>
                  <a:srgbClr val="FFFFFF"/>
                </a:solidFill>
              </a14:hiddenFill>
            </a:ext>
          </a:extLst>
        </p:spPr>
      </p:pic>
      <p:sp>
        <p:nvSpPr>
          <p:cNvPr id="8" name="Taisnstūris 7">
            <a:extLst>
              <a:ext uri="{FF2B5EF4-FFF2-40B4-BE49-F238E27FC236}">
                <a16:creationId xmlns:a16="http://schemas.microsoft.com/office/drawing/2014/main" id="{37655FE7-C29A-4CF6-B4E6-EA4C2D958C3D}"/>
              </a:ext>
            </a:extLst>
          </p:cNvPr>
          <p:cNvSpPr/>
          <p:nvPr/>
        </p:nvSpPr>
        <p:spPr>
          <a:xfrm>
            <a:off x="658801" y="6127882"/>
            <a:ext cx="11113871" cy="369332"/>
          </a:xfrm>
          <a:prstGeom prst="rect">
            <a:avLst/>
          </a:prstGeom>
        </p:spPr>
        <p:txBody>
          <a:bodyPr wrap="square">
            <a:spAutoFit/>
          </a:bodyPr>
          <a:lstStyle/>
          <a:p>
            <a:r>
              <a:rPr lang="lv-LV" b="0" i="0" dirty="0" err="1">
                <a:solidFill>
                  <a:srgbClr val="403838"/>
                </a:solidFill>
                <a:effectLst/>
              </a:rPr>
              <a:t>Sites</a:t>
            </a:r>
            <a:r>
              <a:rPr lang="lv-LV" b="0" i="0" dirty="0">
                <a:solidFill>
                  <a:srgbClr val="403838"/>
                </a:solidFill>
                <a:effectLst/>
              </a:rPr>
              <a:t> </a:t>
            </a:r>
            <a:r>
              <a:rPr lang="lv-LV" b="0" i="0" dirty="0" err="1">
                <a:solidFill>
                  <a:srgbClr val="403838"/>
                </a:solidFill>
                <a:effectLst/>
              </a:rPr>
              <a:t>of</a:t>
            </a:r>
            <a:r>
              <a:rPr lang="lv-LV" b="0" i="0" dirty="0">
                <a:solidFill>
                  <a:srgbClr val="403838"/>
                </a:solidFill>
                <a:effectLst/>
              </a:rPr>
              <a:t> </a:t>
            </a:r>
            <a:r>
              <a:rPr lang="lv-LV" b="0" i="0" dirty="0" err="1">
                <a:solidFill>
                  <a:srgbClr val="403838"/>
                </a:solidFill>
                <a:effectLst/>
              </a:rPr>
              <a:t>modification</a:t>
            </a:r>
            <a:r>
              <a:rPr lang="lv-LV" b="0" i="0" dirty="0">
                <a:solidFill>
                  <a:srgbClr val="403838"/>
                </a:solidFill>
                <a:effectLst/>
              </a:rPr>
              <a:t> </a:t>
            </a:r>
            <a:r>
              <a:rPr lang="lv-LV" b="0" i="0" dirty="0" err="1">
                <a:solidFill>
                  <a:srgbClr val="403838"/>
                </a:solidFill>
                <a:effectLst/>
              </a:rPr>
              <a:t>on</a:t>
            </a:r>
            <a:r>
              <a:rPr lang="lv-LV" b="0" i="0" dirty="0">
                <a:solidFill>
                  <a:srgbClr val="403838"/>
                </a:solidFill>
                <a:effectLst/>
              </a:rPr>
              <a:t> </a:t>
            </a:r>
            <a:r>
              <a:rPr lang="lv-LV" b="0" i="0" dirty="0" err="1">
                <a:solidFill>
                  <a:srgbClr val="403838"/>
                </a:solidFill>
                <a:effectLst/>
              </a:rPr>
              <a:t>kanamycin</a:t>
            </a:r>
            <a:r>
              <a:rPr lang="lv-LV" b="0" i="0" dirty="0">
                <a:solidFill>
                  <a:srgbClr val="403838"/>
                </a:solidFill>
                <a:effectLst/>
              </a:rPr>
              <a:t> B </a:t>
            </a:r>
            <a:r>
              <a:rPr lang="lv-LV" b="0" i="0" dirty="0" err="1">
                <a:solidFill>
                  <a:srgbClr val="403838"/>
                </a:solidFill>
                <a:effectLst/>
              </a:rPr>
              <a:t>by</a:t>
            </a:r>
            <a:r>
              <a:rPr lang="lv-LV" b="0" i="0" dirty="0">
                <a:solidFill>
                  <a:srgbClr val="403838"/>
                </a:solidFill>
                <a:effectLst/>
              </a:rPr>
              <a:t> </a:t>
            </a:r>
            <a:r>
              <a:rPr lang="lv-LV" b="0" i="0" dirty="0" err="1">
                <a:solidFill>
                  <a:srgbClr val="403838"/>
                </a:solidFill>
                <a:effectLst/>
              </a:rPr>
              <a:t>various</a:t>
            </a:r>
            <a:r>
              <a:rPr lang="lv-LV" b="0" i="0" dirty="0">
                <a:solidFill>
                  <a:srgbClr val="403838"/>
                </a:solidFill>
                <a:effectLst/>
              </a:rPr>
              <a:t> </a:t>
            </a:r>
            <a:r>
              <a:rPr lang="lv-LV" b="0" i="0" dirty="0" err="1">
                <a:solidFill>
                  <a:srgbClr val="403838"/>
                </a:solidFill>
                <a:effectLst/>
              </a:rPr>
              <a:t>aminoglycoside-modifying</a:t>
            </a:r>
            <a:r>
              <a:rPr lang="lv-LV" b="0" i="0" dirty="0">
                <a:solidFill>
                  <a:srgbClr val="403838"/>
                </a:solidFill>
                <a:effectLst/>
              </a:rPr>
              <a:t> </a:t>
            </a:r>
            <a:r>
              <a:rPr lang="lv-LV" b="0" i="0" dirty="0" err="1">
                <a:solidFill>
                  <a:srgbClr val="403838"/>
                </a:solidFill>
                <a:effectLst/>
              </a:rPr>
              <a:t>enzymes</a:t>
            </a:r>
            <a:r>
              <a:rPr lang="lv-LV" b="0" i="0" dirty="0">
                <a:solidFill>
                  <a:srgbClr val="403838"/>
                </a:solidFill>
                <a:effectLst/>
              </a:rPr>
              <a:t>. </a:t>
            </a:r>
            <a:endParaRPr lang="lv-LV" dirty="0"/>
          </a:p>
        </p:txBody>
      </p:sp>
      <p:sp>
        <p:nvSpPr>
          <p:cNvPr id="12" name="Taisnstūris 11">
            <a:extLst>
              <a:ext uri="{FF2B5EF4-FFF2-40B4-BE49-F238E27FC236}">
                <a16:creationId xmlns:a16="http://schemas.microsoft.com/office/drawing/2014/main" id="{05BFF6F0-49E3-45FF-9A87-6B9895039789}"/>
              </a:ext>
            </a:extLst>
          </p:cNvPr>
          <p:cNvSpPr/>
          <p:nvPr/>
        </p:nvSpPr>
        <p:spPr>
          <a:xfrm>
            <a:off x="5036128" y="2162936"/>
            <a:ext cx="6096000" cy="2677656"/>
          </a:xfrm>
          <a:prstGeom prst="rect">
            <a:avLst/>
          </a:prstGeom>
        </p:spPr>
        <p:txBody>
          <a:bodyPr>
            <a:spAutoFit/>
          </a:bodyPr>
          <a:lstStyle/>
          <a:p>
            <a:r>
              <a:rPr lang="en-US" sz="2400" b="0" i="0" dirty="0">
                <a:solidFill>
                  <a:srgbClr val="000000"/>
                </a:solidFill>
                <a:effectLst/>
              </a:rPr>
              <a:t>One of the best examples of resistance via modification of the drug is the presence of </a:t>
            </a:r>
            <a:r>
              <a:rPr lang="en-US" sz="2400" b="1" i="0" dirty="0">
                <a:solidFill>
                  <a:srgbClr val="000000"/>
                </a:solidFill>
                <a:effectLst/>
              </a:rPr>
              <a:t>aminoglycoside modifying enzymes (AMEs)-</a:t>
            </a:r>
          </a:p>
          <a:p>
            <a:endParaRPr lang="en-US" sz="2400" b="1" i="0" dirty="0">
              <a:solidFill>
                <a:srgbClr val="000000"/>
              </a:solidFill>
              <a:effectLst/>
            </a:endParaRPr>
          </a:p>
          <a:p>
            <a:pPr marL="342900" indent="-342900">
              <a:buFont typeface="Wingdings" panose="05000000000000000000" pitchFamily="2" charset="2"/>
              <a:buChar char="ü"/>
            </a:pPr>
            <a:r>
              <a:rPr lang="lv-LV" sz="2400" dirty="0" err="1"/>
              <a:t>acetyltransferase</a:t>
            </a:r>
            <a:r>
              <a:rPr lang="lv-LV" sz="2400" dirty="0"/>
              <a:t> [ACC]</a:t>
            </a:r>
            <a:endParaRPr lang="sv-SE" sz="2400" dirty="0"/>
          </a:p>
          <a:p>
            <a:pPr marL="342900" indent="-342900">
              <a:buFont typeface="Wingdings" panose="05000000000000000000" pitchFamily="2" charset="2"/>
              <a:buChar char="ü"/>
            </a:pPr>
            <a:r>
              <a:rPr lang="lv-LV" sz="2400" dirty="0" err="1"/>
              <a:t>adenyltransferase</a:t>
            </a:r>
            <a:r>
              <a:rPr lang="lv-LV" sz="2400" dirty="0"/>
              <a:t> [ANT] </a:t>
            </a:r>
            <a:endParaRPr lang="sv-SE" sz="2400" dirty="0"/>
          </a:p>
          <a:p>
            <a:pPr marL="342900" indent="-342900">
              <a:buFont typeface="Wingdings" panose="05000000000000000000" pitchFamily="2" charset="2"/>
              <a:buChar char="ü"/>
            </a:pPr>
            <a:r>
              <a:rPr lang="lv-LV" sz="2400" dirty="0" err="1"/>
              <a:t>phosphotransferase</a:t>
            </a:r>
            <a:r>
              <a:rPr lang="lv-LV" sz="2400" dirty="0"/>
              <a:t> [APH]</a:t>
            </a:r>
            <a:endParaRPr lang="lv-LV" sz="3200" b="1" dirty="0"/>
          </a:p>
        </p:txBody>
      </p:sp>
      <p:sp>
        <p:nvSpPr>
          <p:cNvPr id="13" name="TextBox 12">
            <a:extLst>
              <a:ext uri="{FF2B5EF4-FFF2-40B4-BE49-F238E27FC236}">
                <a16:creationId xmlns:a16="http://schemas.microsoft.com/office/drawing/2014/main" id="{DAC98D78-8EE2-4B88-9061-B74DBF092671}"/>
              </a:ext>
            </a:extLst>
          </p:cNvPr>
          <p:cNvSpPr txBox="1"/>
          <p:nvPr/>
        </p:nvSpPr>
        <p:spPr>
          <a:xfrm>
            <a:off x="4815078" y="5068738"/>
            <a:ext cx="6317050" cy="830997"/>
          </a:xfrm>
          <a:prstGeom prst="rect">
            <a:avLst/>
          </a:prstGeom>
          <a:noFill/>
        </p:spPr>
        <p:txBody>
          <a:bodyPr wrap="none" rtlCol="0">
            <a:spAutoFit/>
          </a:bodyPr>
          <a:lstStyle/>
          <a:p>
            <a:r>
              <a:rPr lang="sv-SE" sz="2400" dirty="0"/>
              <a:t>These enzymes covalently </a:t>
            </a:r>
            <a:r>
              <a:rPr lang="en-US" sz="2400" dirty="0"/>
              <a:t>modify the hydroxyl or</a:t>
            </a:r>
          </a:p>
          <a:p>
            <a:r>
              <a:rPr lang="en-US" sz="2400" dirty="0"/>
              <a:t> amino groups of the aminoglycoside molecule. </a:t>
            </a:r>
            <a:r>
              <a:rPr lang="sv-SE" sz="2400" dirty="0"/>
              <a:t> </a:t>
            </a:r>
            <a:endParaRPr lang="lv-LV" sz="2400"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Chemical alterations of the antibiotic</a:t>
            </a:r>
          </a:p>
          <a:p>
            <a:pPr marL="0" indent="0">
              <a:buNone/>
            </a:pPr>
            <a:r>
              <a:rPr lang="en-US" dirty="0"/>
              <a:t> </a:t>
            </a:r>
            <a:endParaRPr lang="lv-LV" dirty="0"/>
          </a:p>
        </p:txBody>
      </p:sp>
    </p:spTree>
    <p:extLst>
      <p:ext uri="{BB962C8B-B14F-4D97-AF65-F5344CB8AC3E}">
        <p14:creationId xmlns:p14="http://schemas.microsoft.com/office/powerpoint/2010/main" val="347818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12" name="Taisnstūris 11">
            <a:extLst>
              <a:ext uri="{FF2B5EF4-FFF2-40B4-BE49-F238E27FC236}">
                <a16:creationId xmlns:a16="http://schemas.microsoft.com/office/drawing/2014/main" id="{05BFF6F0-49E3-45FF-9A87-6B9895039789}"/>
              </a:ext>
            </a:extLst>
          </p:cNvPr>
          <p:cNvSpPr/>
          <p:nvPr/>
        </p:nvSpPr>
        <p:spPr>
          <a:xfrm>
            <a:off x="4132753" y="4087765"/>
            <a:ext cx="10970067" cy="2308324"/>
          </a:xfrm>
          <a:prstGeom prst="rect">
            <a:avLst/>
          </a:prstGeom>
        </p:spPr>
        <p:txBody>
          <a:bodyPr wrap="square">
            <a:spAutoFit/>
          </a:bodyPr>
          <a:lstStyle/>
          <a:p>
            <a:r>
              <a:rPr lang="en-US" sz="2400" dirty="0"/>
              <a:t>Chloramphenicol is an antibiotic that inhibits protein synthesis</a:t>
            </a:r>
          </a:p>
          <a:p>
            <a:r>
              <a:rPr lang="en-US" sz="2400" dirty="0"/>
              <a:t> by interacting  with the peptidyl-transfer center of the</a:t>
            </a:r>
          </a:p>
          <a:p>
            <a:r>
              <a:rPr lang="en-US" sz="2400" dirty="0"/>
              <a:t> 50S ribosomal subunit. </a:t>
            </a:r>
          </a:p>
          <a:p>
            <a:endParaRPr lang="en-US" sz="2400" dirty="0"/>
          </a:p>
          <a:p>
            <a:r>
              <a:rPr lang="en-US" sz="2400" dirty="0"/>
              <a:t> It binds irreversibly to the bacterial 50S ribosome subunit.</a:t>
            </a:r>
            <a:endParaRPr lang="en-US" sz="2400" b="1" i="0" dirty="0">
              <a:solidFill>
                <a:srgbClr val="000000"/>
              </a:solidFill>
              <a:effectLst/>
            </a:endParaRPr>
          </a:p>
          <a:p>
            <a:endParaRPr lang="lv-LV" sz="2400"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Chemical alterations of the antibiotic</a:t>
            </a:r>
          </a:p>
          <a:p>
            <a:pPr marL="0" indent="0">
              <a:buNone/>
            </a:pPr>
            <a:r>
              <a:rPr lang="en-US" dirty="0"/>
              <a:t> </a:t>
            </a:r>
            <a:endParaRPr lang="lv-LV" dirty="0"/>
          </a:p>
        </p:txBody>
      </p:sp>
      <p:pic>
        <p:nvPicPr>
          <p:cNvPr id="2" name="Attēls 1">
            <a:extLst>
              <a:ext uri="{FF2B5EF4-FFF2-40B4-BE49-F238E27FC236}">
                <a16:creationId xmlns:a16="http://schemas.microsoft.com/office/drawing/2014/main" id="{4439FF00-C61B-49A0-964F-B37D98194B75}"/>
              </a:ext>
            </a:extLst>
          </p:cNvPr>
          <p:cNvPicPr>
            <a:picLocks noChangeAspect="1"/>
          </p:cNvPicPr>
          <p:nvPr/>
        </p:nvPicPr>
        <p:blipFill>
          <a:blip r:embed="rId2"/>
          <a:stretch>
            <a:fillRect/>
          </a:stretch>
        </p:blipFill>
        <p:spPr>
          <a:xfrm>
            <a:off x="923271" y="1582585"/>
            <a:ext cx="2238375" cy="1209675"/>
          </a:xfrm>
          <a:prstGeom prst="rect">
            <a:avLst/>
          </a:prstGeom>
        </p:spPr>
      </p:pic>
      <p:pic>
        <p:nvPicPr>
          <p:cNvPr id="7172" name="Picture 4" descr="Related image">
            <a:extLst>
              <a:ext uri="{FF2B5EF4-FFF2-40B4-BE49-F238E27FC236}">
                <a16:creationId xmlns:a16="http://schemas.microsoft.com/office/drawing/2014/main" id="{9EE634F3-0632-4145-BBC3-3A91BDD16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02" y="3500883"/>
            <a:ext cx="3314291" cy="2567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E610C6-07E5-45E5-A8E5-EF7D86E1206D}"/>
              </a:ext>
            </a:extLst>
          </p:cNvPr>
          <p:cNvSpPr txBox="1"/>
          <p:nvPr/>
        </p:nvSpPr>
        <p:spPr>
          <a:xfrm>
            <a:off x="3161646" y="1614036"/>
            <a:ext cx="7136441" cy="830997"/>
          </a:xfrm>
          <a:prstGeom prst="rect">
            <a:avLst/>
          </a:prstGeom>
          <a:noFill/>
        </p:spPr>
        <p:txBody>
          <a:bodyPr wrap="none" rtlCol="0">
            <a:spAutoFit/>
          </a:bodyPr>
          <a:lstStyle/>
          <a:p>
            <a:r>
              <a:rPr lang="sv-SE" sz="2400" dirty="0"/>
              <a:t>Chloramphenicol is a broad spectrum antibiotic isolated</a:t>
            </a:r>
          </a:p>
          <a:p>
            <a:r>
              <a:rPr lang="sv-SE" sz="2400" dirty="0"/>
              <a:t> from </a:t>
            </a:r>
            <a:r>
              <a:rPr lang="sv-SE" sz="2400" i="1" dirty="0"/>
              <a:t>Streptomyces venezuelae </a:t>
            </a:r>
            <a:r>
              <a:rPr lang="sv-SE" sz="2400" dirty="0"/>
              <a:t>in 1947</a:t>
            </a:r>
            <a:r>
              <a:rPr lang="sv-SE" sz="2400" i="1" dirty="0"/>
              <a:t>.</a:t>
            </a:r>
            <a:endParaRPr lang="lv-LV" sz="2400" i="1" dirty="0"/>
          </a:p>
        </p:txBody>
      </p:sp>
      <p:pic>
        <p:nvPicPr>
          <p:cNvPr id="5" name="Attēls 4">
            <a:extLst>
              <a:ext uri="{FF2B5EF4-FFF2-40B4-BE49-F238E27FC236}">
                <a16:creationId xmlns:a16="http://schemas.microsoft.com/office/drawing/2014/main" id="{C289516E-B750-4D92-A083-90922CFE64FA}"/>
              </a:ext>
            </a:extLst>
          </p:cNvPr>
          <p:cNvPicPr>
            <a:picLocks noChangeAspect="1"/>
          </p:cNvPicPr>
          <p:nvPr/>
        </p:nvPicPr>
        <p:blipFill>
          <a:blip r:embed="rId4"/>
          <a:stretch>
            <a:fillRect/>
          </a:stretch>
        </p:blipFill>
        <p:spPr>
          <a:xfrm>
            <a:off x="8705058" y="2292114"/>
            <a:ext cx="2150486" cy="1136924"/>
          </a:xfrm>
          <a:prstGeom prst="rect">
            <a:avLst/>
          </a:prstGeom>
        </p:spPr>
      </p:pic>
    </p:spTree>
    <p:extLst>
      <p:ext uri="{BB962C8B-B14F-4D97-AF65-F5344CB8AC3E}">
        <p14:creationId xmlns:p14="http://schemas.microsoft.com/office/powerpoint/2010/main" val="27329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8" name="Taisnstūris 7">
            <a:extLst>
              <a:ext uri="{FF2B5EF4-FFF2-40B4-BE49-F238E27FC236}">
                <a16:creationId xmlns:a16="http://schemas.microsoft.com/office/drawing/2014/main" id="{37655FE7-C29A-4CF6-B4E6-EA4C2D958C3D}"/>
              </a:ext>
            </a:extLst>
          </p:cNvPr>
          <p:cNvSpPr/>
          <p:nvPr/>
        </p:nvSpPr>
        <p:spPr>
          <a:xfrm>
            <a:off x="269891" y="5641469"/>
            <a:ext cx="11113871" cy="923330"/>
          </a:xfrm>
          <a:prstGeom prst="rect">
            <a:avLst/>
          </a:prstGeom>
        </p:spPr>
        <p:txBody>
          <a:bodyPr wrap="square">
            <a:spAutoFit/>
          </a:bodyPr>
          <a:lstStyle/>
          <a:p>
            <a:r>
              <a:rPr lang="lv-LV" dirty="0" err="1"/>
              <a:t>Currently</a:t>
            </a:r>
            <a:r>
              <a:rPr lang="lv-LV" dirty="0"/>
              <a:t>, </a:t>
            </a:r>
            <a:r>
              <a:rPr lang="lv-LV" dirty="0" err="1"/>
              <a:t>some</a:t>
            </a:r>
            <a:r>
              <a:rPr lang="lv-LV" dirty="0"/>
              <a:t> </a:t>
            </a:r>
            <a:r>
              <a:rPr lang="lv-LV" i="1" dirty="0" err="1">
                <a:hlinkClick r:id="rId2" tooltip="Enterococcus faecium"/>
              </a:rPr>
              <a:t>Enterococcus</a:t>
            </a:r>
            <a:r>
              <a:rPr lang="lv-LV" i="1" dirty="0">
                <a:hlinkClick r:id="rId2" tooltip="Enterococcus faecium"/>
              </a:rPr>
              <a:t> </a:t>
            </a:r>
            <a:r>
              <a:rPr lang="lv-LV" i="1" dirty="0" err="1">
                <a:hlinkClick r:id="rId2" tooltip="Enterococcus faecium"/>
              </a:rPr>
              <a:t>faecium</a:t>
            </a:r>
            <a:r>
              <a:rPr lang="lv-LV" dirty="0"/>
              <a:t> </a:t>
            </a:r>
            <a:r>
              <a:rPr lang="lv-LV" dirty="0" err="1"/>
              <a:t>and</a:t>
            </a:r>
            <a:r>
              <a:rPr lang="lv-LV" dirty="0"/>
              <a:t> </a:t>
            </a:r>
            <a:r>
              <a:rPr lang="lv-LV" i="1" dirty="0" err="1">
                <a:hlinkClick r:id="rId3" tooltip="Pseudomonas aeruginosa"/>
              </a:rPr>
              <a:t>Pseudomonas</a:t>
            </a:r>
            <a:r>
              <a:rPr lang="lv-LV" i="1" dirty="0">
                <a:hlinkClick r:id="rId3" tooltip="Pseudomonas aeruginosa"/>
              </a:rPr>
              <a:t> </a:t>
            </a:r>
            <a:r>
              <a:rPr lang="lv-LV" i="1" dirty="0" err="1">
                <a:hlinkClick r:id="rId3" tooltip="Pseudomonas aeruginosa"/>
              </a:rPr>
              <a:t>aeruginosa</a:t>
            </a:r>
            <a:r>
              <a:rPr lang="lv-LV" dirty="0"/>
              <a:t> </a:t>
            </a:r>
            <a:r>
              <a:rPr lang="lv-LV" dirty="0" err="1"/>
              <a:t>strains</a:t>
            </a:r>
            <a:r>
              <a:rPr lang="lv-LV" dirty="0"/>
              <a:t> </a:t>
            </a:r>
            <a:r>
              <a:rPr lang="lv-LV" dirty="0" err="1"/>
              <a:t>are</a:t>
            </a:r>
            <a:r>
              <a:rPr lang="lv-LV" dirty="0"/>
              <a:t> </a:t>
            </a:r>
            <a:r>
              <a:rPr lang="lv-LV" dirty="0" err="1"/>
              <a:t>resistant</a:t>
            </a:r>
            <a:r>
              <a:rPr lang="lv-LV" dirty="0"/>
              <a:t> to </a:t>
            </a:r>
            <a:r>
              <a:rPr lang="lv-LV" dirty="0" err="1"/>
              <a:t>chloramphenicol</a:t>
            </a:r>
            <a:r>
              <a:rPr lang="lv-LV" dirty="0"/>
              <a:t>. </a:t>
            </a:r>
            <a:r>
              <a:rPr lang="lv-LV" dirty="0" err="1"/>
              <a:t>Some</a:t>
            </a:r>
            <a:r>
              <a:rPr lang="lv-LV" dirty="0"/>
              <a:t> </a:t>
            </a:r>
            <a:r>
              <a:rPr lang="lv-LV" i="1" dirty="0" err="1">
                <a:hlinkClick r:id="rId4" tooltip="Veillonella"/>
              </a:rPr>
              <a:t>Veillonella</a:t>
            </a:r>
            <a:r>
              <a:rPr lang="lv-LV" dirty="0"/>
              <a:t> </a:t>
            </a:r>
            <a:r>
              <a:rPr lang="lv-LV" dirty="0" err="1"/>
              <a:t>spp</a:t>
            </a:r>
            <a:r>
              <a:rPr lang="lv-LV" dirty="0"/>
              <a:t>. </a:t>
            </a:r>
            <a:r>
              <a:rPr lang="lv-LV" dirty="0" err="1"/>
              <a:t>and</a:t>
            </a:r>
            <a:r>
              <a:rPr lang="lv-LV" dirty="0"/>
              <a:t> </a:t>
            </a:r>
            <a:r>
              <a:rPr lang="lv-LV" i="1" dirty="0" err="1">
                <a:hlinkClick r:id="rId5" tooltip="Staphylococcus capitis"/>
              </a:rPr>
              <a:t>Staphylococcus</a:t>
            </a:r>
            <a:r>
              <a:rPr lang="lv-LV" i="1" dirty="0">
                <a:hlinkClick r:id="rId5" tooltip="Staphylococcus capitis"/>
              </a:rPr>
              <a:t> </a:t>
            </a:r>
            <a:r>
              <a:rPr lang="lv-LV" i="1" dirty="0" err="1">
                <a:hlinkClick r:id="rId5" tooltip="Staphylococcus capitis"/>
              </a:rPr>
              <a:t>capitis</a:t>
            </a:r>
            <a:r>
              <a:rPr lang="lv-LV" dirty="0"/>
              <a:t> </a:t>
            </a:r>
            <a:r>
              <a:rPr lang="lv-LV" dirty="0" err="1"/>
              <a:t>strains</a:t>
            </a:r>
            <a:r>
              <a:rPr lang="lv-LV" dirty="0"/>
              <a:t> </a:t>
            </a:r>
            <a:r>
              <a:rPr lang="lv-LV" dirty="0" err="1"/>
              <a:t>have</a:t>
            </a:r>
            <a:r>
              <a:rPr lang="lv-LV" dirty="0"/>
              <a:t> </a:t>
            </a:r>
            <a:r>
              <a:rPr lang="lv-LV" dirty="0" err="1"/>
              <a:t>also</a:t>
            </a:r>
            <a:r>
              <a:rPr lang="lv-LV" dirty="0"/>
              <a:t> </a:t>
            </a:r>
            <a:r>
              <a:rPr lang="lv-LV" dirty="0" err="1"/>
              <a:t>developed</a:t>
            </a:r>
            <a:r>
              <a:rPr lang="lv-LV" dirty="0"/>
              <a:t> </a:t>
            </a:r>
            <a:r>
              <a:rPr lang="lv-LV" dirty="0" err="1"/>
              <a:t>resistance</a:t>
            </a:r>
            <a:r>
              <a:rPr lang="lv-LV" dirty="0"/>
              <a:t> to </a:t>
            </a:r>
            <a:r>
              <a:rPr lang="lv-LV" dirty="0" err="1"/>
              <a:t>chloramphenicol</a:t>
            </a:r>
            <a:r>
              <a:rPr lang="lv-LV" dirty="0"/>
              <a:t> to </a:t>
            </a:r>
            <a:r>
              <a:rPr lang="lv-LV" dirty="0" err="1"/>
              <a:t>varying</a:t>
            </a:r>
            <a:r>
              <a:rPr lang="lv-LV" dirty="0"/>
              <a:t> </a:t>
            </a:r>
            <a:r>
              <a:rPr lang="lv-LV" dirty="0" err="1"/>
              <a:t>degrees</a:t>
            </a:r>
            <a:r>
              <a:rPr lang="lv-LV" dirty="0"/>
              <a:t>.</a:t>
            </a:r>
          </a:p>
        </p:txBody>
      </p:sp>
      <p:sp>
        <p:nvSpPr>
          <p:cNvPr id="13" name="TextBox 12">
            <a:extLst>
              <a:ext uri="{FF2B5EF4-FFF2-40B4-BE49-F238E27FC236}">
                <a16:creationId xmlns:a16="http://schemas.microsoft.com/office/drawing/2014/main" id="{DAC98D78-8EE2-4B88-9061-B74DBF092671}"/>
              </a:ext>
            </a:extLst>
          </p:cNvPr>
          <p:cNvSpPr txBox="1"/>
          <p:nvPr/>
        </p:nvSpPr>
        <p:spPr>
          <a:xfrm>
            <a:off x="269891" y="1372018"/>
            <a:ext cx="12352524" cy="1569660"/>
          </a:xfrm>
          <a:prstGeom prst="rect">
            <a:avLst/>
          </a:prstGeom>
          <a:noFill/>
        </p:spPr>
        <p:txBody>
          <a:bodyPr wrap="square" rtlCol="0">
            <a:spAutoFit/>
          </a:bodyPr>
          <a:lstStyle/>
          <a:p>
            <a:r>
              <a:rPr lang="en-US" sz="2400" dirty="0"/>
              <a:t>The chemical modification of chloramphenicol is mainly driven by the expression of  </a:t>
            </a:r>
          </a:p>
          <a:p>
            <a:r>
              <a:rPr lang="en-US" sz="2400" dirty="0"/>
              <a:t>CATs (</a:t>
            </a:r>
            <a:r>
              <a:rPr lang="en-US" sz="2400" b="1" dirty="0"/>
              <a:t>C</a:t>
            </a:r>
            <a:r>
              <a:rPr lang="en-US" sz="2400" dirty="0"/>
              <a:t>hloramphenicol </a:t>
            </a:r>
            <a:r>
              <a:rPr lang="en-US" sz="2400" b="1" dirty="0" err="1"/>
              <a:t>A</a:t>
            </a:r>
            <a:r>
              <a:rPr lang="en-US" sz="2400" dirty="0" err="1"/>
              <a:t>cetyl</a:t>
            </a:r>
            <a:r>
              <a:rPr lang="en-US" sz="2400" b="1" dirty="0" err="1"/>
              <a:t>T</a:t>
            </a:r>
            <a:r>
              <a:rPr lang="en-US" sz="2400" dirty="0" err="1"/>
              <a:t>ransferases</a:t>
            </a:r>
            <a:r>
              <a:rPr lang="en-US" sz="2400" dirty="0"/>
              <a:t>).</a:t>
            </a:r>
          </a:p>
          <a:p>
            <a:endParaRPr lang="en-US" sz="2400" dirty="0"/>
          </a:p>
          <a:p>
            <a:endParaRPr lang="en-US" sz="2400"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Chemical alterations of the antibiotic</a:t>
            </a:r>
          </a:p>
          <a:p>
            <a:pPr marL="0" indent="0">
              <a:buNone/>
            </a:pPr>
            <a:r>
              <a:rPr lang="en-US" dirty="0"/>
              <a:t> </a:t>
            </a:r>
            <a:endParaRPr lang="lv-LV" dirty="0"/>
          </a:p>
        </p:txBody>
      </p:sp>
      <p:pic>
        <p:nvPicPr>
          <p:cNvPr id="2" name="Attēls 1">
            <a:extLst>
              <a:ext uri="{FF2B5EF4-FFF2-40B4-BE49-F238E27FC236}">
                <a16:creationId xmlns:a16="http://schemas.microsoft.com/office/drawing/2014/main" id="{4439FF00-C61B-49A0-964F-B37D98194B75}"/>
              </a:ext>
            </a:extLst>
          </p:cNvPr>
          <p:cNvPicPr>
            <a:picLocks noChangeAspect="1"/>
          </p:cNvPicPr>
          <p:nvPr/>
        </p:nvPicPr>
        <p:blipFill>
          <a:blip r:embed="rId6"/>
          <a:stretch>
            <a:fillRect/>
          </a:stretch>
        </p:blipFill>
        <p:spPr>
          <a:xfrm>
            <a:off x="46284" y="3178162"/>
            <a:ext cx="2641816" cy="1427705"/>
          </a:xfrm>
          <a:prstGeom prst="rect">
            <a:avLst/>
          </a:prstGeom>
        </p:spPr>
      </p:pic>
      <p:sp>
        <p:nvSpPr>
          <p:cNvPr id="4" name="Taisnstūris 3">
            <a:extLst>
              <a:ext uri="{FF2B5EF4-FFF2-40B4-BE49-F238E27FC236}">
                <a16:creationId xmlns:a16="http://schemas.microsoft.com/office/drawing/2014/main" id="{0890FFAC-0F49-4F73-B61C-FAD87C4CBBC3}"/>
              </a:ext>
            </a:extLst>
          </p:cNvPr>
          <p:cNvSpPr/>
          <p:nvPr/>
        </p:nvSpPr>
        <p:spPr>
          <a:xfrm>
            <a:off x="3465963" y="3117294"/>
            <a:ext cx="8080205" cy="2308324"/>
          </a:xfrm>
          <a:prstGeom prst="rect">
            <a:avLst/>
          </a:prstGeom>
        </p:spPr>
        <p:txBody>
          <a:bodyPr wrap="square">
            <a:spAutoFit/>
          </a:bodyPr>
          <a:lstStyle/>
          <a:p>
            <a:pPr marL="342900" indent="-342900">
              <a:buFont typeface="Arial" panose="020B0604020202020204" pitchFamily="34" charset="0"/>
              <a:buChar char="•"/>
            </a:pPr>
            <a:r>
              <a:rPr lang="en-US" sz="2400" dirty="0"/>
              <a:t>CATs </a:t>
            </a:r>
            <a:r>
              <a:rPr lang="lv-LV" sz="2400" dirty="0" err="1"/>
              <a:t>inactivates</a:t>
            </a:r>
            <a:r>
              <a:rPr lang="lv-LV" sz="2400" dirty="0"/>
              <a:t> </a:t>
            </a:r>
            <a:r>
              <a:rPr lang="lv-LV" sz="2400" dirty="0" err="1"/>
              <a:t>chloramphenicol</a:t>
            </a:r>
            <a:r>
              <a:rPr lang="lv-LV" sz="2400" dirty="0"/>
              <a:t> </a:t>
            </a:r>
            <a:r>
              <a:rPr lang="lv-LV" sz="2400" dirty="0" err="1"/>
              <a:t>by</a:t>
            </a:r>
            <a:r>
              <a:rPr lang="lv-LV" sz="2400" dirty="0"/>
              <a:t> </a:t>
            </a:r>
            <a:r>
              <a:rPr lang="lv-LV" sz="2400" dirty="0" err="1"/>
              <a:t>covalently</a:t>
            </a:r>
            <a:r>
              <a:rPr lang="lv-LV" sz="2400" dirty="0"/>
              <a:t> </a:t>
            </a:r>
            <a:r>
              <a:rPr lang="lv-LV" sz="2400" dirty="0" err="1"/>
              <a:t>linking</a:t>
            </a:r>
            <a:r>
              <a:rPr lang="lv-LV" sz="2400" dirty="0"/>
              <a:t> </a:t>
            </a:r>
            <a:r>
              <a:rPr lang="lv-LV" sz="2400" dirty="0" err="1"/>
              <a:t>one</a:t>
            </a:r>
            <a:r>
              <a:rPr lang="lv-LV" sz="2400" dirty="0"/>
              <a:t> </a:t>
            </a:r>
            <a:r>
              <a:rPr lang="lv-LV" sz="2400" dirty="0" err="1"/>
              <a:t>or</a:t>
            </a:r>
            <a:r>
              <a:rPr lang="lv-LV" sz="2400" dirty="0"/>
              <a:t> </a:t>
            </a:r>
            <a:r>
              <a:rPr lang="lv-LV" sz="2400" dirty="0" err="1"/>
              <a:t>two</a:t>
            </a:r>
            <a:r>
              <a:rPr lang="lv-LV" sz="2400" dirty="0"/>
              <a:t> </a:t>
            </a:r>
            <a:r>
              <a:rPr lang="sv-SE" sz="2400" dirty="0"/>
              <a:t>acetyl</a:t>
            </a:r>
            <a:r>
              <a:rPr lang="lv-LV" sz="2400" dirty="0"/>
              <a:t> </a:t>
            </a:r>
            <a:r>
              <a:rPr lang="lv-LV" sz="2400" dirty="0" err="1"/>
              <a:t>groups</a:t>
            </a:r>
            <a:r>
              <a:rPr lang="lv-LV" sz="2400" dirty="0"/>
              <a:t>, </a:t>
            </a:r>
            <a:r>
              <a:rPr lang="lv-LV" sz="2400" dirty="0" err="1"/>
              <a:t>derived</a:t>
            </a:r>
            <a:r>
              <a:rPr lang="lv-LV" sz="2400" dirty="0"/>
              <a:t> </a:t>
            </a:r>
            <a:r>
              <a:rPr lang="lv-LV" sz="2400" dirty="0" err="1"/>
              <a:t>from</a:t>
            </a:r>
            <a:r>
              <a:rPr lang="lv-LV" sz="2400" dirty="0"/>
              <a:t> </a:t>
            </a:r>
            <a:r>
              <a:rPr lang="lv-LV" sz="2400" dirty="0" err="1"/>
              <a:t>acetyl</a:t>
            </a:r>
            <a:r>
              <a:rPr lang="lv-LV" sz="2400" dirty="0"/>
              <a:t>-S-</a:t>
            </a:r>
            <a:r>
              <a:rPr lang="lv-LV" sz="2400" dirty="0" err="1"/>
              <a:t>coenzyme</a:t>
            </a:r>
            <a:r>
              <a:rPr lang="lv-LV" sz="2400" dirty="0"/>
              <a:t> A,</a:t>
            </a:r>
            <a:endParaRPr lang="sv-SE" sz="2400" dirty="0"/>
          </a:p>
          <a:p>
            <a:r>
              <a:rPr lang="sv-SE" sz="2400" dirty="0"/>
              <a:t>     </a:t>
            </a:r>
            <a:r>
              <a:rPr lang="lv-LV" sz="2400" dirty="0"/>
              <a:t>to </a:t>
            </a:r>
            <a:r>
              <a:rPr lang="lv-LV" sz="2400" dirty="0" err="1"/>
              <a:t>the</a:t>
            </a:r>
            <a:r>
              <a:rPr lang="sv-SE" sz="2400" dirty="0"/>
              <a:t> OH-</a:t>
            </a:r>
            <a:r>
              <a:rPr lang="lv-LV" sz="2400" dirty="0"/>
              <a:t> </a:t>
            </a:r>
            <a:r>
              <a:rPr lang="lv-LV" sz="2400" dirty="0" err="1"/>
              <a:t>groups</a:t>
            </a:r>
            <a:r>
              <a:rPr lang="lv-LV" sz="2400" dirty="0"/>
              <a:t> </a:t>
            </a:r>
            <a:r>
              <a:rPr lang="lv-LV" sz="2400" dirty="0" err="1"/>
              <a:t>on</a:t>
            </a:r>
            <a:r>
              <a:rPr lang="lv-LV" sz="2400" dirty="0"/>
              <a:t> </a:t>
            </a:r>
            <a:r>
              <a:rPr lang="lv-LV" sz="2400" dirty="0" err="1"/>
              <a:t>the</a:t>
            </a:r>
            <a:r>
              <a:rPr lang="lv-LV" sz="2400" dirty="0"/>
              <a:t> </a:t>
            </a:r>
            <a:r>
              <a:rPr lang="lv-LV" sz="2400" dirty="0" err="1"/>
              <a:t>chloramphenicol</a:t>
            </a:r>
            <a:r>
              <a:rPr lang="lv-LV" sz="2400" dirty="0"/>
              <a:t> </a:t>
            </a:r>
            <a:r>
              <a:rPr lang="lv-LV" sz="2400" dirty="0" err="1"/>
              <a:t>molecule</a:t>
            </a:r>
            <a:r>
              <a:rPr lang="lv-LV" sz="2400" dirty="0"/>
              <a:t>. </a:t>
            </a:r>
            <a:endParaRPr lang="sv-SE" sz="2400" dirty="0"/>
          </a:p>
          <a:p>
            <a:endParaRPr lang="sv-SE" sz="2400" dirty="0"/>
          </a:p>
          <a:p>
            <a:pPr marL="342900" indent="-342900">
              <a:buFont typeface="Arial" panose="020B0604020202020204" pitchFamily="34" charset="0"/>
              <a:buChar char="•"/>
            </a:pPr>
            <a:r>
              <a:rPr lang="lv-LV" sz="2400" dirty="0" err="1"/>
              <a:t>The</a:t>
            </a:r>
            <a:r>
              <a:rPr lang="lv-LV" sz="2400" dirty="0"/>
              <a:t> </a:t>
            </a:r>
            <a:r>
              <a:rPr lang="lv-LV" sz="2400" dirty="0" err="1"/>
              <a:t>acetylation</a:t>
            </a:r>
            <a:r>
              <a:rPr lang="lv-LV" sz="2400" dirty="0"/>
              <a:t> </a:t>
            </a:r>
            <a:r>
              <a:rPr lang="lv-LV" sz="2400" dirty="0" err="1"/>
              <a:t>prevents</a:t>
            </a:r>
            <a:r>
              <a:rPr lang="lv-LV" sz="2400" dirty="0"/>
              <a:t> </a:t>
            </a:r>
            <a:r>
              <a:rPr lang="lv-LV" sz="2400" dirty="0" err="1"/>
              <a:t>chloramphenicol</a:t>
            </a:r>
            <a:r>
              <a:rPr lang="lv-LV" sz="2400" dirty="0"/>
              <a:t> </a:t>
            </a:r>
            <a:r>
              <a:rPr lang="lv-LV" sz="2400" dirty="0" err="1"/>
              <a:t>from</a:t>
            </a:r>
            <a:r>
              <a:rPr lang="lv-LV" sz="2400" dirty="0"/>
              <a:t> </a:t>
            </a:r>
            <a:r>
              <a:rPr lang="lv-LV" sz="2400" dirty="0" err="1"/>
              <a:t>binding</a:t>
            </a:r>
            <a:r>
              <a:rPr lang="lv-LV" sz="2400" dirty="0"/>
              <a:t> to </a:t>
            </a:r>
            <a:r>
              <a:rPr lang="lv-LV" sz="2400" dirty="0" err="1"/>
              <a:t>the</a:t>
            </a:r>
            <a:r>
              <a:rPr lang="lv-LV" sz="2400" dirty="0"/>
              <a:t> </a:t>
            </a:r>
            <a:r>
              <a:rPr lang="lv-LV" sz="2400" dirty="0" err="1"/>
              <a:t>ribosome</a:t>
            </a:r>
            <a:r>
              <a:rPr lang="lv-LV" sz="2400" dirty="0"/>
              <a:t>.</a:t>
            </a:r>
          </a:p>
        </p:txBody>
      </p:sp>
      <p:sp>
        <p:nvSpPr>
          <p:cNvPr id="14" name="TextBox 13">
            <a:extLst>
              <a:ext uri="{FF2B5EF4-FFF2-40B4-BE49-F238E27FC236}">
                <a16:creationId xmlns:a16="http://schemas.microsoft.com/office/drawing/2014/main" id="{95BAC6A6-354E-495C-9142-68F2773FDAC0}"/>
              </a:ext>
            </a:extLst>
          </p:cNvPr>
          <p:cNvSpPr txBox="1"/>
          <p:nvPr/>
        </p:nvSpPr>
        <p:spPr>
          <a:xfrm>
            <a:off x="244989" y="2353692"/>
            <a:ext cx="12352524" cy="830997"/>
          </a:xfrm>
          <a:prstGeom prst="rect">
            <a:avLst/>
          </a:prstGeom>
          <a:noFill/>
        </p:spPr>
        <p:txBody>
          <a:bodyPr wrap="square" rtlCol="0">
            <a:spAutoFit/>
          </a:bodyPr>
          <a:lstStyle/>
          <a:p>
            <a:r>
              <a:rPr lang="en-US" sz="2400" dirty="0"/>
              <a:t>Multiple </a:t>
            </a:r>
            <a:r>
              <a:rPr lang="en-US" sz="2400" i="1" dirty="0"/>
              <a:t>cat</a:t>
            </a:r>
            <a:r>
              <a:rPr lang="en-US" sz="2400" dirty="0"/>
              <a:t> genes have been described in both gram-positives and gram-negatives.</a:t>
            </a:r>
          </a:p>
          <a:p>
            <a:endParaRPr lang="en-US" sz="2400" dirty="0"/>
          </a:p>
        </p:txBody>
      </p:sp>
    </p:spTree>
    <p:extLst>
      <p:ext uri="{BB962C8B-B14F-4D97-AF65-F5344CB8AC3E}">
        <p14:creationId xmlns:p14="http://schemas.microsoft.com/office/powerpoint/2010/main" val="111544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79A0CF1-4A1D-42D0-A874-904E13D9C581}"/>
              </a:ext>
            </a:extLst>
          </p:cNvPr>
          <p:cNvSpPr>
            <a:spLocks noGrp="1"/>
          </p:cNvSpPr>
          <p:nvPr>
            <p:ph type="title"/>
          </p:nvPr>
        </p:nvSpPr>
        <p:spPr>
          <a:xfrm>
            <a:off x="796636" y="-161348"/>
            <a:ext cx="10515600" cy="1325563"/>
          </a:xfrm>
        </p:spPr>
        <p:txBody>
          <a:bodyPr/>
          <a:lstStyle/>
          <a:p>
            <a:r>
              <a:rPr lang="en-US" dirty="0"/>
              <a:t>Antimicrobials</a:t>
            </a:r>
            <a:endParaRPr lang="lv-LV" dirty="0"/>
          </a:p>
        </p:txBody>
      </p:sp>
      <p:sp>
        <p:nvSpPr>
          <p:cNvPr id="3" name="Satura vietturis 2">
            <a:extLst>
              <a:ext uri="{FF2B5EF4-FFF2-40B4-BE49-F238E27FC236}">
                <a16:creationId xmlns:a16="http://schemas.microsoft.com/office/drawing/2014/main" id="{FDD755F3-42C7-492F-8FC4-EBAFB95318D1}"/>
              </a:ext>
            </a:extLst>
          </p:cNvPr>
          <p:cNvSpPr>
            <a:spLocks noGrp="1"/>
          </p:cNvSpPr>
          <p:nvPr>
            <p:ph idx="1"/>
          </p:nvPr>
        </p:nvSpPr>
        <p:spPr>
          <a:xfrm>
            <a:off x="408711" y="1119045"/>
            <a:ext cx="10515600" cy="4351338"/>
          </a:xfrm>
        </p:spPr>
        <p:txBody>
          <a:bodyPr>
            <a:normAutofit fontScale="92500" lnSpcReduction="10000"/>
          </a:bodyPr>
          <a:lstStyle/>
          <a:p>
            <a:r>
              <a:rPr lang="en-US" dirty="0"/>
              <a:t>The implementation of antimicrobial therapy in clinical practice has been one of the most successful advances of modern medicine.  </a:t>
            </a:r>
            <a:endParaRPr lang="lv-LV" dirty="0"/>
          </a:p>
          <a:p>
            <a:endParaRPr lang="en-US" dirty="0"/>
          </a:p>
          <a:p>
            <a:r>
              <a:rPr lang="en-US" dirty="0"/>
              <a:t>The use of antimicrobials in clinical practice is a recent development in history compared to the emergence of bacterial organisms on our planet. </a:t>
            </a:r>
          </a:p>
          <a:p>
            <a:endParaRPr lang="en-US" dirty="0"/>
          </a:p>
          <a:p>
            <a:r>
              <a:rPr lang="en-US" dirty="0"/>
              <a:t>In order to survive, bacteria, have developed complex and creative strategies to circumvent the antibiotic attack.</a:t>
            </a:r>
          </a:p>
          <a:p>
            <a:endParaRPr lang="en-US" dirty="0"/>
          </a:p>
          <a:p>
            <a:r>
              <a:rPr lang="en-US" dirty="0"/>
              <a:t>Development of antibiotic resistance should be viewed as a “normal” adaptive response.</a:t>
            </a:r>
          </a:p>
        </p:txBody>
      </p:sp>
    </p:spTree>
    <p:extLst>
      <p:ext uri="{BB962C8B-B14F-4D97-AF65-F5344CB8AC3E}">
        <p14:creationId xmlns:p14="http://schemas.microsoft.com/office/powerpoint/2010/main" val="288936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467914" y="655297"/>
            <a:ext cx="6314566" cy="442397"/>
          </a:xfrm>
          <a:prstGeom prst="rect">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Destruction of antibiotic molecule </a:t>
            </a:r>
          </a:p>
          <a:p>
            <a:pPr marL="0" indent="0">
              <a:buNone/>
            </a:pPr>
            <a:r>
              <a:rPr lang="en-US" dirty="0"/>
              <a:t> </a:t>
            </a:r>
            <a:endParaRPr lang="lv-LV" dirty="0"/>
          </a:p>
        </p:txBody>
      </p:sp>
      <p:sp>
        <p:nvSpPr>
          <p:cNvPr id="14" name="TextBox 13">
            <a:extLst>
              <a:ext uri="{FF2B5EF4-FFF2-40B4-BE49-F238E27FC236}">
                <a16:creationId xmlns:a16="http://schemas.microsoft.com/office/drawing/2014/main" id="{95BAC6A6-354E-495C-9142-68F2773FDAC0}"/>
              </a:ext>
            </a:extLst>
          </p:cNvPr>
          <p:cNvSpPr txBox="1"/>
          <p:nvPr/>
        </p:nvSpPr>
        <p:spPr>
          <a:xfrm>
            <a:off x="467914" y="1370175"/>
            <a:ext cx="12352524" cy="830997"/>
          </a:xfrm>
          <a:prstGeom prst="rect">
            <a:avLst/>
          </a:prstGeom>
          <a:noFill/>
        </p:spPr>
        <p:txBody>
          <a:bodyPr wrap="square" rtlCol="0">
            <a:spAutoFit/>
          </a:bodyPr>
          <a:lstStyle/>
          <a:p>
            <a:r>
              <a:rPr lang="en-US" sz="2400" b="1" dirty="0"/>
              <a:t>β-lactam </a:t>
            </a:r>
            <a:r>
              <a:rPr lang="en-US" sz="2400" dirty="0"/>
              <a:t>antibiotics are broad spectrum antibiotics, </a:t>
            </a:r>
          </a:p>
          <a:p>
            <a:r>
              <a:rPr lang="en-US" sz="2400" dirty="0"/>
              <a:t>that contain </a:t>
            </a:r>
            <a:r>
              <a:rPr lang="en-US" sz="2400" u="sng" dirty="0"/>
              <a:t>a beta-lactam ring </a:t>
            </a:r>
            <a:r>
              <a:rPr lang="en-US" sz="2400" dirty="0"/>
              <a:t>in their molecular structures. </a:t>
            </a:r>
            <a:r>
              <a:rPr lang="en-US" dirty="0"/>
              <a:t> </a:t>
            </a:r>
          </a:p>
        </p:txBody>
      </p:sp>
      <p:sp>
        <p:nvSpPr>
          <p:cNvPr id="6" name="Taisnstūris 5">
            <a:extLst>
              <a:ext uri="{FF2B5EF4-FFF2-40B4-BE49-F238E27FC236}">
                <a16:creationId xmlns:a16="http://schemas.microsoft.com/office/drawing/2014/main" id="{A551AAAF-F311-4F3C-9517-B3BCBCD66486}"/>
              </a:ext>
            </a:extLst>
          </p:cNvPr>
          <p:cNvSpPr/>
          <p:nvPr/>
        </p:nvSpPr>
        <p:spPr>
          <a:xfrm>
            <a:off x="670589" y="2473654"/>
            <a:ext cx="6096000" cy="2308324"/>
          </a:xfrm>
          <a:prstGeom prst="rect">
            <a:avLst/>
          </a:prstGeom>
        </p:spPr>
        <p:txBody>
          <a:bodyPr>
            <a:spAutoFit/>
          </a:bodyPr>
          <a:lstStyle/>
          <a:p>
            <a:r>
              <a:rPr lang="en-US" sz="2400" b="0" i="0" dirty="0">
                <a:effectLst/>
              </a:rPr>
              <a:t>This includes </a:t>
            </a:r>
          </a:p>
          <a:p>
            <a:endParaRPr lang="en-US" sz="2400" b="0" i="0" dirty="0">
              <a:effectLst/>
            </a:endParaRPr>
          </a:p>
          <a:p>
            <a:pPr marL="285750" indent="-285750">
              <a:buFont typeface="Arial" panose="020B0604020202020204" pitchFamily="34" charset="0"/>
              <a:buChar char="•"/>
            </a:pPr>
            <a:r>
              <a:rPr lang="en-US" sz="2400" b="0" i="0" dirty="0">
                <a:effectLst/>
              </a:rPr>
              <a:t>penicillin derivatives (</a:t>
            </a:r>
            <a:r>
              <a:rPr lang="en-US" sz="2400" b="0" i="0" dirty="0" err="1">
                <a:effectLst/>
              </a:rPr>
              <a:t>penams</a:t>
            </a:r>
            <a:r>
              <a:rPr lang="en-US" sz="2400" b="0" i="0" dirty="0">
                <a:effectLst/>
              </a:rPr>
              <a:t>), </a:t>
            </a:r>
          </a:p>
          <a:p>
            <a:pPr marL="285750" indent="-285750">
              <a:buFont typeface="Arial" panose="020B0604020202020204" pitchFamily="34" charset="0"/>
              <a:buChar char="•"/>
            </a:pPr>
            <a:r>
              <a:rPr lang="sv-SE" sz="2400" dirty="0"/>
              <a:t>cephalosporins (cephems),</a:t>
            </a:r>
          </a:p>
          <a:p>
            <a:pPr marL="285750" indent="-285750">
              <a:buFont typeface="Arial" panose="020B0604020202020204" pitchFamily="34" charset="0"/>
              <a:buChar char="•"/>
            </a:pPr>
            <a:r>
              <a:rPr lang="sv-SE" sz="2400" dirty="0"/>
              <a:t>monobactams,</a:t>
            </a:r>
          </a:p>
          <a:p>
            <a:pPr marL="285750" indent="-285750">
              <a:buFont typeface="Arial" panose="020B0604020202020204" pitchFamily="34" charset="0"/>
              <a:buChar char="•"/>
            </a:pPr>
            <a:r>
              <a:rPr lang="sv-SE" sz="2400" dirty="0"/>
              <a:t>carbapenems</a:t>
            </a:r>
            <a:endParaRPr lang="lv-LV" dirty="0"/>
          </a:p>
        </p:txBody>
      </p:sp>
      <p:pic>
        <p:nvPicPr>
          <p:cNvPr id="10246" name="Picture 6" descr="Related image">
            <a:extLst>
              <a:ext uri="{FF2B5EF4-FFF2-40B4-BE49-F238E27FC236}">
                <a16:creationId xmlns:a16="http://schemas.microsoft.com/office/drawing/2014/main" id="{582AE788-7BEC-4CAB-956A-369C8B016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339" y="799435"/>
            <a:ext cx="3524250" cy="5886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450094C-98A3-491E-B746-392692F55DF3}"/>
              </a:ext>
            </a:extLst>
          </p:cNvPr>
          <p:cNvSpPr txBox="1"/>
          <p:nvPr/>
        </p:nvSpPr>
        <p:spPr>
          <a:xfrm>
            <a:off x="553568" y="5277996"/>
            <a:ext cx="12352524" cy="830997"/>
          </a:xfrm>
          <a:prstGeom prst="rect">
            <a:avLst/>
          </a:prstGeom>
          <a:noFill/>
        </p:spPr>
        <p:txBody>
          <a:bodyPr wrap="square" rtlCol="0">
            <a:spAutoFit/>
          </a:bodyPr>
          <a:lstStyle/>
          <a:p>
            <a:r>
              <a:rPr lang="en-US" sz="2400" b="1" dirty="0"/>
              <a:t>β-lactam </a:t>
            </a:r>
            <a:r>
              <a:rPr lang="en-US" sz="2400" dirty="0"/>
              <a:t>antibiotics are the most widely produced</a:t>
            </a:r>
          </a:p>
          <a:p>
            <a:r>
              <a:rPr lang="en-US" sz="2400" dirty="0"/>
              <a:t>and used antibacterial drugs in the world. </a:t>
            </a:r>
            <a:r>
              <a:rPr lang="en-US" dirty="0"/>
              <a:t> </a:t>
            </a:r>
          </a:p>
        </p:txBody>
      </p:sp>
    </p:spTree>
    <p:extLst>
      <p:ext uri="{BB962C8B-B14F-4D97-AF65-F5344CB8AC3E}">
        <p14:creationId xmlns:p14="http://schemas.microsoft.com/office/powerpoint/2010/main" val="180845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14" name="TextBox 13">
            <a:extLst>
              <a:ext uri="{FF2B5EF4-FFF2-40B4-BE49-F238E27FC236}">
                <a16:creationId xmlns:a16="http://schemas.microsoft.com/office/drawing/2014/main" id="{95BAC6A6-354E-495C-9142-68F2773FDAC0}"/>
              </a:ext>
            </a:extLst>
          </p:cNvPr>
          <p:cNvSpPr txBox="1"/>
          <p:nvPr/>
        </p:nvSpPr>
        <p:spPr>
          <a:xfrm>
            <a:off x="434047" y="1325451"/>
            <a:ext cx="12352524" cy="461665"/>
          </a:xfrm>
          <a:prstGeom prst="rect">
            <a:avLst/>
          </a:prstGeom>
          <a:noFill/>
        </p:spPr>
        <p:txBody>
          <a:bodyPr wrap="square" rtlCol="0">
            <a:spAutoFit/>
          </a:bodyPr>
          <a:lstStyle/>
          <a:p>
            <a:r>
              <a:rPr lang="en-US" sz="2400" b="1" dirty="0"/>
              <a:t>β-lactam </a:t>
            </a:r>
            <a:r>
              <a:rPr lang="en-US" sz="2400" dirty="0"/>
              <a:t>antibiotics inhibit bacterial growth by interfering with bacterial cell wall synthesis.</a:t>
            </a:r>
            <a:endParaRPr lang="en-US" dirty="0"/>
          </a:p>
        </p:txBody>
      </p:sp>
      <p:sp>
        <p:nvSpPr>
          <p:cNvPr id="4" name="Taisnstūris 3">
            <a:extLst>
              <a:ext uri="{FF2B5EF4-FFF2-40B4-BE49-F238E27FC236}">
                <a16:creationId xmlns:a16="http://schemas.microsoft.com/office/drawing/2014/main" id="{B6B889E1-D935-452D-B942-92B2046FCB70}"/>
              </a:ext>
            </a:extLst>
          </p:cNvPr>
          <p:cNvSpPr/>
          <p:nvPr/>
        </p:nvSpPr>
        <p:spPr>
          <a:xfrm>
            <a:off x="4612220" y="1984734"/>
            <a:ext cx="7359645" cy="1785104"/>
          </a:xfrm>
          <a:prstGeom prst="rect">
            <a:avLst/>
          </a:prstGeom>
        </p:spPr>
        <p:txBody>
          <a:bodyPr wrap="square">
            <a:spAutoFit/>
          </a:bodyPr>
          <a:lstStyle/>
          <a:p>
            <a:pPr marL="342900" indent="-342900">
              <a:buFont typeface="Arial" panose="020B0604020202020204" pitchFamily="34" charset="0"/>
              <a:buChar char="•"/>
            </a:pPr>
            <a:r>
              <a:rPr lang="en-US" sz="2200" b="0" i="0" dirty="0">
                <a:solidFill>
                  <a:srgbClr val="111111"/>
                </a:solidFill>
                <a:effectLst/>
              </a:rPr>
              <a:t>In the absence of drug, </a:t>
            </a:r>
            <a:r>
              <a:rPr lang="en-US" sz="2200" b="1" i="0" dirty="0">
                <a:solidFill>
                  <a:srgbClr val="111111"/>
                </a:solidFill>
                <a:effectLst/>
              </a:rPr>
              <a:t>transpeptidase enzymes- Penicillin Binding Proteins </a:t>
            </a:r>
            <a:r>
              <a:rPr lang="en-US" sz="2200" b="0" i="0" dirty="0">
                <a:solidFill>
                  <a:srgbClr val="111111"/>
                </a:solidFill>
                <a:effectLst/>
              </a:rPr>
              <a:t>(PBP) in the cell wall catalyze cross-links between adjacent glycan chains, which involves the removal of a terminal D-alanine residue from one of the peptidoglycan precursors (highlighted by the broken oval).</a:t>
            </a:r>
            <a:endParaRPr lang="lv-LV" sz="2200" dirty="0"/>
          </a:p>
        </p:txBody>
      </p:sp>
      <p:pic>
        <p:nvPicPr>
          <p:cNvPr id="7" name="Attēls 6">
            <a:extLst>
              <a:ext uri="{FF2B5EF4-FFF2-40B4-BE49-F238E27FC236}">
                <a16:creationId xmlns:a16="http://schemas.microsoft.com/office/drawing/2014/main" id="{775A1EA8-0709-4430-86EC-D7B832F552ED}"/>
              </a:ext>
            </a:extLst>
          </p:cNvPr>
          <p:cNvPicPr>
            <a:picLocks noChangeAspect="1"/>
          </p:cNvPicPr>
          <p:nvPr/>
        </p:nvPicPr>
        <p:blipFill>
          <a:blip r:embed="rId2"/>
          <a:stretch>
            <a:fillRect/>
          </a:stretch>
        </p:blipFill>
        <p:spPr>
          <a:xfrm>
            <a:off x="434047" y="1984734"/>
            <a:ext cx="4311550" cy="2678565"/>
          </a:xfrm>
          <a:prstGeom prst="rect">
            <a:avLst/>
          </a:prstGeom>
        </p:spPr>
      </p:pic>
      <p:sp>
        <p:nvSpPr>
          <p:cNvPr id="13" name="TextBox 12">
            <a:extLst>
              <a:ext uri="{FF2B5EF4-FFF2-40B4-BE49-F238E27FC236}">
                <a16:creationId xmlns:a16="http://schemas.microsoft.com/office/drawing/2014/main" id="{A9B6EFE3-587E-4C45-A14A-FA76FEC84FC3}"/>
              </a:ext>
            </a:extLst>
          </p:cNvPr>
          <p:cNvSpPr txBox="1"/>
          <p:nvPr/>
        </p:nvSpPr>
        <p:spPr>
          <a:xfrm>
            <a:off x="2676580" y="604613"/>
            <a:ext cx="7576549" cy="523220"/>
          </a:xfrm>
          <a:prstGeom prst="rect">
            <a:avLst/>
          </a:prstGeom>
          <a:noFill/>
        </p:spPr>
        <p:txBody>
          <a:bodyPr wrap="square" rtlCol="0">
            <a:spAutoFit/>
          </a:bodyPr>
          <a:lstStyle/>
          <a:p>
            <a:r>
              <a:rPr lang="en-US" sz="2800" b="1" dirty="0"/>
              <a:t>β-lactam </a:t>
            </a:r>
            <a:r>
              <a:rPr lang="en-US" sz="2800" dirty="0"/>
              <a:t>antibiotics mechanism of action</a:t>
            </a:r>
            <a:endParaRPr lang="en-US" sz="2000" dirty="0"/>
          </a:p>
        </p:txBody>
      </p:sp>
      <p:sp>
        <p:nvSpPr>
          <p:cNvPr id="8" name="Taisnstūris 7">
            <a:extLst>
              <a:ext uri="{FF2B5EF4-FFF2-40B4-BE49-F238E27FC236}">
                <a16:creationId xmlns:a16="http://schemas.microsoft.com/office/drawing/2014/main" id="{E61A3094-E84F-4578-8681-FB490B3F461D}"/>
              </a:ext>
            </a:extLst>
          </p:cNvPr>
          <p:cNvSpPr/>
          <p:nvPr/>
        </p:nvSpPr>
        <p:spPr>
          <a:xfrm>
            <a:off x="741386" y="4694065"/>
            <a:ext cx="11230479" cy="1785104"/>
          </a:xfrm>
          <a:prstGeom prst="rect">
            <a:avLst/>
          </a:prstGeom>
        </p:spPr>
        <p:txBody>
          <a:bodyPr wrap="square">
            <a:spAutoFit/>
          </a:bodyPr>
          <a:lstStyle/>
          <a:p>
            <a:r>
              <a:rPr lang="en-US" sz="2200" b="0" i="0" dirty="0">
                <a:solidFill>
                  <a:srgbClr val="111111"/>
                </a:solidFill>
                <a:effectLst/>
              </a:rPr>
              <a:t>Glycosyltransferases (GT), which exist as either separate subunits, or tightly associated with transpeptidases (e.g. as is the case for PBP-2) create covalent bonds between adjacent sugar molecules NAM &amp; NAG. The net result of covalent bonds between both the peptide and sugar chains creates a rigid cell wall that protects the bacterial cell from osmotic forces that would otherwise result in cell rupture. </a:t>
            </a:r>
            <a:endParaRPr lang="lv-LV" sz="2200" dirty="0"/>
          </a:p>
        </p:txBody>
      </p:sp>
      <p:sp>
        <p:nvSpPr>
          <p:cNvPr id="9" name="Taisnstūris 8">
            <a:extLst>
              <a:ext uri="{FF2B5EF4-FFF2-40B4-BE49-F238E27FC236}">
                <a16:creationId xmlns:a16="http://schemas.microsoft.com/office/drawing/2014/main" id="{EA1C16AC-1B8D-4CE5-BBB0-4D0C404CD5D9}"/>
              </a:ext>
            </a:extLst>
          </p:cNvPr>
          <p:cNvSpPr/>
          <p:nvPr/>
        </p:nvSpPr>
        <p:spPr>
          <a:xfrm>
            <a:off x="6178710" y="6325269"/>
            <a:ext cx="5428537" cy="369332"/>
          </a:xfrm>
          <a:prstGeom prst="rect">
            <a:avLst/>
          </a:prstGeom>
        </p:spPr>
        <p:txBody>
          <a:bodyPr wrap="none">
            <a:spAutoFit/>
          </a:bodyPr>
          <a:lstStyle/>
          <a:p>
            <a:r>
              <a:rPr lang="lv-LV" b="0" i="0" dirty="0">
                <a:solidFill>
                  <a:srgbClr val="111111"/>
                </a:solidFill>
                <a:effectLst/>
              </a:rPr>
              <a:t>NAG: N-</a:t>
            </a:r>
            <a:r>
              <a:rPr lang="lv-LV" b="0" i="0" dirty="0" err="1">
                <a:solidFill>
                  <a:srgbClr val="111111"/>
                </a:solidFill>
                <a:effectLst/>
              </a:rPr>
              <a:t>acetylglucosamine</a:t>
            </a:r>
            <a:r>
              <a:rPr lang="lv-LV" b="0" i="0" dirty="0">
                <a:solidFill>
                  <a:srgbClr val="111111"/>
                </a:solidFill>
                <a:effectLst/>
              </a:rPr>
              <a:t>; NAM: N-</a:t>
            </a:r>
            <a:r>
              <a:rPr lang="lv-LV" b="0" i="0" dirty="0" err="1">
                <a:solidFill>
                  <a:srgbClr val="111111"/>
                </a:solidFill>
                <a:effectLst/>
              </a:rPr>
              <a:t>acetylmuramic</a:t>
            </a:r>
            <a:r>
              <a:rPr lang="lv-LV" b="0" i="0" dirty="0">
                <a:solidFill>
                  <a:srgbClr val="111111"/>
                </a:solidFill>
                <a:effectLst/>
              </a:rPr>
              <a:t> </a:t>
            </a:r>
            <a:r>
              <a:rPr lang="lv-LV" b="0" i="0" dirty="0" err="1">
                <a:solidFill>
                  <a:srgbClr val="111111"/>
                </a:solidFill>
                <a:effectLst/>
              </a:rPr>
              <a:t>acid</a:t>
            </a:r>
            <a:endParaRPr lang="lv-LV" dirty="0"/>
          </a:p>
        </p:txBody>
      </p:sp>
    </p:spTree>
    <p:extLst>
      <p:ext uri="{BB962C8B-B14F-4D97-AF65-F5344CB8AC3E}">
        <p14:creationId xmlns:p14="http://schemas.microsoft.com/office/powerpoint/2010/main" val="109706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2" name="TextBox 1">
            <a:extLst>
              <a:ext uri="{FF2B5EF4-FFF2-40B4-BE49-F238E27FC236}">
                <a16:creationId xmlns:a16="http://schemas.microsoft.com/office/drawing/2014/main" id="{5D5FBE25-DA02-44AF-9DE7-D3901C609164}"/>
              </a:ext>
            </a:extLst>
          </p:cNvPr>
          <p:cNvSpPr txBox="1"/>
          <p:nvPr/>
        </p:nvSpPr>
        <p:spPr>
          <a:xfrm>
            <a:off x="434047" y="1168897"/>
            <a:ext cx="12322678" cy="1200329"/>
          </a:xfrm>
          <a:prstGeom prst="rect">
            <a:avLst/>
          </a:prstGeom>
          <a:noFill/>
        </p:spPr>
        <p:txBody>
          <a:bodyPr wrap="square" rtlCol="0">
            <a:spAutoFit/>
          </a:bodyPr>
          <a:lstStyle/>
          <a:p>
            <a:r>
              <a:rPr lang="en-US" sz="2400" dirty="0"/>
              <a:t>The  beta-lactam ring gives these antibiotics a three dimensional shape that mimics </a:t>
            </a:r>
          </a:p>
          <a:p>
            <a:r>
              <a:rPr lang="en-US" sz="2400" dirty="0"/>
              <a:t>the D-Ala-D-Ala peptide terminus that serves as the natural substrate for transpeptidase </a:t>
            </a:r>
          </a:p>
          <a:p>
            <a:r>
              <a:rPr lang="en-US" sz="2400" dirty="0"/>
              <a:t>activity  during cell wall synthesis.</a:t>
            </a:r>
            <a:endParaRPr lang="lv-LV" sz="2400" dirty="0"/>
          </a:p>
        </p:txBody>
      </p:sp>
      <p:sp>
        <p:nvSpPr>
          <p:cNvPr id="13" name="TextBox 12">
            <a:extLst>
              <a:ext uri="{FF2B5EF4-FFF2-40B4-BE49-F238E27FC236}">
                <a16:creationId xmlns:a16="http://schemas.microsoft.com/office/drawing/2014/main" id="{A9B6EFE3-587E-4C45-A14A-FA76FEC84FC3}"/>
              </a:ext>
            </a:extLst>
          </p:cNvPr>
          <p:cNvSpPr txBox="1"/>
          <p:nvPr/>
        </p:nvSpPr>
        <p:spPr>
          <a:xfrm>
            <a:off x="2676580" y="604613"/>
            <a:ext cx="7576549" cy="492443"/>
          </a:xfrm>
          <a:prstGeom prst="rect">
            <a:avLst/>
          </a:prstGeom>
          <a:noFill/>
        </p:spPr>
        <p:txBody>
          <a:bodyPr wrap="square" rtlCol="0">
            <a:spAutoFit/>
          </a:bodyPr>
          <a:lstStyle/>
          <a:p>
            <a:r>
              <a:rPr lang="en-US" sz="2600" b="1" dirty="0"/>
              <a:t>β-lactam antibiotics mechanism of action</a:t>
            </a:r>
          </a:p>
        </p:txBody>
      </p:sp>
      <p:pic>
        <p:nvPicPr>
          <p:cNvPr id="5" name="Attēls 4">
            <a:extLst>
              <a:ext uri="{FF2B5EF4-FFF2-40B4-BE49-F238E27FC236}">
                <a16:creationId xmlns:a16="http://schemas.microsoft.com/office/drawing/2014/main" id="{46D44BCE-3300-4D07-84DD-EE89BBF499CE}"/>
              </a:ext>
            </a:extLst>
          </p:cNvPr>
          <p:cNvPicPr>
            <a:picLocks noChangeAspect="1"/>
          </p:cNvPicPr>
          <p:nvPr/>
        </p:nvPicPr>
        <p:blipFill>
          <a:blip r:embed="rId2"/>
          <a:stretch>
            <a:fillRect/>
          </a:stretch>
        </p:blipFill>
        <p:spPr>
          <a:xfrm>
            <a:off x="434047" y="2647357"/>
            <a:ext cx="7477125" cy="2600325"/>
          </a:xfrm>
          <a:prstGeom prst="rect">
            <a:avLst/>
          </a:prstGeom>
        </p:spPr>
      </p:pic>
      <p:sp>
        <p:nvSpPr>
          <p:cNvPr id="6" name="Taisnstūris 5">
            <a:extLst>
              <a:ext uri="{FF2B5EF4-FFF2-40B4-BE49-F238E27FC236}">
                <a16:creationId xmlns:a16="http://schemas.microsoft.com/office/drawing/2014/main" id="{59083A17-D2A1-4F35-8201-1CB6EDD2AD0C}"/>
              </a:ext>
            </a:extLst>
          </p:cNvPr>
          <p:cNvSpPr/>
          <p:nvPr/>
        </p:nvSpPr>
        <p:spPr>
          <a:xfrm>
            <a:off x="694266" y="5525813"/>
            <a:ext cx="10684933" cy="830997"/>
          </a:xfrm>
          <a:prstGeom prst="rect">
            <a:avLst/>
          </a:prstGeom>
        </p:spPr>
        <p:txBody>
          <a:bodyPr wrap="square">
            <a:spAutoFit/>
          </a:bodyPr>
          <a:lstStyle/>
          <a:p>
            <a:r>
              <a:rPr lang="en-US" sz="2400" b="0" i="0" dirty="0">
                <a:solidFill>
                  <a:srgbClr val="111111"/>
                </a:solidFill>
                <a:effectLst/>
              </a:rPr>
              <a:t> These antibiotics exert their inhibitory effects on cell wall synthesis by tightly </a:t>
            </a:r>
            <a:r>
              <a:rPr lang="en-US" sz="2400" b="1" i="0" dirty="0">
                <a:solidFill>
                  <a:srgbClr val="111111"/>
                </a:solidFill>
                <a:effectLst/>
              </a:rPr>
              <a:t>binding to the active site of the transpeptidase (PBP).</a:t>
            </a:r>
            <a:endParaRPr lang="lv-LV" sz="2400" dirty="0"/>
          </a:p>
        </p:txBody>
      </p:sp>
    </p:spTree>
    <p:extLst>
      <p:ext uri="{BB962C8B-B14F-4D97-AF65-F5344CB8AC3E}">
        <p14:creationId xmlns:p14="http://schemas.microsoft.com/office/powerpoint/2010/main" val="59002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Modifications of the antimicrobial molecule</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Destruction of antibiotic molecule </a:t>
            </a:r>
          </a:p>
          <a:p>
            <a:pPr marL="0" indent="0">
              <a:buNone/>
            </a:pPr>
            <a:r>
              <a:rPr lang="en-US" dirty="0"/>
              <a:t> </a:t>
            </a:r>
            <a:endParaRPr lang="lv-LV" dirty="0"/>
          </a:p>
        </p:txBody>
      </p:sp>
      <p:sp>
        <p:nvSpPr>
          <p:cNvPr id="14" name="TextBox 13">
            <a:extLst>
              <a:ext uri="{FF2B5EF4-FFF2-40B4-BE49-F238E27FC236}">
                <a16:creationId xmlns:a16="http://schemas.microsoft.com/office/drawing/2014/main" id="{95BAC6A6-354E-495C-9142-68F2773FDAC0}"/>
              </a:ext>
            </a:extLst>
          </p:cNvPr>
          <p:cNvSpPr txBox="1"/>
          <p:nvPr/>
        </p:nvSpPr>
        <p:spPr>
          <a:xfrm>
            <a:off x="269891" y="1277012"/>
            <a:ext cx="12352524" cy="1200329"/>
          </a:xfrm>
          <a:prstGeom prst="rect">
            <a:avLst/>
          </a:prstGeom>
          <a:noFill/>
        </p:spPr>
        <p:txBody>
          <a:bodyPr wrap="square" rtlCol="0">
            <a:spAutoFit/>
          </a:bodyPr>
          <a:lstStyle/>
          <a:p>
            <a:r>
              <a:rPr lang="en-US" sz="2400" dirty="0"/>
              <a:t>The main mechanism of </a:t>
            </a:r>
            <a:r>
              <a:rPr lang="en-US" sz="2400" b="1" dirty="0"/>
              <a:t>β-lactam resistance </a:t>
            </a:r>
            <a:r>
              <a:rPr lang="en-US" sz="2400" dirty="0"/>
              <a:t>relies on the destruction of </a:t>
            </a:r>
          </a:p>
          <a:p>
            <a:r>
              <a:rPr lang="en-US" sz="2400" dirty="0"/>
              <a:t>these compounds by the action of β- lactamases (penicillinase).</a:t>
            </a:r>
            <a:r>
              <a:rPr lang="en-US" dirty="0"/>
              <a:t> </a:t>
            </a:r>
          </a:p>
          <a:p>
            <a:r>
              <a:rPr lang="en-US" sz="2400" dirty="0"/>
              <a:t>.</a:t>
            </a:r>
          </a:p>
        </p:txBody>
      </p:sp>
      <p:sp>
        <p:nvSpPr>
          <p:cNvPr id="9" name="TextBox 8">
            <a:extLst>
              <a:ext uri="{FF2B5EF4-FFF2-40B4-BE49-F238E27FC236}">
                <a16:creationId xmlns:a16="http://schemas.microsoft.com/office/drawing/2014/main" id="{FFED8BD4-02EC-4FD5-A9CA-288E5DDF6225}"/>
              </a:ext>
            </a:extLst>
          </p:cNvPr>
          <p:cNvSpPr txBox="1"/>
          <p:nvPr/>
        </p:nvSpPr>
        <p:spPr>
          <a:xfrm>
            <a:off x="407784" y="5840023"/>
            <a:ext cx="12352524" cy="830997"/>
          </a:xfrm>
          <a:prstGeom prst="rect">
            <a:avLst/>
          </a:prstGeom>
          <a:noFill/>
        </p:spPr>
        <p:txBody>
          <a:bodyPr wrap="square" rtlCol="0">
            <a:spAutoFit/>
          </a:bodyPr>
          <a:lstStyle/>
          <a:p>
            <a:r>
              <a:rPr lang="en-US" sz="2400" dirty="0"/>
              <a:t>These enzymes destroy the amide bond of the β-lactam ring, rendering the antimicrobial ineffective.</a:t>
            </a:r>
            <a:endParaRPr lang="en-US" sz="3200" dirty="0"/>
          </a:p>
        </p:txBody>
      </p:sp>
      <p:pic>
        <p:nvPicPr>
          <p:cNvPr id="9218" name="Picture 2" descr="Related image">
            <a:extLst>
              <a:ext uri="{FF2B5EF4-FFF2-40B4-BE49-F238E27FC236}">
                <a16:creationId xmlns:a16="http://schemas.microsoft.com/office/drawing/2014/main" id="{1B14EC6B-A64E-4BAD-A195-7BB05674E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23" y="2191948"/>
            <a:ext cx="5715000" cy="3648075"/>
          </a:xfrm>
          <a:prstGeom prst="rect">
            <a:avLst/>
          </a:prstGeom>
          <a:noFill/>
          <a:extLst>
            <a:ext uri="{909E8E84-426E-40DD-AFC4-6F175D3DCCD1}">
              <a14:hiddenFill xmlns:a14="http://schemas.microsoft.com/office/drawing/2010/main">
                <a:solidFill>
                  <a:srgbClr val="FFFFFF"/>
                </a:solidFill>
              </a14:hiddenFill>
            </a:ext>
          </a:extLst>
        </p:spPr>
      </p:pic>
      <p:sp>
        <p:nvSpPr>
          <p:cNvPr id="2" name="Taisnstūris 1">
            <a:extLst>
              <a:ext uri="{FF2B5EF4-FFF2-40B4-BE49-F238E27FC236}">
                <a16:creationId xmlns:a16="http://schemas.microsoft.com/office/drawing/2014/main" id="{BB861FC7-6A2A-4A60-9359-973993A305B6}"/>
              </a:ext>
            </a:extLst>
          </p:cNvPr>
          <p:cNvSpPr/>
          <p:nvPr/>
        </p:nvSpPr>
        <p:spPr>
          <a:xfrm>
            <a:off x="5829471" y="2303008"/>
            <a:ext cx="6096000" cy="2677656"/>
          </a:xfrm>
          <a:prstGeom prst="rect">
            <a:avLst/>
          </a:prstGeom>
        </p:spPr>
        <p:txBody>
          <a:bodyPr>
            <a:spAutoFit/>
          </a:bodyPr>
          <a:lstStyle/>
          <a:p>
            <a:r>
              <a:rPr lang="en-US" sz="2400" b="0" i="0" dirty="0">
                <a:solidFill>
                  <a:srgbClr val="000000"/>
                </a:solidFill>
                <a:effectLst/>
              </a:rPr>
              <a:t>Genes encoding for β-lactamases are generally termed </a:t>
            </a:r>
            <a:r>
              <a:rPr lang="en-US" sz="2400" b="0" i="1" dirty="0" err="1">
                <a:solidFill>
                  <a:srgbClr val="000000"/>
                </a:solidFill>
                <a:effectLst/>
              </a:rPr>
              <a:t>bla</a:t>
            </a:r>
            <a:r>
              <a:rPr lang="en-US" sz="2400" b="0" i="0" dirty="0">
                <a:solidFill>
                  <a:srgbClr val="000000"/>
                </a:solidFill>
                <a:effectLst/>
              </a:rPr>
              <a:t>, and they have been found in the chromosome or localized in MGEs as part of the accessory genome.</a:t>
            </a:r>
          </a:p>
          <a:p>
            <a:endParaRPr lang="en-US" sz="2400" dirty="0">
              <a:solidFill>
                <a:srgbClr val="000000"/>
              </a:solidFill>
            </a:endParaRPr>
          </a:p>
          <a:p>
            <a:r>
              <a:rPr lang="en-US" sz="2400" dirty="0"/>
              <a:t>To date more than 1,000 different β-lactamases have been described. </a:t>
            </a:r>
            <a:endParaRPr lang="lv-LV" sz="3200" dirty="0"/>
          </a:p>
        </p:txBody>
      </p:sp>
    </p:spTree>
    <p:extLst>
      <p:ext uri="{BB962C8B-B14F-4D97-AF65-F5344CB8AC3E}">
        <p14:creationId xmlns:p14="http://schemas.microsoft.com/office/powerpoint/2010/main" val="78704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permeability </a:t>
            </a:r>
          </a:p>
          <a:p>
            <a:pPr marL="0" indent="0">
              <a:buNone/>
            </a:pPr>
            <a:r>
              <a:rPr lang="en-US" dirty="0"/>
              <a:t> </a:t>
            </a:r>
            <a:endParaRPr lang="lv-LV" dirty="0"/>
          </a:p>
        </p:txBody>
      </p:sp>
      <p:pic>
        <p:nvPicPr>
          <p:cNvPr id="13314" name="Picture 2" descr="Image result for bacterial cell walls">
            <a:extLst>
              <a:ext uri="{FF2B5EF4-FFF2-40B4-BE49-F238E27FC236}">
                <a16:creationId xmlns:a16="http://schemas.microsoft.com/office/drawing/2014/main" id="{1B8D1700-2134-42F4-934A-256C0F5B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42" y="2632933"/>
            <a:ext cx="5481527" cy="3314412"/>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a:extLst>
              <a:ext uri="{FF2B5EF4-FFF2-40B4-BE49-F238E27FC236}">
                <a16:creationId xmlns:a16="http://schemas.microsoft.com/office/drawing/2014/main" id="{CD5082A5-F8DC-4E9C-8030-215E525E2EBB}"/>
              </a:ext>
            </a:extLst>
          </p:cNvPr>
          <p:cNvSpPr/>
          <p:nvPr/>
        </p:nvSpPr>
        <p:spPr>
          <a:xfrm>
            <a:off x="575732" y="1225659"/>
            <a:ext cx="11616268" cy="830997"/>
          </a:xfrm>
          <a:prstGeom prst="rect">
            <a:avLst/>
          </a:prstGeom>
        </p:spPr>
        <p:txBody>
          <a:bodyPr wrap="square">
            <a:spAutoFit/>
          </a:bodyPr>
          <a:lstStyle/>
          <a:p>
            <a:r>
              <a:rPr lang="en-US" sz="2400" b="0" i="0" dirty="0">
                <a:solidFill>
                  <a:srgbClr val="000000"/>
                </a:solidFill>
                <a:effectLst/>
              </a:rPr>
              <a:t>Many of the antibiotics used in clinical practice have intracellular bacterial targets or, in case of gram-negative bacteria, located in the cytoplasmic membrane (the inner membrane).</a:t>
            </a:r>
            <a:endParaRPr lang="lv-LV" sz="2400" dirty="0"/>
          </a:p>
        </p:txBody>
      </p:sp>
      <p:sp>
        <p:nvSpPr>
          <p:cNvPr id="5" name="Taisnstūris 4">
            <a:extLst>
              <a:ext uri="{FF2B5EF4-FFF2-40B4-BE49-F238E27FC236}">
                <a16:creationId xmlns:a16="http://schemas.microsoft.com/office/drawing/2014/main" id="{2A5A7E3F-1543-459A-8CA7-167FD969A8D1}"/>
              </a:ext>
            </a:extLst>
          </p:cNvPr>
          <p:cNvSpPr/>
          <p:nvPr/>
        </p:nvSpPr>
        <p:spPr>
          <a:xfrm>
            <a:off x="5899569" y="3089810"/>
            <a:ext cx="6096000" cy="1200329"/>
          </a:xfrm>
          <a:prstGeom prst="rect">
            <a:avLst/>
          </a:prstGeom>
        </p:spPr>
        <p:txBody>
          <a:bodyPr>
            <a:spAutoFit/>
          </a:bodyPr>
          <a:lstStyle/>
          <a:p>
            <a:r>
              <a:rPr lang="en-US" sz="2400" b="0" i="0" dirty="0">
                <a:solidFill>
                  <a:srgbClr val="000000"/>
                </a:solidFill>
                <a:effectLst/>
              </a:rPr>
              <a:t>The compound must penetrate the outer and/or cytoplasmic membrane in order to exert its antimicrobial effect.</a:t>
            </a:r>
            <a:endParaRPr lang="lv-LV" sz="2400" dirty="0"/>
          </a:p>
        </p:txBody>
      </p:sp>
    </p:spTree>
    <p:extLst>
      <p:ext uri="{BB962C8B-B14F-4D97-AF65-F5344CB8AC3E}">
        <p14:creationId xmlns:p14="http://schemas.microsoft.com/office/powerpoint/2010/main" val="662608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permeability </a:t>
            </a:r>
          </a:p>
          <a:p>
            <a:pPr marL="0" indent="0">
              <a:buNone/>
            </a:pPr>
            <a:r>
              <a:rPr lang="en-US" dirty="0"/>
              <a:t> </a:t>
            </a:r>
            <a:endParaRPr lang="lv-LV" dirty="0"/>
          </a:p>
        </p:txBody>
      </p:sp>
      <p:sp>
        <p:nvSpPr>
          <p:cNvPr id="4" name="Taisnstūris 3">
            <a:extLst>
              <a:ext uri="{FF2B5EF4-FFF2-40B4-BE49-F238E27FC236}">
                <a16:creationId xmlns:a16="http://schemas.microsoft.com/office/drawing/2014/main" id="{CD5082A5-F8DC-4E9C-8030-215E525E2EBB}"/>
              </a:ext>
            </a:extLst>
          </p:cNvPr>
          <p:cNvSpPr/>
          <p:nvPr/>
        </p:nvSpPr>
        <p:spPr>
          <a:xfrm>
            <a:off x="575732" y="1225659"/>
            <a:ext cx="11616268" cy="1200329"/>
          </a:xfrm>
          <a:prstGeom prst="rect">
            <a:avLst/>
          </a:prstGeom>
        </p:spPr>
        <p:txBody>
          <a:bodyPr wrap="square">
            <a:spAutoFit/>
          </a:bodyPr>
          <a:lstStyle/>
          <a:p>
            <a:r>
              <a:rPr lang="en-US" sz="2400" dirty="0"/>
              <a:t>Hydrophilic molecules such as β-lactams, tetracyclines and some fluoroquinolones are particularly affected by changes in permeability of the outer membrane since they often use water-filled diffusion channels known as porins to cross this barrier. </a:t>
            </a:r>
            <a:endParaRPr lang="lv-LV" sz="3200" dirty="0"/>
          </a:p>
        </p:txBody>
      </p:sp>
      <p:sp>
        <p:nvSpPr>
          <p:cNvPr id="5" name="Taisnstūris 4">
            <a:extLst>
              <a:ext uri="{FF2B5EF4-FFF2-40B4-BE49-F238E27FC236}">
                <a16:creationId xmlns:a16="http://schemas.microsoft.com/office/drawing/2014/main" id="{2A5A7E3F-1543-459A-8CA7-167FD969A8D1}"/>
              </a:ext>
            </a:extLst>
          </p:cNvPr>
          <p:cNvSpPr/>
          <p:nvPr/>
        </p:nvSpPr>
        <p:spPr>
          <a:xfrm>
            <a:off x="5547775" y="2708522"/>
            <a:ext cx="6096000" cy="2308324"/>
          </a:xfrm>
          <a:prstGeom prst="rect">
            <a:avLst/>
          </a:prstGeom>
        </p:spPr>
        <p:txBody>
          <a:bodyPr>
            <a:spAutoFit/>
          </a:bodyPr>
          <a:lstStyle/>
          <a:p>
            <a:r>
              <a:rPr lang="en-US" sz="2400" dirty="0"/>
              <a:t>Alterations of porins could be achieved by 3 general processes:</a:t>
            </a:r>
          </a:p>
          <a:p>
            <a:endParaRPr lang="en-US" sz="2400" dirty="0"/>
          </a:p>
          <a:p>
            <a:pPr marL="342900" indent="-342900">
              <a:buFont typeface="Wingdings" panose="05000000000000000000" pitchFamily="2" charset="2"/>
              <a:buChar char="Ø"/>
            </a:pPr>
            <a:r>
              <a:rPr lang="en-US" sz="2400" dirty="0"/>
              <a:t>a shift in the type of porins expressed,</a:t>
            </a:r>
          </a:p>
          <a:p>
            <a:pPr marL="342900" indent="-342900">
              <a:buFont typeface="Wingdings" panose="05000000000000000000" pitchFamily="2" charset="2"/>
              <a:buChar char="Ø"/>
            </a:pPr>
            <a:r>
              <a:rPr lang="en-US" sz="2400" dirty="0"/>
              <a:t> a change in the level of porin expression,</a:t>
            </a:r>
          </a:p>
          <a:p>
            <a:pPr marL="342900" indent="-342900">
              <a:buFont typeface="Wingdings" panose="05000000000000000000" pitchFamily="2" charset="2"/>
              <a:buChar char="Ø"/>
            </a:pPr>
            <a:r>
              <a:rPr lang="en-US" sz="2400" dirty="0"/>
              <a:t>impairment of the porin function.</a:t>
            </a:r>
            <a:endParaRPr lang="lv-LV" sz="3200" dirty="0"/>
          </a:p>
        </p:txBody>
      </p:sp>
      <p:pic>
        <p:nvPicPr>
          <p:cNvPr id="13316" name="Picture 4" descr="Image result for porins and bacteria">
            <a:extLst>
              <a:ext uri="{FF2B5EF4-FFF2-40B4-BE49-F238E27FC236}">
                <a16:creationId xmlns:a16="http://schemas.microsoft.com/office/drawing/2014/main" id="{44BFE7A2-7CBA-4F92-9A01-B0F29C70D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44" y="3067109"/>
            <a:ext cx="5108031" cy="224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98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permeability </a:t>
            </a:r>
          </a:p>
          <a:p>
            <a:pPr marL="0" indent="0">
              <a:buNone/>
            </a:pPr>
            <a:r>
              <a:rPr lang="en-US" dirty="0"/>
              <a:t> </a:t>
            </a:r>
            <a:endParaRPr lang="lv-LV" dirty="0"/>
          </a:p>
        </p:txBody>
      </p:sp>
      <p:sp>
        <p:nvSpPr>
          <p:cNvPr id="4" name="Taisnstūris 3">
            <a:extLst>
              <a:ext uri="{FF2B5EF4-FFF2-40B4-BE49-F238E27FC236}">
                <a16:creationId xmlns:a16="http://schemas.microsoft.com/office/drawing/2014/main" id="{CD5082A5-F8DC-4E9C-8030-215E525E2EBB}"/>
              </a:ext>
            </a:extLst>
          </p:cNvPr>
          <p:cNvSpPr/>
          <p:nvPr/>
        </p:nvSpPr>
        <p:spPr>
          <a:xfrm>
            <a:off x="961742" y="5142386"/>
            <a:ext cx="11616268" cy="707886"/>
          </a:xfrm>
          <a:prstGeom prst="rect">
            <a:avLst/>
          </a:prstGeom>
        </p:spPr>
        <p:txBody>
          <a:bodyPr wrap="square">
            <a:spAutoFit/>
          </a:bodyPr>
          <a:lstStyle/>
          <a:p>
            <a:r>
              <a:rPr lang="sv-SE" sz="2000" i="1" dirty="0"/>
              <a:t>Klebsiella pneumoniae</a:t>
            </a:r>
            <a:r>
              <a:rPr lang="en-US" sz="2000" dirty="0"/>
              <a:t> produces 10% of all hospital-acquired infections, including pneumonia and u</a:t>
            </a:r>
          </a:p>
          <a:p>
            <a:r>
              <a:rPr lang="en-US" sz="2000" dirty="0" err="1"/>
              <a:t>rinary</a:t>
            </a:r>
            <a:r>
              <a:rPr lang="en-US" sz="2000" dirty="0"/>
              <a:t> tract infections, biliary tract and surgical wounds. </a:t>
            </a:r>
            <a:endParaRPr lang="lv-LV" sz="3600" dirty="0"/>
          </a:p>
        </p:txBody>
      </p:sp>
      <p:pic>
        <p:nvPicPr>
          <p:cNvPr id="14338" name="Picture 2" descr="Image result for K. pneumoniae">
            <a:extLst>
              <a:ext uri="{FF2B5EF4-FFF2-40B4-BE49-F238E27FC236}">
                <a16:creationId xmlns:a16="http://schemas.microsoft.com/office/drawing/2014/main" id="{FD908DAC-A752-4ED5-9BC9-50D9AD3C4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742" y="3339298"/>
            <a:ext cx="1664542" cy="1503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A16BDB-B895-44C4-A258-989B7FB16875}"/>
              </a:ext>
            </a:extLst>
          </p:cNvPr>
          <p:cNvSpPr txBox="1"/>
          <p:nvPr/>
        </p:nvSpPr>
        <p:spPr>
          <a:xfrm>
            <a:off x="961742" y="1485574"/>
            <a:ext cx="9359742" cy="1200329"/>
          </a:xfrm>
          <a:prstGeom prst="rect">
            <a:avLst/>
          </a:prstGeom>
          <a:noFill/>
        </p:spPr>
        <p:txBody>
          <a:bodyPr wrap="none" rtlCol="0">
            <a:spAutoFit/>
          </a:bodyPr>
          <a:lstStyle/>
          <a:p>
            <a:r>
              <a:rPr lang="en-US" sz="2400" dirty="0"/>
              <a:t>One classic example of porin-mediated resistance is a shift in porin </a:t>
            </a:r>
          </a:p>
          <a:p>
            <a:r>
              <a:rPr lang="en-US" sz="2400" dirty="0"/>
              <a:t>expression from OmpK35 to OmpK36 type porin in </a:t>
            </a:r>
            <a:r>
              <a:rPr lang="sv-SE" sz="2400" i="1" dirty="0"/>
              <a:t>Klebsiella pneumoniae</a:t>
            </a:r>
          </a:p>
          <a:p>
            <a:r>
              <a:rPr lang="sv-SE" sz="2400" i="1" dirty="0"/>
              <a:t> </a:t>
            </a:r>
            <a:r>
              <a:rPr lang="sv-SE" sz="2400" dirty="0"/>
              <a:t>after  antimicrobial therapy.</a:t>
            </a:r>
            <a:endParaRPr lang="lv-LV" sz="2400" dirty="0"/>
          </a:p>
        </p:txBody>
      </p:sp>
      <p:sp>
        <p:nvSpPr>
          <p:cNvPr id="6" name="Taisnstūris 5">
            <a:extLst>
              <a:ext uri="{FF2B5EF4-FFF2-40B4-BE49-F238E27FC236}">
                <a16:creationId xmlns:a16="http://schemas.microsoft.com/office/drawing/2014/main" id="{CC419D96-7825-406E-86BE-DAE0E54DE16F}"/>
              </a:ext>
            </a:extLst>
          </p:cNvPr>
          <p:cNvSpPr/>
          <p:nvPr/>
        </p:nvSpPr>
        <p:spPr>
          <a:xfrm>
            <a:off x="3663086" y="3042440"/>
            <a:ext cx="6529480" cy="1200329"/>
          </a:xfrm>
          <a:prstGeom prst="rect">
            <a:avLst/>
          </a:prstGeom>
        </p:spPr>
        <p:txBody>
          <a:bodyPr wrap="none">
            <a:spAutoFit/>
          </a:bodyPr>
          <a:lstStyle/>
          <a:p>
            <a:r>
              <a:rPr lang="sv-SE" sz="2400" dirty="0"/>
              <a:t>OmpK36 porin  has a smaller channel size .</a:t>
            </a:r>
          </a:p>
          <a:p>
            <a:r>
              <a:rPr lang="sv-SE" sz="2400" dirty="0"/>
              <a:t>This results in </a:t>
            </a:r>
            <a:r>
              <a:rPr lang="en-US" sz="2400" dirty="0"/>
              <a:t>a 4 – 8 fold decrease in susceptibility</a:t>
            </a:r>
          </a:p>
          <a:p>
            <a:r>
              <a:rPr lang="en-US" sz="2400" dirty="0"/>
              <a:t> for a wide range of  β-lactam antimicrobials.</a:t>
            </a:r>
            <a:endParaRPr lang="lv-LV" sz="2400" dirty="0"/>
          </a:p>
        </p:txBody>
      </p:sp>
      <p:sp>
        <p:nvSpPr>
          <p:cNvPr id="7" name="Taisnstūris 6">
            <a:extLst>
              <a:ext uri="{FF2B5EF4-FFF2-40B4-BE49-F238E27FC236}">
                <a16:creationId xmlns:a16="http://schemas.microsoft.com/office/drawing/2014/main" id="{ED41F896-3D95-4D6F-AED0-ED9C618D279E}"/>
              </a:ext>
            </a:extLst>
          </p:cNvPr>
          <p:cNvSpPr/>
          <p:nvPr/>
        </p:nvSpPr>
        <p:spPr>
          <a:xfrm>
            <a:off x="468235" y="6010393"/>
            <a:ext cx="11723765" cy="646331"/>
          </a:xfrm>
          <a:prstGeom prst="rect">
            <a:avLst/>
          </a:prstGeom>
        </p:spPr>
        <p:txBody>
          <a:bodyPr wrap="square">
            <a:spAutoFit/>
          </a:bodyPr>
          <a:lstStyle/>
          <a:p>
            <a:r>
              <a:rPr lang="en-US" b="0" i="0" dirty="0">
                <a:solidFill>
                  <a:srgbClr val="000000"/>
                </a:solidFill>
                <a:effectLst/>
                <a:latin typeface="Times New Roman" panose="02020603050405020304" pitchFamily="18" charset="0"/>
              </a:rPr>
              <a:t>Similar examples are found in other bacterial species of clinical importance such as </a:t>
            </a:r>
            <a:r>
              <a:rPr lang="en-US" b="0" i="1" dirty="0" err="1">
                <a:solidFill>
                  <a:srgbClr val="000000"/>
                </a:solidFill>
                <a:effectLst/>
                <a:latin typeface="Times New Roman" panose="02020603050405020304" pitchFamily="18" charset="0"/>
              </a:rPr>
              <a:t>E.cloacae</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Salmonella </a:t>
            </a:r>
            <a:r>
              <a:rPr lang="en-US" b="0" i="0" dirty="0">
                <a:solidFill>
                  <a:srgbClr val="000000"/>
                </a:solidFill>
                <a:effectLst/>
                <a:latin typeface="Times New Roman" panose="02020603050405020304" pitchFamily="18" charset="0"/>
              </a:rPr>
              <a:t>sp., </a:t>
            </a:r>
            <a:r>
              <a:rPr lang="en-US" b="0" i="1" dirty="0">
                <a:solidFill>
                  <a:srgbClr val="000000"/>
                </a:solidFill>
                <a:effectLst/>
                <a:latin typeface="Times New Roman" panose="02020603050405020304" pitchFamily="18" charset="0"/>
              </a:rPr>
              <a:t>Neisseria gonorrhoeae</a:t>
            </a:r>
            <a:r>
              <a:rPr lang="en-US" b="0" i="0" dirty="0">
                <a:solidFill>
                  <a:srgbClr val="000000"/>
                </a:solidFill>
                <a:effectLst/>
                <a:latin typeface="Times New Roman" panose="02020603050405020304" pitchFamily="18" charset="0"/>
              </a:rPr>
              <a:t>, and </a:t>
            </a:r>
            <a:r>
              <a:rPr lang="en-US" b="0" i="1" dirty="0">
                <a:solidFill>
                  <a:srgbClr val="000000"/>
                </a:solidFill>
                <a:effectLst/>
                <a:latin typeface="Times New Roman" panose="02020603050405020304" pitchFamily="18" charset="0"/>
              </a:rPr>
              <a:t>A. </a:t>
            </a:r>
            <a:r>
              <a:rPr lang="en-US" b="0" i="1" dirty="0" err="1">
                <a:solidFill>
                  <a:srgbClr val="000000"/>
                </a:solidFill>
                <a:effectLst/>
                <a:latin typeface="Times New Roman" panose="02020603050405020304" pitchFamily="18" charset="0"/>
              </a:rPr>
              <a:t>baumanii</a:t>
            </a:r>
            <a:r>
              <a:rPr lang="en-US" b="0" i="0" dirty="0">
                <a:solidFill>
                  <a:srgbClr val="000000"/>
                </a:solidFill>
                <a:effectLst/>
                <a:latin typeface="Times New Roman" panose="02020603050405020304" pitchFamily="18" charset="0"/>
              </a:rPr>
              <a:t>.</a:t>
            </a:r>
            <a:endParaRPr lang="lv-LV" dirty="0"/>
          </a:p>
        </p:txBody>
      </p:sp>
    </p:spTree>
    <p:extLst>
      <p:ext uri="{BB962C8B-B14F-4D97-AF65-F5344CB8AC3E}">
        <p14:creationId xmlns:p14="http://schemas.microsoft.com/office/powerpoint/2010/main" val="291276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antibiotic efflux</a:t>
            </a:r>
          </a:p>
          <a:p>
            <a:pPr marL="0" indent="0">
              <a:buNone/>
            </a:pPr>
            <a:r>
              <a:rPr lang="en-US" dirty="0"/>
              <a:t> </a:t>
            </a:r>
            <a:endParaRPr lang="lv-LV" dirty="0"/>
          </a:p>
        </p:txBody>
      </p:sp>
      <p:sp>
        <p:nvSpPr>
          <p:cNvPr id="2" name="TextBox 1">
            <a:extLst>
              <a:ext uri="{FF2B5EF4-FFF2-40B4-BE49-F238E27FC236}">
                <a16:creationId xmlns:a16="http://schemas.microsoft.com/office/drawing/2014/main" id="{96A16BDB-B895-44C4-A258-989B7FB16875}"/>
              </a:ext>
            </a:extLst>
          </p:cNvPr>
          <p:cNvSpPr txBox="1"/>
          <p:nvPr/>
        </p:nvSpPr>
        <p:spPr>
          <a:xfrm>
            <a:off x="352140" y="1379416"/>
            <a:ext cx="1099319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Bacterial cells produce a complex machineries capable to extrude a toxic compound out  of the cell. </a:t>
            </a:r>
          </a:p>
          <a:p>
            <a:endParaRPr lang="en-US" sz="2400" dirty="0"/>
          </a:p>
          <a:p>
            <a:pPr marL="342900" indent="-342900">
              <a:buFont typeface="Arial" panose="020B0604020202020204" pitchFamily="34" charset="0"/>
              <a:buChar char="•"/>
            </a:pPr>
            <a:r>
              <a:rPr lang="en-US" sz="2400" dirty="0"/>
              <a:t>The description of an efflux system able to pump tetracycline out of the cytoplasm of </a:t>
            </a:r>
            <a:r>
              <a:rPr lang="en-US" sz="2400" i="1" dirty="0"/>
              <a:t>E. coli</a:t>
            </a:r>
            <a:r>
              <a:rPr lang="en-US" sz="2400" dirty="0"/>
              <a:t> dates from the early 1980s and was among the first to be described.</a:t>
            </a:r>
            <a:endParaRPr lang="lv-LV" sz="4000" dirty="0"/>
          </a:p>
        </p:txBody>
      </p:sp>
      <p:sp>
        <p:nvSpPr>
          <p:cNvPr id="5" name="Taisnstūris 4">
            <a:extLst>
              <a:ext uri="{FF2B5EF4-FFF2-40B4-BE49-F238E27FC236}">
                <a16:creationId xmlns:a16="http://schemas.microsoft.com/office/drawing/2014/main" id="{E5A12550-D73F-421B-A09D-7B6B3C0FA3D6}"/>
              </a:ext>
            </a:extLst>
          </p:cNvPr>
          <p:cNvSpPr/>
          <p:nvPr/>
        </p:nvSpPr>
        <p:spPr>
          <a:xfrm>
            <a:off x="352140" y="3489796"/>
            <a:ext cx="10515600" cy="3046988"/>
          </a:xfrm>
          <a:prstGeom prst="rect">
            <a:avLst/>
          </a:prstGeom>
        </p:spPr>
        <p:txBody>
          <a:bodyPr wrap="square">
            <a:spAutoFit/>
          </a:bodyPr>
          <a:lstStyle/>
          <a:p>
            <a:pPr marL="342900" indent="-342900">
              <a:buFont typeface="Arial" panose="020B0604020202020204" pitchFamily="34" charset="0"/>
              <a:buChar char="•"/>
            </a:pPr>
            <a:r>
              <a:rPr lang="en-US" sz="2400" dirty="0"/>
              <a:t>Many classes of efflux pumps have been characterized in both gram-negative and gram-positive pathogens. </a:t>
            </a:r>
          </a:p>
          <a:p>
            <a:endParaRPr lang="en-US" sz="2400" dirty="0"/>
          </a:p>
          <a:p>
            <a:pPr algn="ctr"/>
            <a:r>
              <a:rPr lang="en-US" sz="2400" b="1" u="sng" dirty="0"/>
              <a:t>The efflux pumps may be </a:t>
            </a:r>
          </a:p>
          <a:p>
            <a:pPr marL="800100" lvl="1" indent="-342900">
              <a:buFont typeface="Wingdings" panose="05000000000000000000" pitchFamily="2" charset="2"/>
              <a:buChar char="ü"/>
            </a:pPr>
            <a:r>
              <a:rPr lang="en-US" sz="2400" dirty="0"/>
              <a:t>substrate-specific (for a particular antibiotic such as </a:t>
            </a:r>
            <a:r>
              <a:rPr lang="en-US" sz="2400" i="1" dirty="0" err="1"/>
              <a:t>tet</a:t>
            </a:r>
            <a:r>
              <a:rPr lang="en-US" sz="2400" i="1" dirty="0"/>
              <a:t> </a:t>
            </a:r>
            <a:r>
              <a:rPr lang="en-US" sz="2400" dirty="0"/>
              <a:t>determinants for tetracycline and </a:t>
            </a:r>
            <a:r>
              <a:rPr lang="en-US" sz="2400" i="1" dirty="0" err="1"/>
              <a:t>mef</a:t>
            </a:r>
            <a:r>
              <a:rPr lang="en-US" sz="2400" dirty="0"/>
              <a:t> genes for macrolides in pneumococci) or </a:t>
            </a:r>
          </a:p>
          <a:p>
            <a:pPr marL="800100" lvl="1" indent="-342900">
              <a:buFont typeface="Wingdings" panose="05000000000000000000" pitchFamily="2" charset="2"/>
              <a:buChar char="ü"/>
            </a:pPr>
            <a:endParaRPr lang="en-US" sz="2400" dirty="0"/>
          </a:p>
          <a:p>
            <a:pPr marL="800100" lvl="1" indent="-342900">
              <a:buFont typeface="Wingdings" panose="05000000000000000000" pitchFamily="2" charset="2"/>
              <a:buChar char="ü"/>
            </a:pPr>
            <a:r>
              <a:rPr lang="en-US" sz="2400" dirty="0"/>
              <a:t>with broad substrate specificity, which are usually found in MDR bacteria</a:t>
            </a:r>
            <a:endParaRPr lang="lv-LV" sz="4000" dirty="0"/>
          </a:p>
        </p:txBody>
      </p:sp>
    </p:spTree>
    <p:extLst>
      <p:ext uri="{BB962C8B-B14F-4D97-AF65-F5344CB8AC3E}">
        <p14:creationId xmlns:p14="http://schemas.microsoft.com/office/powerpoint/2010/main" val="381296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29562"/>
            <a:ext cx="6314566" cy="44239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antibiotic efflux</a:t>
            </a:r>
          </a:p>
          <a:p>
            <a:pPr marL="0" indent="0">
              <a:buNone/>
            </a:pPr>
            <a:r>
              <a:rPr lang="en-US" dirty="0"/>
              <a:t> </a:t>
            </a:r>
            <a:endParaRPr lang="lv-LV" dirty="0"/>
          </a:p>
        </p:txBody>
      </p:sp>
      <p:sp>
        <p:nvSpPr>
          <p:cNvPr id="2" name="TextBox 1">
            <a:extLst>
              <a:ext uri="{FF2B5EF4-FFF2-40B4-BE49-F238E27FC236}">
                <a16:creationId xmlns:a16="http://schemas.microsoft.com/office/drawing/2014/main" id="{96A16BDB-B895-44C4-A258-989B7FB16875}"/>
              </a:ext>
            </a:extLst>
          </p:cNvPr>
          <p:cNvSpPr txBox="1"/>
          <p:nvPr/>
        </p:nvSpPr>
        <p:spPr>
          <a:xfrm>
            <a:off x="6306655" y="1627943"/>
            <a:ext cx="7149327"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 the major facilitator superfamily (MFS),</a:t>
            </a:r>
          </a:p>
          <a:p>
            <a:pPr marL="342900" indent="-342900">
              <a:buFont typeface="Wingdings" panose="05000000000000000000" pitchFamily="2" charset="2"/>
              <a:buChar char="Ø"/>
            </a:pPr>
            <a:r>
              <a:rPr lang="en-US" sz="2400" dirty="0"/>
              <a:t>the small multidrug resistance family (SMR), </a:t>
            </a:r>
            <a:endParaRPr lang="en-US" sz="2400" b="1" i="1" dirty="0"/>
          </a:p>
          <a:p>
            <a:pPr marL="342900" indent="-342900">
              <a:buFont typeface="Wingdings" panose="05000000000000000000" pitchFamily="2" charset="2"/>
              <a:buChar char="Ø"/>
            </a:pPr>
            <a:r>
              <a:rPr lang="en-US" sz="2400" dirty="0"/>
              <a:t> the resistance-nodulation-cell-division</a:t>
            </a:r>
          </a:p>
          <a:p>
            <a:r>
              <a:rPr lang="en-US" sz="2400" dirty="0"/>
              <a:t> family (RND),</a:t>
            </a:r>
          </a:p>
          <a:p>
            <a:pPr marL="342900" indent="-342900">
              <a:buFont typeface="Wingdings" panose="05000000000000000000" pitchFamily="2" charset="2"/>
              <a:buChar char="Ø"/>
            </a:pPr>
            <a:r>
              <a:rPr lang="en-US" sz="2400" dirty="0"/>
              <a:t>the ATP-binding cassette family (ABC), </a:t>
            </a:r>
          </a:p>
          <a:p>
            <a:pPr marL="342900" indent="-342900">
              <a:buFont typeface="Wingdings" panose="05000000000000000000" pitchFamily="2" charset="2"/>
              <a:buChar char="Ø"/>
            </a:pPr>
            <a:r>
              <a:rPr lang="en-US" sz="2400" dirty="0"/>
              <a:t>the multidrug and toxic compound</a:t>
            </a:r>
          </a:p>
          <a:p>
            <a:r>
              <a:rPr lang="en-US" sz="2400" dirty="0"/>
              <a:t> extrusion family (MATE). </a:t>
            </a:r>
            <a:endParaRPr lang="lv-LV" sz="6000" dirty="0"/>
          </a:p>
        </p:txBody>
      </p:sp>
      <p:pic>
        <p:nvPicPr>
          <p:cNvPr id="16388" name="Picture 4" descr="An external file that holds a picture, illustration, etc.&#10;Object name is nihms715987f3.jpg">
            <a:extLst>
              <a:ext uri="{FF2B5EF4-FFF2-40B4-BE49-F238E27FC236}">
                <a16:creationId xmlns:a16="http://schemas.microsoft.com/office/drawing/2014/main" id="{23D5B43D-48AC-4938-B250-754FD7B4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2" y="1908326"/>
            <a:ext cx="5854485" cy="2729654"/>
          </a:xfrm>
          <a:prstGeom prst="rect">
            <a:avLst/>
          </a:prstGeom>
          <a:noFill/>
          <a:extLst>
            <a:ext uri="{909E8E84-426E-40DD-AFC4-6F175D3DCCD1}">
              <a14:hiddenFill xmlns:a14="http://schemas.microsoft.com/office/drawing/2010/main">
                <a:solidFill>
                  <a:srgbClr val="FFFFFF"/>
                </a:solidFill>
              </a14:hiddenFill>
            </a:ext>
          </a:extLst>
        </p:spPr>
      </p:pic>
      <p:sp>
        <p:nvSpPr>
          <p:cNvPr id="8" name="Taisnstūris 7">
            <a:extLst>
              <a:ext uri="{FF2B5EF4-FFF2-40B4-BE49-F238E27FC236}">
                <a16:creationId xmlns:a16="http://schemas.microsoft.com/office/drawing/2014/main" id="{2DB80394-21DC-4CD3-93E1-51AC8847C044}"/>
              </a:ext>
            </a:extLst>
          </p:cNvPr>
          <p:cNvSpPr/>
          <p:nvPr/>
        </p:nvSpPr>
        <p:spPr>
          <a:xfrm>
            <a:off x="220132" y="4822495"/>
            <a:ext cx="11328401" cy="1569660"/>
          </a:xfrm>
          <a:prstGeom prst="rect">
            <a:avLst/>
          </a:prstGeom>
        </p:spPr>
        <p:txBody>
          <a:bodyPr wrap="square">
            <a:spAutoFit/>
          </a:bodyPr>
          <a:lstStyle/>
          <a:p>
            <a:r>
              <a:rPr lang="en-US" sz="2400" dirty="0"/>
              <a:t>These families differ in terms </a:t>
            </a:r>
          </a:p>
          <a:p>
            <a:pPr lvl="1"/>
            <a:r>
              <a:rPr lang="en-US" sz="2400" dirty="0"/>
              <a:t>of structural conformation, </a:t>
            </a:r>
          </a:p>
          <a:p>
            <a:pPr lvl="2"/>
            <a:r>
              <a:rPr lang="en-US" sz="2400" dirty="0"/>
              <a:t>energy source, range of substrates they are able to extrude </a:t>
            </a:r>
          </a:p>
          <a:p>
            <a:pPr lvl="3"/>
            <a:r>
              <a:rPr lang="en-US" sz="2400" dirty="0"/>
              <a:t>in the type of bacterial organisms in which they are distributed.</a:t>
            </a:r>
            <a:endParaRPr lang="lv-LV" sz="2400" dirty="0"/>
          </a:p>
        </p:txBody>
      </p:sp>
      <p:sp>
        <p:nvSpPr>
          <p:cNvPr id="9" name="Taisnstūris 8">
            <a:extLst>
              <a:ext uri="{FF2B5EF4-FFF2-40B4-BE49-F238E27FC236}">
                <a16:creationId xmlns:a16="http://schemas.microsoft.com/office/drawing/2014/main" id="{C2CDF3D5-23B0-47BA-8F76-81E19A7592E6}"/>
              </a:ext>
            </a:extLst>
          </p:cNvPr>
          <p:cNvSpPr/>
          <p:nvPr/>
        </p:nvSpPr>
        <p:spPr>
          <a:xfrm>
            <a:off x="491064" y="1262147"/>
            <a:ext cx="5544659" cy="461665"/>
          </a:xfrm>
          <a:prstGeom prst="rect">
            <a:avLst/>
          </a:prstGeom>
        </p:spPr>
        <p:txBody>
          <a:bodyPr wrap="none">
            <a:spAutoFit/>
          </a:bodyPr>
          <a:lstStyle/>
          <a:p>
            <a:r>
              <a:rPr lang="en-US" sz="2400" dirty="0"/>
              <a:t>There are 5 major families of efflux pumps:</a:t>
            </a:r>
          </a:p>
        </p:txBody>
      </p:sp>
    </p:spTree>
    <p:extLst>
      <p:ext uri="{BB962C8B-B14F-4D97-AF65-F5344CB8AC3E}">
        <p14:creationId xmlns:p14="http://schemas.microsoft.com/office/powerpoint/2010/main" val="1492661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390492" y="85098"/>
            <a:ext cx="10515600" cy="564284"/>
          </a:xfrm>
        </p:spPr>
        <p:txBody>
          <a:bodyPr>
            <a:normAutofit/>
          </a:bodyPr>
          <a:lstStyle/>
          <a:p>
            <a:pPr marL="0" indent="0">
              <a:buNone/>
            </a:pPr>
            <a:r>
              <a:rPr lang="en-US" b="1" dirty="0"/>
              <a:t>Decreased antibiotic penetration and efflux</a:t>
            </a:r>
            <a:endParaRPr lang="lv-LV" b="1" dirty="0"/>
          </a:p>
        </p:txBody>
      </p:sp>
      <p:sp>
        <p:nvSpPr>
          <p:cNvPr id="19" name="Satura vietturis 2">
            <a:extLst>
              <a:ext uri="{FF2B5EF4-FFF2-40B4-BE49-F238E27FC236}">
                <a16:creationId xmlns:a16="http://schemas.microsoft.com/office/drawing/2014/main" id="{55ED3628-1215-4A97-9D8E-79DF3C5442BC}"/>
              </a:ext>
            </a:extLst>
          </p:cNvPr>
          <p:cNvSpPr txBox="1">
            <a:spLocks/>
          </p:cNvSpPr>
          <p:nvPr/>
        </p:nvSpPr>
        <p:spPr>
          <a:xfrm>
            <a:off x="2390492" y="656329"/>
            <a:ext cx="6314566" cy="442397"/>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t>Decreased antibiotic efflux</a:t>
            </a:r>
          </a:p>
          <a:p>
            <a:pPr marL="0" indent="0">
              <a:buNone/>
            </a:pPr>
            <a:r>
              <a:rPr lang="en-US" dirty="0"/>
              <a:t> </a:t>
            </a:r>
            <a:endParaRPr lang="lv-LV" dirty="0"/>
          </a:p>
        </p:txBody>
      </p:sp>
      <p:sp>
        <p:nvSpPr>
          <p:cNvPr id="2" name="TextBox 1">
            <a:extLst>
              <a:ext uri="{FF2B5EF4-FFF2-40B4-BE49-F238E27FC236}">
                <a16:creationId xmlns:a16="http://schemas.microsoft.com/office/drawing/2014/main" id="{96A16BDB-B895-44C4-A258-989B7FB16875}"/>
              </a:ext>
            </a:extLst>
          </p:cNvPr>
          <p:cNvSpPr txBox="1"/>
          <p:nvPr/>
        </p:nvSpPr>
        <p:spPr>
          <a:xfrm>
            <a:off x="555340" y="1345569"/>
            <a:ext cx="10993191" cy="584775"/>
          </a:xfrm>
          <a:prstGeom prst="rect">
            <a:avLst/>
          </a:prstGeom>
          <a:noFill/>
        </p:spPr>
        <p:txBody>
          <a:bodyPr wrap="square" rtlCol="0">
            <a:spAutoFit/>
          </a:bodyPr>
          <a:lstStyle/>
          <a:p>
            <a:r>
              <a:rPr lang="en-US" sz="2400" dirty="0"/>
              <a:t>Tetracycline resistance is one of the classic examples of efflux-mediated resistance</a:t>
            </a:r>
            <a:r>
              <a:rPr lang="lv-LV" sz="3200" dirty="0"/>
              <a:t>. </a:t>
            </a:r>
            <a:endParaRPr lang="lv-LV" sz="6000" dirty="0"/>
          </a:p>
        </p:txBody>
      </p:sp>
      <p:sp>
        <p:nvSpPr>
          <p:cNvPr id="6" name="TextBox 5">
            <a:extLst>
              <a:ext uri="{FF2B5EF4-FFF2-40B4-BE49-F238E27FC236}">
                <a16:creationId xmlns:a16="http://schemas.microsoft.com/office/drawing/2014/main" id="{B51F2674-8127-4313-80FB-61CC9EB076DF}"/>
              </a:ext>
            </a:extLst>
          </p:cNvPr>
          <p:cNvSpPr txBox="1"/>
          <p:nvPr/>
        </p:nvSpPr>
        <p:spPr>
          <a:xfrm>
            <a:off x="555339" y="2211032"/>
            <a:ext cx="10993191"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Tet efflux pumps (belonging to the MFS family) extrude tetracyclines using proton exchange as the source of energy. </a:t>
            </a:r>
          </a:p>
          <a:p>
            <a:pPr marL="342900" indent="-342900">
              <a:buFont typeface="Wingdings" panose="05000000000000000000" pitchFamily="2" charset="2"/>
              <a:buChar char="Ø"/>
            </a:pPr>
            <a:r>
              <a:rPr lang="en-US" sz="2400" dirty="0"/>
              <a:t>The majority of the </a:t>
            </a:r>
            <a:r>
              <a:rPr lang="en-US" sz="2400" i="1" dirty="0" err="1"/>
              <a:t>tet</a:t>
            </a:r>
            <a:r>
              <a:rPr lang="en-US" sz="2400" dirty="0"/>
              <a:t> genes are preferentially found in gram-negatives.</a:t>
            </a:r>
            <a:endParaRPr lang="lv-LV" sz="7200" dirty="0"/>
          </a:p>
        </p:txBody>
      </p:sp>
      <p:sp>
        <p:nvSpPr>
          <p:cNvPr id="4" name="Taisnstūris 3">
            <a:extLst>
              <a:ext uri="{FF2B5EF4-FFF2-40B4-BE49-F238E27FC236}">
                <a16:creationId xmlns:a16="http://schemas.microsoft.com/office/drawing/2014/main" id="{DB47701E-8DF9-413A-8A3C-DFB7C8B3B569}"/>
              </a:ext>
            </a:extLst>
          </p:cNvPr>
          <p:cNvSpPr/>
          <p:nvPr/>
        </p:nvSpPr>
        <p:spPr>
          <a:xfrm>
            <a:off x="711200" y="3892602"/>
            <a:ext cx="10227733" cy="1938992"/>
          </a:xfrm>
          <a:prstGeom prst="rect">
            <a:avLst/>
          </a:prstGeom>
        </p:spPr>
        <p:txBody>
          <a:bodyPr wrap="square">
            <a:spAutoFit/>
          </a:bodyPr>
          <a:lstStyle/>
          <a:p>
            <a:r>
              <a:rPr lang="sv-SE" sz="2400" b="0" i="0" dirty="0">
                <a:solidFill>
                  <a:srgbClr val="000000"/>
                </a:solidFill>
                <a:effectLst/>
              </a:rPr>
              <a:t>The </a:t>
            </a:r>
            <a:r>
              <a:rPr lang="lv-LV" sz="2400" b="0" i="0" dirty="0" err="1">
                <a:solidFill>
                  <a:srgbClr val="000000"/>
                </a:solidFill>
                <a:effectLst/>
              </a:rPr>
              <a:t>efflux</a:t>
            </a:r>
            <a:r>
              <a:rPr lang="lv-LV" sz="2400" b="0" i="0" dirty="0">
                <a:solidFill>
                  <a:srgbClr val="000000"/>
                </a:solidFill>
                <a:effectLst/>
              </a:rPr>
              <a:t> </a:t>
            </a:r>
            <a:r>
              <a:rPr lang="lv-LV" sz="2400" b="0" i="0" dirty="0" err="1">
                <a:solidFill>
                  <a:srgbClr val="000000"/>
                </a:solidFill>
                <a:effectLst/>
              </a:rPr>
              <a:t>pumps</a:t>
            </a:r>
            <a:r>
              <a:rPr lang="lv-LV" sz="2400" b="0" i="0" dirty="0">
                <a:solidFill>
                  <a:srgbClr val="000000"/>
                </a:solidFill>
                <a:effectLst/>
              </a:rPr>
              <a:t> </a:t>
            </a:r>
            <a:r>
              <a:rPr lang="sv-SE" sz="2400" b="0" i="0" dirty="0">
                <a:solidFill>
                  <a:srgbClr val="000000"/>
                </a:solidFill>
                <a:effectLst/>
              </a:rPr>
              <a:t>that </a:t>
            </a:r>
            <a:r>
              <a:rPr lang="lv-LV" sz="2400" b="0" i="0" dirty="0" err="1">
                <a:solidFill>
                  <a:srgbClr val="000000"/>
                </a:solidFill>
                <a:effectLst/>
              </a:rPr>
              <a:t>are</a:t>
            </a:r>
            <a:r>
              <a:rPr lang="lv-LV" sz="2400" b="0" i="0" dirty="0">
                <a:solidFill>
                  <a:srgbClr val="000000"/>
                </a:solidFill>
                <a:effectLst/>
              </a:rPr>
              <a:t> </a:t>
            </a:r>
            <a:r>
              <a:rPr lang="lv-LV" sz="2400" b="0" i="0" dirty="0" err="1">
                <a:solidFill>
                  <a:srgbClr val="000000"/>
                </a:solidFill>
                <a:effectLst/>
              </a:rPr>
              <a:t>encoded</a:t>
            </a:r>
            <a:r>
              <a:rPr lang="lv-LV" sz="2400" b="0" i="0" dirty="0">
                <a:solidFill>
                  <a:srgbClr val="000000"/>
                </a:solidFill>
                <a:effectLst/>
              </a:rPr>
              <a:t> </a:t>
            </a:r>
            <a:r>
              <a:rPr lang="lv-LV" sz="2400" b="0" i="0" dirty="0" err="1">
                <a:solidFill>
                  <a:srgbClr val="000000"/>
                </a:solidFill>
                <a:effectLst/>
              </a:rPr>
              <a:t>by</a:t>
            </a:r>
            <a:r>
              <a:rPr lang="lv-LV" sz="2400" b="0" i="0" dirty="0">
                <a:solidFill>
                  <a:srgbClr val="000000"/>
                </a:solidFill>
                <a:effectLst/>
              </a:rPr>
              <a:t> </a:t>
            </a:r>
            <a:r>
              <a:rPr lang="lv-LV" sz="2400" b="0" i="0" dirty="0" err="1">
                <a:solidFill>
                  <a:srgbClr val="000000"/>
                </a:solidFill>
                <a:effectLst/>
              </a:rPr>
              <a:t>the</a:t>
            </a:r>
            <a:r>
              <a:rPr lang="lv-LV" sz="2400" b="0" i="0" dirty="0">
                <a:solidFill>
                  <a:srgbClr val="000000"/>
                </a:solidFill>
                <a:effectLst/>
              </a:rPr>
              <a:t> </a:t>
            </a:r>
            <a:r>
              <a:rPr lang="lv-LV" sz="2400" b="0" i="1" dirty="0" err="1">
                <a:solidFill>
                  <a:srgbClr val="000000"/>
                </a:solidFill>
                <a:effectLst/>
              </a:rPr>
              <a:t>mef</a:t>
            </a:r>
            <a:r>
              <a:rPr lang="lv-LV" sz="2400" b="0" i="0" dirty="0">
                <a:solidFill>
                  <a:srgbClr val="000000"/>
                </a:solidFill>
                <a:effectLst/>
              </a:rPr>
              <a:t> </a:t>
            </a:r>
            <a:r>
              <a:rPr lang="lv-LV" sz="2400" b="0" i="0" dirty="0" err="1">
                <a:solidFill>
                  <a:srgbClr val="000000"/>
                </a:solidFill>
                <a:effectLst/>
              </a:rPr>
              <a:t>genes</a:t>
            </a:r>
            <a:r>
              <a:rPr lang="lv-LV" sz="2400" b="0" i="0" dirty="0">
                <a:solidFill>
                  <a:srgbClr val="000000"/>
                </a:solidFill>
                <a:effectLst/>
              </a:rPr>
              <a:t> (</a:t>
            </a:r>
            <a:r>
              <a:rPr lang="lv-LV" sz="2400" b="0" i="1" dirty="0" err="1">
                <a:solidFill>
                  <a:srgbClr val="000000"/>
                </a:solidFill>
                <a:effectLst/>
              </a:rPr>
              <a:t>mefA</a:t>
            </a:r>
            <a:r>
              <a:rPr lang="lv-LV" sz="2400" b="0" i="0" dirty="0">
                <a:solidFill>
                  <a:srgbClr val="000000"/>
                </a:solidFill>
                <a:effectLst/>
              </a:rPr>
              <a:t> </a:t>
            </a:r>
            <a:r>
              <a:rPr lang="lv-LV" sz="2400" b="0" i="0" dirty="0" err="1">
                <a:solidFill>
                  <a:srgbClr val="000000"/>
                </a:solidFill>
                <a:effectLst/>
              </a:rPr>
              <a:t>and</a:t>
            </a:r>
            <a:r>
              <a:rPr lang="lv-LV" sz="2400" b="0" i="0" dirty="0">
                <a:solidFill>
                  <a:srgbClr val="000000"/>
                </a:solidFill>
                <a:effectLst/>
              </a:rPr>
              <a:t> </a:t>
            </a:r>
            <a:r>
              <a:rPr lang="lv-LV" sz="2400" b="0" i="1" dirty="0" err="1">
                <a:solidFill>
                  <a:srgbClr val="000000"/>
                </a:solidFill>
                <a:effectLst/>
              </a:rPr>
              <a:t>mefE</a:t>
            </a:r>
            <a:r>
              <a:rPr lang="lv-LV" sz="2400" b="0" i="0" dirty="0">
                <a:solidFill>
                  <a:srgbClr val="000000"/>
                </a:solidFill>
                <a:effectLst/>
              </a:rPr>
              <a:t>) </a:t>
            </a:r>
            <a:r>
              <a:rPr lang="lv-LV" sz="2400" b="0" i="0" dirty="0" err="1">
                <a:solidFill>
                  <a:srgbClr val="000000"/>
                </a:solidFill>
                <a:effectLst/>
              </a:rPr>
              <a:t>extrudes</a:t>
            </a:r>
            <a:r>
              <a:rPr lang="lv-LV" sz="2400" b="0" i="0" dirty="0">
                <a:solidFill>
                  <a:srgbClr val="000000"/>
                </a:solidFill>
                <a:effectLst/>
              </a:rPr>
              <a:t> </a:t>
            </a:r>
            <a:r>
              <a:rPr lang="lv-LV" sz="2400" b="0" i="0" dirty="0" err="1">
                <a:solidFill>
                  <a:srgbClr val="000000"/>
                </a:solidFill>
                <a:effectLst/>
              </a:rPr>
              <a:t>the</a:t>
            </a:r>
            <a:r>
              <a:rPr lang="lv-LV" sz="2400" b="0" i="0" dirty="0">
                <a:solidFill>
                  <a:srgbClr val="000000"/>
                </a:solidFill>
                <a:effectLst/>
              </a:rPr>
              <a:t> </a:t>
            </a:r>
            <a:r>
              <a:rPr lang="lv-LV" sz="2400" b="0" i="0" dirty="0" err="1">
                <a:solidFill>
                  <a:srgbClr val="000000"/>
                </a:solidFill>
                <a:effectLst/>
              </a:rPr>
              <a:t>macrolide</a:t>
            </a:r>
            <a:r>
              <a:rPr lang="lv-LV" sz="2400" b="0" i="0" dirty="0">
                <a:solidFill>
                  <a:srgbClr val="000000"/>
                </a:solidFill>
                <a:effectLst/>
              </a:rPr>
              <a:t> </a:t>
            </a:r>
            <a:r>
              <a:rPr lang="lv-LV" sz="2400" b="0" i="0" dirty="0" err="1">
                <a:solidFill>
                  <a:srgbClr val="000000"/>
                </a:solidFill>
                <a:effectLst/>
              </a:rPr>
              <a:t>class</a:t>
            </a:r>
            <a:r>
              <a:rPr lang="lv-LV" sz="2400" b="0" i="0" dirty="0">
                <a:solidFill>
                  <a:srgbClr val="000000"/>
                </a:solidFill>
                <a:effectLst/>
              </a:rPr>
              <a:t> </a:t>
            </a:r>
            <a:r>
              <a:rPr lang="lv-LV" sz="2400" b="0" i="0" dirty="0" err="1">
                <a:solidFill>
                  <a:srgbClr val="000000"/>
                </a:solidFill>
                <a:effectLst/>
              </a:rPr>
              <a:t>of</a:t>
            </a:r>
            <a:r>
              <a:rPr lang="lv-LV" sz="2400" b="0" i="0" dirty="0">
                <a:solidFill>
                  <a:srgbClr val="000000"/>
                </a:solidFill>
                <a:effectLst/>
              </a:rPr>
              <a:t> </a:t>
            </a:r>
            <a:r>
              <a:rPr lang="lv-LV" sz="2400" b="0" i="0" dirty="0" err="1">
                <a:solidFill>
                  <a:srgbClr val="000000"/>
                </a:solidFill>
                <a:effectLst/>
              </a:rPr>
              <a:t>antibiotics</a:t>
            </a:r>
            <a:r>
              <a:rPr lang="lv-LV" sz="2400" b="0" i="0" dirty="0">
                <a:solidFill>
                  <a:srgbClr val="000000"/>
                </a:solidFill>
                <a:effectLst/>
              </a:rPr>
              <a:t> (</a:t>
            </a:r>
            <a:r>
              <a:rPr lang="lv-LV" sz="2400" b="0" i="0" dirty="0" err="1">
                <a:solidFill>
                  <a:srgbClr val="000000"/>
                </a:solidFill>
                <a:effectLst/>
              </a:rPr>
              <a:t>e.g</a:t>
            </a:r>
            <a:r>
              <a:rPr lang="lv-LV" sz="2400" b="0" i="0" dirty="0">
                <a:solidFill>
                  <a:srgbClr val="000000"/>
                </a:solidFill>
                <a:effectLst/>
              </a:rPr>
              <a:t>., </a:t>
            </a:r>
            <a:r>
              <a:rPr lang="lv-LV" sz="2400" b="0" i="0" dirty="0" err="1">
                <a:solidFill>
                  <a:srgbClr val="000000"/>
                </a:solidFill>
                <a:effectLst/>
              </a:rPr>
              <a:t>erythromycin</a:t>
            </a:r>
            <a:r>
              <a:rPr lang="lv-LV" sz="2400" b="0" i="0" dirty="0">
                <a:solidFill>
                  <a:srgbClr val="000000"/>
                </a:solidFill>
                <a:effectLst/>
              </a:rPr>
              <a:t>).</a:t>
            </a:r>
            <a:endParaRPr lang="sv-SE" sz="2400" b="0" i="0" dirty="0">
              <a:solidFill>
                <a:srgbClr val="000000"/>
              </a:solidFill>
              <a:effectLst/>
            </a:endParaRPr>
          </a:p>
          <a:p>
            <a:endParaRPr lang="sv-SE" sz="2400" dirty="0">
              <a:solidFill>
                <a:srgbClr val="000000"/>
              </a:solidFill>
            </a:endParaRPr>
          </a:p>
          <a:p>
            <a:r>
              <a:rPr lang="lv-LV" sz="2400" b="0" i="0" dirty="0" err="1">
                <a:solidFill>
                  <a:srgbClr val="000000"/>
                </a:solidFill>
                <a:effectLst/>
              </a:rPr>
              <a:t>The</a:t>
            </a:r>
            <a:r>
              <a:rPr lang="lv-LV" sz="2400" b="0" i="0" dirty="0">
                <a:solidFill>
                  <a:srgbClr val="000000"/>
                </a:solidFill>
                <a:effectLst/>
              </a:rPr>
              <a:t> </a:t>
            </a:r>
            <a:r>
              <a:rPr lang="lv-LV" sz="2400" b="0" i="0" dirty="0" err="1">
                <a:solidFill>
                  <a:srgbClr val="000000"/>
                </a:solidFill>
                <a:effectLst/>
              </a:rPr>
              <a:t>Mef</a:t>
            </a:r>
            <a:r>
              <a:rPr lang="lv-LV" sz="2400" b="0" i="0" dirty="0">
                <a:solidFill>
                  <a:srgbClr val="000000"/>
                </a:solidFill>
                <a:effectLst/>
              </a:rPr>
              <a:t> </a:t>
            </a:r>
            <a:r>
              <a:rPr lang="lv-LV" sz="2400" b="0" i="0" dirty="0" err="1">
                <a:solidFill>
                  <a:srgbClr val="000000"/>
                </a:solidFill>
                <a:effectLst/>
              </a:rPr>
              <a:t>pumps</a:t>
            </a:r>
            <a:r>
              <a:rPr lang="lv-LV" sz="2400" b="0" i="0" dirty="0">
                <a:solidFill>
                  <a:srgbClr val="000000"/>
                </a:solidFill>
                <a:effectLst/>
              </a:rPr>
              <a:t> </a:t>
            </a:r>
            <a:r>
              <a:rPr lang="lv-LV" sz="2400" b="0" i="0" dirty="0" err="1">
                <a:solidFill>
                  <a:srgbClr val="000000"/>
                </a:solidFill>
                <a:effectLst/>
              </a:rPr>
              <a:t>are</a:t>
            </a:r>
            <a:r>
              <a:rPr lang="lv-LV" sz="2400" b="0" i="0" dirty="0">
                <a:solidFill>
                  <a:srgbClr val="000000"/>
                </a:solidFill>
                <a:effectLst/>
              </a:rPr>
              <a:t> </a:t>
            </a:r>
            <a:r>
              <a:rPr lang="lv-LV" sz="2400" b="0" i="0" dirty="0" err="1">
                <a:solidFill>
                  <a:srgbClr val="000000"/>
                </a:solidFill>
                <a:effectLst/>
              </a:rPr>
              <a:t>mainly</a:t>
            </a:r>
            <a:r>
              <a:rPr lang="lv-LV" sz="2400" b="0" i="0" dirty="0">
                <a:solidFill>
                  <a:srgbClr val="000000"/>
                </a:solidFill>
                <a:effectLst/>
              </a:rPr>
              <a:t> </a:t>
            </a:r>
            <a:r>
              <a:rPr lang="lv-LV" sz="2400" b="0" i="0" dirty="0" err="1">
                <a:solidFill>
                  <a:srgbClr val="000000"/>
                </a:solidFill>
                <a:effectLst/>
              </a:rPr>
              <a:t>found</a:t>
            </a:r>
            <a:r>
              <a:rPr lang="lv-LV" sz="2400" b="0" i="0" dirty="0">
                <a:solidFill>
                  <a:srgbClr val="000000"/>
                </a:solidFill>
                <a:effectLst/>
              </a:rPr>
              <a:t> </a:t>
            </a:r>
            <a:r>
              <a:rPr lang="lv-LV" sz="2400" b="0" i="0" dirty="0" err="1">
                <a:solidFill>
                  <a:srgbClr val="000000"/>
                </a:solidFill>
                <a:effectLst/>
              </a:rPr>
              <a:t>in</a:t>
            </a:r>
            <a:r>
              <a:rPr lang="lv-LV" sz="2400" b="0" i="0" dirty="0">
                <a:solidFill>
                  <a:srgbClr val="000000"/>
                </a:solidFill>
                <a:effectLst/>
              </a:rPr>
              <a:t> </a:t>
            </a:r>
            <a:r>
              <a:rPr lang="lv-LV" sz="2400" b="0" i="1" dirty="0">
                <a:solidFill>
                  <a:srgbClr val="000000"/>
                </a:solidFill>
                <a:effectLst/>
              </a:rPr>
              <a:t>S. </a:t>
            </a:r>
            <a:r>
              <a:rPr lang="lv-LV" sz="2400" b="0" i="1" dirty="0" err="1">
                <a:solidFill>
                  <a:srgbClr val="000000"/>
                </a:solidFill>
                <a:effectLst/>
              </a:rPr>
              <a:t>pyogenes</a:t>
            </a:r>
            <a:r>
              <a:rPr lang="lv-LV" sz="2400" b="0" i="0" dirty="0">
                <a:solidFill>
                  <a:srgbClr val="000000"/>
                </a:solidFill>
                <a:effectLst/>
              </a:rPr>
              <a:t> </a:t>
            </a:r>
            <a:r>
              <a:rPr lang="lv-LV" sz="2400" b="0" i="0" dirty="0" err="1">
                <a:solidFill>
                  <a:srgbClr val="000000"/>
                </a:solidFill>
                <a:effectLst/>
              </a:rPr>
              <a:t>and</a:t>
            </a:r>
            <a:r>
              <a:rPr lang="lv-LV" sz="2400" b="0" i="0" dirty="0">
                <a:solidFill>
                  <a:srgbClr val="000000"/>
                </a:solidFill>
                <a:effectLst/>
              </a:rPr>
              <a:t> </a:t>
            </a:r>
            <a:r>
              <a:rPr lang="lv-LV" sz="2400" b="0" i="1" dirty="0">
                <a:solidFill>
                  <a:srgbClr val="000000"/>
                </a:solidFill>
                <a:effectLst/>
              </a:rPr>
              <a:t>S. </a:t>
            </a:r>
            <a:r>
              <a:rPr lang="lv-LV" sz="2400" b="0" i="1" dirty="0" err="1">
                <a:solidFill>
                  <a:srgbClr val="000000"/>
                </a:solidFill>
                <a:effectLst/>
              </a:rPr>
              <a:t>pneumoniae</a:t>
            </a:r>
            <a:r>
              <a:rPr lang="lv-LV" sz="2400" b="0" i="0" dirty="0">
                <a:solidFill>
                  <a:srgbClr val="000000"/>
                </a:solidFill>
                <a:effectLst/>
              </a:rPr>
              <a:t>, </a:t>
            </a:r>
            <a:r>
              <a:rPr lang="lv-LV" sz="2400" b="0" i="0" dirty="0" err="1">
                <a:solidFill>
                  <a:srgbClr val="000000"/>
                </a:solidFill>
                <a:effectLst/>
              </a:rPr>
              <a:t>along</a:t>
            </a:r>
            <a:r>
              <a:rPr lang="lv-LV" sz="2400" b="0" i="0" dirty="0">
                <a:solidFill>
                  <a:srgbClr val="000000"/>
                </a:solidFill>
                <a:effectLst/>
              </a:rPr>
              <a:t> </a:t>
            </a:r>
            <a:r>
              <a:rPr lang="lv-LV" sz="2400" b="0" i="0" dirty="0" err="1">
                <a:solidFill>
                  <a:srgbClr val="000000"/>
                </a:solidFill>
                <a:effectLst/>
              </a:rPr>
              <a:t>with</a:t>
            </a:r>
            <a:r>
              <a:rPr lang="lv-LV" sz="2400" b="0" i="0" dirty="0">
                <a:solidFill>
                  <a:srgbClr val="000000"/>
                </a:solidFill>
                <a:effectLst/>
              </a:rPr>
              <a:t> </a:t>
            </a:r>
            <a:r>
              <a:rPr lang="lv-LV" sz="2400" b="0" i="0" dirty="0" err="1">
                <a:solidFill>
                  <a:srgbClr val="000000"/>
                </a:solidFill>
                <a:effectLst/>
              </a:rPr>
              <a:t>other</a:t>
            </a:r>
            <a:r>
              <a:rPr lang="lv-LV" sz="2400" b="0" i="0" dirty="0">
                <a:solidFill>
                  <a:srgbClr val="000000"/>
                </a:solidFill>
                <a:effectLst/>
              </a:rPr>
              <a:t> </a:t>
            </a:r>
            <a:r>
              <a:rPr lang="lv-LV" sz="2400" b="0" i="0" dirty="0" err="1">
                <a:solidFill>
                  <a:srgbClr val="000000"/>
                </a:solidFill>
                <a:effectLst/>
              </a:rPr>
              <a:t>streptococci</a:t>
            </a:r>
            <a:r>
              <a:rPr lang="lv-LV" sz="2400" b="0" i="0" dirty="0">
                <a:solidFill>
                  <a:srgbClr val="000000"/>
                </a:solidFill>
                <a:effectLst/>
              </a:rPr>
              <a:t> </a:t>
            </a:r>
            <a:r>
              <a:rPr lang="lv-LV" sz="2400" b="0" i="0" dirty="0" err="1">
                <a:solidFill>
                  <a:srgbClr val="000000"/>
                </a:solidFill>
                <a:effectLst/>
              </a:rPr>
              <a:t>and</a:t>
            </a:r>
            <a:r>
              <a:rPr lang="lv-LV" sz="2400" b="0" i="0" dirty="0">
                <a:solidFill>
                  <a:srgbClr val="000000"/>
                </a:solidFill>
                <a:effectLst/>
              </a:rPr>
              <a:t> gram-</a:t>
            </a:r>
            <a:r>
              <a:rPr lang="lv-LV" sz="2400" b="0" i="0" dirty="0" err="1">
                <a:solidFill>
                  <a:srgbClr val="000000"/>
                </a:solidFill>
                <a:effectLst/>
              </a:rPr>
              <a:t>positive</a:t>
            </a:r>
            <a:r>
              <a:rPr lang="lv-LV" sz="2400" b="0" i="0" dirty="0">
                <a:solidFill>
                  <a:srgbClr val="000000"/>
                </a:solidFill>
                <a:effectLst/>
              </a:rPr>
              <a:t> organisms. </a:t>
            </a:r>
            <a:endParaRPr lang="lv-LV" sz="2400" dirty="0"/>
          </a:p>
        </p:txBody>
      </p:sp>
    </p:spTree>
    <p:extLst>
      <p:ext uri="{BB962C8B-B14F-4D97-AF65-F5344CB8AC3E}">
        <p14:creationId xmlns:p14="http://schemas.microsoft.com/office/powerpoint/2010/main" val="73542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DD755F3-42C7-492F-8FC4-EBAFB95318D1}"/>
              </a:ext>
            </a:extLst>
          </p:cNvPr>
          <p:cNvSpPr>
            <a:spLocks noGrp="1"/>
          </p:cNvSpPr>
          <p:nvPr>
            <p:ph idx="1"/>
          </p:nvPr>
        </p:nvSpPr>
        <p:spPr>
          <a:xfrm>
            <a:off x="436853" y="1713056"/>
            <a:ext cx="10515600" cy="5732463"/>
          </a:xfrm>
        </p:spPr>
        <p:txBody>
          <a:bodyPr>
            <a:normAutofit/>
          </a:bodyPr>
          <a:lstStyle/>
          <a:p>
            <a:r>
              <a:rPr lang="en-US" dirty="0"/>
              <a:t>Antibiotic resistance has rapidly evolved in the last few decades. </a:t>
            </a:r>
          </a:p>
          <a:p>
            <a:endParaRPr lang="en-US" dirty="0"/>
          </a:p>
          <a:p>
            <a:r>
              <a:rPr lang="en-US" dirty="0"/>
              <a:t>The World Health Organization has named antibiotic resistance as one of the three most important public health threats of the 21st century.</a:t>
            </a:r>
          </a:p>
          <a:p>
            <a:endParaRPr lang="lv-LV" dirty="0"/>
          </a:p>
          <a:p>
            <a:r>
              <a:rPr lang="en-US" dirty="0"/>
              <a:t>Indeed, infections that are untreatable due to multidrug resistance of the infected organism have become more common in clinical settings. </a:t>
            </a:r>
          </a:p>
        </p:txBody>
      </p:sp>
      <p:sp>
        <p:nvSpPr>
          <p:cNvPr id="4" name="Virsraksts 1">
            <a:extLst>
              <a:ext uri="{FF2B5EF4-FFF2-40B4-BE49-F238E27FC236}">
                <a16:creationId xmlns:a16="http://schemas.microsoft.com/office/drawing/2014/main" id="{979A0CF1-4A1D-42D0-A874-904E13D9C581}"/>
              </a:ext>
            </a:extLst>
          </p:cNvPr>
          <p:cNvSpPr>
            <a:spLocks noGrp="1"/>
          </p:cNvSpPr>
          <p:nvPr>
            <p:ph type="title"/>
          </p:nvPr>
        </p:nvSpPr>
        <p:spPr>
          <a:xfrm>
            <a:off x="768927" y="0"/>
            <a:ext cx="10515600" cy="1325563"/>
          </a:xfrm>
        </p:spPr>
        <p:txBody>
          <a:bodyPr/>
          <a:lstStyle/>
          <a:p>
            <a:r>
              <a:rPr lang="en-US" dirty="0"/>
              <a:t>Antibiotic resistance</a:t>
            </a:r>
            <a:endParaRPr lang="lv-LV" dirty="0"/>
          </a:p>
        </p:txBody>
      </p:sp>
    </p:spTree>
    <p:extLst>
      <p:ext uri="{BB962C8B-B14F-4D97-AF65-F5344CB8AC3E}">
        <p14:creationId xmlns:p14="http://schemas.microsoft.com/office/powerpoint/2010/main" val="1994206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3778900" y="348480"/>
            <a:ext cx="4091271" cy="564284"/>
          </a:xfrm>
        </p:spPr>
        <p:txBody>
          <a:bodyPr>
            <a:normAutofit/>
          </a:bodyPr>
          <a:lstStyle/>
          <a:p>
            <a:pPr marL="0" indent="0">
              <a:buNone/>
            </a:pPr>
            <a:r>
              <a:rPr lang="en-US" b="1" dirty="0"/>
              <a:t>Changes in target sites</a:t>
            </a:r>
            <a:endParaRPr lang="lv-LV" b="1" dirty="0"/>
          </a:p>
        </p:txBody>
      </p:sp>
      <p:sp>
        <p:nvSpPr>
          <p:cNvPr id="5" name="Taisnstūris 4">
            <a:extLst>
              <a:ext uri="{FF2B5EF4-FFF2-40B4-BE49-F238E27FC236}">
                <a16:creationId xmlns:a16="http://schemas.microsoft.com/office/drawing/2014/main" id="{AE30DA31-A133-4E38-BD5E-78A018D6E96B}"/>
              </a:ext>
            </a:extLst>
          </p:cNvPr>
          <p:cNvSpPr/>
          <p:nvPr/>
        </p:nvSpPr>
        <p:spPr>
          <a:xfrm>
            <a:off x="819149" y="1470364"/>
            <a:ext cx="10010775" cy="3416320"/>
          </a:xfrm>
          <a:prstGeom prst="rect">
            <a:avLst/>
          </a:prstGeom>
        </p:spPr>
        <p:txBody>
          <a:bodyPr wrap="square">
            <a:spAutoFit/>
          </a:bodyPr>
          <a:lstStyle/>
          <a:p>
            <a:r>
              <a:rPr lang="en-US" sz="2400" b="0" i="0" dirty="0">
                <a:solidFill>
                  <a:srgbClr val="000000"/>
                </a:solidFill>
                <a:effectLst/>
              </a:rPr>
              <a:t>One of the common strategies for bacteria to develop antibacterial resistance is to avoid the action of the antibiotic </a:t>
            </a:r>
            <a:r>
              <a:rPr lang="en-US" sz="2400" b="1" i="0" dirty="0">
                <a:solidFill>
                  <a:srgbClr val="000000"/>
                </a:solidFill>
                <a:effectLst/>
              </a:rPr>
              <a:t>by interfering with their target site. </a:t>
            </a:r>
          </a:p>
          <a:p>
            <a:endParaRPr lang="en-US" sz="2400" b="1" dirty="0">
              <a:solidFill>
                <a:srgbClr val="000000"/>
              </a:solidFill>
            </a:endParaRPr>
          </a:p>
          <a:p>
            <a:r>
              <a:rPr lang="en-US" sz="2400" b="0" i="0" dirty="0">
                <a:solidFill>
                  <a:srgbClr val="000000"/>
                </a:solidFill>
                <a:effectLst/>
              </a:rPr>
              <a:t>To achieve this, bacteria have evolved different tactics, including</a:t>
            </a:r>
          </a:p>
          <a:p>
            <a:endParaRPr lang="en-US" sz="2400" dirty="0">
              <a:solidFill>
                <a:srgbClr val="000000"/>
              </a:solidFill>
            </a:endParaRPr>
          </a:p>
          <a:p>
            <a:pPr marL="342900" indent="-342900">
              <a:buFont typeface="Wingdings" panose="05000000000000000000" pitchFamily="2" charset="2"/>
              <a:buChar char="ü"/>
            </a:pPr>
            <a:r>
              <a:rPr lang="en-US" sz="2400" b="1" i="0" dirty="0">
                <a:solidFill>
                  <a:srgbClr val="000000"/>
                </a:solidFill>
                <a:effectLst/>
              </a:rPr>
              <a:t>protection of the target </a:t>
            </a:r>
            <a:r>
              <a:rPr lang="en-US" sz="2400" b="0" i="0" dirty="0">
                <a:solidFill>
                  <a:srgbClr val="000000"/>
                </a:solidFill>
                <a:effectLst/>
              </a:rPr>
              <a:t>(avoiding the antibiotic to reach its binding site) and</a:t>
            </a:r>
          </a:p>
          <a:p>
            <a:pPr marL="342900" indent="-342900">
              <a:buFont typeface="Wingdings" panose="05000000000000000000" pitchFamily="2" charset="2"/>
              <a:buChar char="ü"/>
            </a:pPr>
            <a:endParaRPr lang="en-US" sz="2400" dirty="0">
              <a:solidFill>
                <a:srgbClr val="000000"/>
              </a:solidFill>
            </a:endParaRPr>
          </a:p>
          <a:p>
            <a:pPr marL="342900" indent="-342900">
              <a:buFont typeface="Wingdings" panose="05000000000000000000" pitchFamily="2" charset="2"/>
              <a:buChar char="ü"/>
            </a:pPr>
            <a:r>
              <a:rPr lang="en-US" sz="2400" b="1" i="0" dirty="0">
                <a:solidFill>
                  <a:srgbClr val="000000"/>
                </a:solidFill>
                <a:effectLst/>
              </a:rPr>
              <a:t> modifications of the target site </a:t>
            </a:r>
            <a:r>
              <a:rPr lang="en-US" sz="2400" b="0" i="0" dirty="0">
                <a:solidFill>
                  <a:srgbClr val="000000"/>
                </a:solidFill>
                <a:effectLst/>
              </a:rPr>
              <a:t>that result in decreased affinity for the antibiotic molecule.</a:t>
            </a:r>
            <a:endParaRPr lang="lv-LV" sz="2400" dirty="0"/>
          </a:p>
        </p:txBody>
      </p:sp>
    </p:spTree>
    <p:extLst>
      <p:ext uri="{BB962C8B-B14F-4D97-AF65-F5344CB8AC3E}">
        <p14:creationId xmlns:p14="http://schemas.microsoft.com/office/powerpoint/2010/main" val="1415078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3552543" y="262756"/>
            <a:ext cx="4091271" cy="564284"/>
          </a:xfrm>
        </p:spPr>
        <p:txBody>
          <a:bodyPr>
            <a:normAutofit/>
          </a:bodyPr>
          <a:lstStyle/>
          <a:p>
            <a:pPr marL="0" indent="0">
              <a:buNone/>
            </a:pPr>
            <a:r>
              <a:rPr lang="en-US" sz="3200" b="1" dirty="0"/>
              <a:t>Changes in target sites</a:t>
            </a:r>
            <a:endParaRPr lang="lv-LV" sz="3200" b="1" dirty="0"/>
          </a:p>
        </p:txBody>
      </p:sp>
      <p:sp>
        <p:nvSpPr>
          <p:cNvPr id="5" name="Taisnstūris 4">
            <a:extLst>
              <a:ext uri="{FF2B5EF4-FFF2-40B4-BE49-F238E27FC236}">
                <a16:creationId xmlns:a16="http://schemas.microsoft.com/office/drawing/2014/main" id="{AE30DA31-A133-4E38-BD5E-78A018D6E96B}"/>
              </a:ext>
            </a:extLst>
          </p:cNvPr>
          <p:cNvSpPr/>
          <p:nvPr/>
        </p:nvSpPr>
        <p:spPr>
          <a:xfrm>
            <a:off x="738869" y="1798977"/>
            <a:ext cx="10010775" cy="1569660"/>
          </a:xfrm>
          <a:prstGeom prst="rect">
            <a:avLst/>
          </a:prstGeom>
        </p:spPr>
        <p:txBody>
          <a:bodyPr wrap="square">
            <a:spAutoFit/>
          </a:bodyPr>
          <a:lstStyle/>
          <a:p>
            <a:r>
              <a:rPr lang="en-US" sz="2400" dirty="0"/>
              <a:t>Drugs affected by this mechanism include tetracycline (Tet[M] and Tet[O]), fluoroquinolones (</a:t>
            </a:r>
            <a:r>
              <a:rPr lang="en-US" sz="2400" dirty="0" err="1"/>
              <a:t>Qnr</a:t>
            </a:r>
            <a:r>
              <a:rPr lang="en-US" sz="2400" dirty="0"/>
              <a:t>) and </a:t>
            </a:r>
            <a:r>
              <a:rPr lang="en-US" sz="2400" dirty="0" err="1"/>
              <a:t>fusidic</a:t>
            </a:r>
            <a:r>
              <a:rPr lang="en-US" sz="2400" dirty="0"/>
              <a:t> acid (</a:t>
            </a:r>
            <a:r>
              <a:rPr lang="en-US" sz="2400" dirty="0" err="1"/>
              <a:t>FusB</a:t>
            </a:r>
            <a:r>
              <a:rPr lang="en-US" sz="2400" dirty="0"/>
              <a:t> and </a:t>
            </a:r>
            <a:r>
              <a:rPr lang="en-US" sz="2400" dirty="0" err="1"/>
              <a:t>FusC</a:t>
            </a:r>
            <a:r>
              <a:rPr lang="en-US" sz="2400" dirty="0"/>
              <a:t>).</a:t>
            </a:r>
          </a:p>
          <a:p>
            <a:endParaRPr lang="en-US" sz="2400" b="1" dirty="0">
              <a:solidFill>
                <a:srgbClr val="000000"/>
              </a:solidFill>
            </a:endParaRPr>
          </a:p>
          <a:p>
            <a:endParaRPr lang="en-US" sz="2400" b="0" i="0" dirty="0">
              <a:solidFill>
                <a:srgbClr val="000000"/>
              </a:solidFill>
              <a:effectLst/>
            </a:endParaRPr>
          </a:p>
        </p:txBody>
      </p:sp>
      <p:sp>
        <p:nvSpPr>
          <p:cNvPr id="2" name="TextBox 1">
            <a:extLst>
              <a:ext uri="{FF2B5EF4-FFF2-40B4-BE49-F238E27FC236}">
                <a16:creationId xmlns:a16="http://schemas.microsoft.com/office/drawing/2014/main" id="{3A6F5EAD-FF48-47CA-A52E-341097554686}"/>
              </a:ext>
            </a:extLst>
          </p:cNvPr>
          <p:cNvSpPr txBox="1"/>
          <p:nvPr/>
        </p:nvSpPr>
        <p:spPr>
          <a:xfrm>
            <a:off x="3983159" y="996957"/>
            <a:ext cx="323003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sz="2800" b="1" dirty="0"/>
              <a:t>Target protection </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935158" y="3039161"/>
            <a:ext cx="9814485" cy="1938992"/>
          </a:xfrm>
          <a:prstGeom prst="rect">
            <a:avLst/>
          </a:prstGeom>
        </p:spPr>
        <p:txBody>
          <a:bodyPr wrap="square">
            <a:spAutoFit/>
          </a:bodyPr>
          <a:lstStyle/>
          <a:p>
            <a:r>
              <a:rPr lang="en-US" sz="2400" b="0" i="0" u="sng" dirty="0">
                <a:solidFill>
                  <a:srgbClr val="000000"/>
                </a:solidFill>
                <a:effectLst/>
                <a:latin typeface="Times New Roman" panose="02020603050405020304" pitchFamily="18" charset="0"/>
              </a:rPr>
              <a:t>The tetracycline resistance determinants -Tet(M) and Tet(O). </a:t>
            </a:r>
          </a:p>
          <a:p>
            <a:pPr marL="285750" indent="-285750">
              <a:buFont typeface="Arial" panose="020B0604020202020204" pitchFamily="34" charset="0"/>
              <a:buChar char="•"/>
            </a:pPr>
            <a:r>
              <a:rPr lang="en-US" sz="2400" b="0" i="0" dirty="0">
                <a:solidFill>
                  <a:srgbClr val="000000"/>
                </a:solidFill>
                <a:effectLst/>
                <a:latin typeface="Times New Roman" panose="02020603050405020304" pitchFamily="18" charset="0"/>
              </a:rPr>
              <a:t>Tet(M) was initially described in </a:t>
            </a:r>
            <a:r>
              <a:rPr lang="en-US" sz="2400" b="0" i="1" dirty="0">
                <a:solidFill>
                  <a:srgbClr val="000000"/>
                </a:solidFill>
                <a:effectLst/>
                <a:latin typeface="Times New Roman" panose="02020603050405020304" pitchFamily="18" charset="0"/>
              </a:rPr>
              <a:t>Streptococcus</a:t>
            </a:r>
            <a:r>
              <a:rPr lang="en-US" sz="2400" b="0" i="0" dirty="0">
                <a:solidFill>
                  <a:srgbClr val="000000"/>
                </a:solidFill>
                <a:effectLst/>
                <a:latin typeface="Times New Roman" panose="02020603050405020304" pitchFamily="18" charset="0"/>
              </a:rPr>
              <a:t> spp. and </a:t>
            </a:r>
          </a:p>
          <a:p>
            <a:pPr marL="285750" indent="-285750">
              <a:buFont typeface="Arial" panose="020B0604020202020204" pitchFamily="34" charset="0"/>
              <a:buChar char="•"/>
            </a:pPr>
            <a:r>
              <a:rPr lang="en-US" sz="2400" b="0" i="0" dirty="0">
                <a:solidFill>
                  <a:srgbClr val="000000"/>
                </a:solidFill>
                <a:effectLst/>
                <a:latin typeface="Times New Roman" panose="02020603050405020304" pitchFamily="18" charset="0"/>
              </a:rPr>
              <a:t>Tet(O) in </a:t>
            </a:r>
            <a:r>
              <a:rPr lang="en-US" sz="2400" b="0" i="1" dirty="0">
                <a:solidFill>
                  <a:srgbClr val="000000"/>
                </a:solidFill>
                <a:effectLst/>
                <a:latin typeface="Times New Roman" panose="02020603050405020304" pitchFamily="18" charset="0"/>
              </a:rPr>
              <a:t>Campylobacter </a:t>
            </a:r>
            <a:r>
              <a:rPr lang="en-US" sz="2400" b="0" i="1" dirty="0" err="1">
                <a:solidFill>
                  <a:srgbClr val="000000"/>
                </a:solidFill>
                <a:effectLst/>
                <a:latin typeface="Times New Roman" panose="02020603050405020304" pitchFamily="18" charset="0"/>
              </a:rPr>
              <a:t>jejuni</a:t>
            </a:r>
            <a:r>
              <a:rPr lang="en-US" sz="2400" b="0" i="0" dirty="0">
                <a:solidFill>
                  <a:srgbClr val="000000"/>
                </a:solidFill>
                <a:effectLst/>
                <a:latin typeface="Times New Roman" panose="02020603050405020304" pitchFamily="18" charset="0"/>
              </a:rPr>
              <a:t>, but </a:t>
            </a:r>
          </a:p>
          <a:p>
            <a:pPr marL="285750" indent="-285750">
              <a:buFont typeface="Arial" panose="020B0604020202020204" pitchFamily="34" charset="0"/>
              <a:buChar char="•"/>
            </a:pPr>
            <a:r>
              <a:rPr lang="en-US" sz="2400" b="0" i="0" dirty="0">
                <a:solidFill>
                  <a:srgbClr val="000000"/>
                </a:solidFill>
                <a:effectLst/>
                <a:latin typeface="Times New Roman" panose="02020603050405020304" pitchFamily="18" charset="0"/>
              </a:rPr>
              <a:t>they are now both widely distributed among different bacterial species.</a:t>
            </a:r>
          </a:p>
          <a:p>
            <a:pPr marL="285750" indent="-285750">
              <a:buFont typeface="Arial" panose="020B0604020202020204" pitchFamily="34" charset="0"/>
              <a:buChar char="•"/>
            </a:pPr>
            <a:endParaRPr lang="lv-LV" sz="2400" dirty="0"/>
          </a:p>
        </p:txBody>
      </p:sp>
    </p:spTree>
    <p:extLst>
      <p:ext uri="{BB962C8B-B14F-4D97-AF65-F5344CB8AC3E}">
        <p14:creationId xmlns:p14="http://schemas.microsoft.com/office/powerpoint/2010/main" val="3117299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1280829" y="140868"/>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6412034" y="456649"/>
            <a:ext cx="323003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sz="2800" b="1" dirty="0"/>
              <a:t>Target protection </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920870" y="1079976"/>
            <a:ext cx="9814485" cy="1815882"/>
          </a:xfrm>
          <a:prstGeom prst="rect">
            <a:avLst/>
          </a:prstGeom>
        </p:spPr>
        <p:txBody>
          <a:bodyPr wrap="square">
            <a:spAutoFit/>
          </a:bodyPr>
          <a:lstStyle/>
          <a:p>
            <a:r>
              <a:rPr lang="en-US" sz="2400" b="1" i="0" dirty="0">
                <a:solidFill>
                  <a:srgbClr val="000000"/>
                </a:solidFill>
                <a:effectLst/>
                <a:latin typeface="Times New Roman" panose="02020603050405020304" pitchFamily="18" charset="0"/>
              </a:rPr>
              <a:t>Tet(M) and Tet(O</a:t>
            </a:r>
            <a:r>
              <a:rPr lang="en-US" sz="3200" b="1" i="0" dirty="0">
                <a:solidFill>
                  <a:srgbClr val="000000"/>
                </a:solidFill>
                <a:effectLst/>
                <a:latin typeface="Times New Roman" panose="02020603050405020304" pitchFamily="18" charset="0"/>
              </a:rPr>
              <a:t>) </a:t>
            </a:r>
            <a:r>
              <a:rPr lang="en-US" sz="2400" dirty="0"/>
              <a:t>belong to the translation factor superfamily of GTPases and act as </a:t>
            </a:r>
            <a:r>
              <a:rPr lang="en-US" sz="2400" b="1" dirty="0"/>
              <a:t>homologues of elongation factors </a:t>
            </a:r>
            <a:r>
              <a:rPr lang="en-US" sz="2400" dirty="0"/>
              <a:t>(EF-G and EF-Tu) used in protein synthesis. </a:t>
            </a:r>
            <a:r>
              <a:rPr lang="en-US" sz="3200" b="0" i="0" u="sng" dirty="0">
                <a:solidFill>
                  <a:srgbClr val="000000"/>
                </a:solidFill>
                <a:effectLst/>
                <a:latin typeface="Times New Roman" panose="02020603050405020304" pitchFamily="18" charset="0"/>
              </a:rPr>
              <a:t> </a:t>
            </a:r>
          </a:p>
          <a:p>
            <a:pPr marL="285750" indent="-285750">
              <a:buFont typeface="Arial" panose="020B0604020202020204" pitchFamily="34" charset="0"/>
              <a:buChar char="•"/>
            </a:pPr>
            <a:endParaRPr lang="lv-LV" sz="2400" dirty="0"/>
          </a:p>
        </p:txBody>
      </p:sp>
      <p:pic>
        <p:nvPicPr>
          <p:cNvPr id="6" name="Picture 2" descr="Image result for terM release tetracycline from ribosome">
            <a:extLst>
              <a:ext uri="{FF2B5EF4-FFF2-40B4-BE49-F238E27FC236}">
                <a16:creationId xmlns:a16="http://schemas.microsoft.com/office/drawing/2014/main" id="{E174A6C7-C876-44B8-BC93-19011A219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895858"/>
            <a:ext cx="4125998" cy="2815792"/>
          </a:xfrm>
          <a:prstGeom prst="rect">
            <a:avLst/>
          </a:prstGeom>
          <a:noFill/>
          <a:extLst>
            <a:ext uri="{909E8E84-426E-40DD-AFC4-6F175D3DCCD1}">
              <a14:hiddenFill xmlns:a14="http://schemas.microsoft.com/office/drawing/2010/main">
                <a:solidFill>
                  <a:srgbClr val="FFFFFF"/>
                </a:solidFill>
              </a14:hiddenFill>
            </a:ext>
          </a:extLst>
        </p:spPr>
      </p:pic>
      <p:sp>
        <p:nvSpPr>
          <p:cNvPr id="7" name="Taisnstūris 6">
            <a:extLst>
              <a:ext uri="{FF2B5EF4-FFF2-40B4-BE49-F238E27FC236}">
                <a16:creationId xmlns:a16="http://schemas.microsoft.com/office/drawing/2014/main" id="{3BB4FE90-E521-41AE-8BF2-D3FEEAAA9A2D}"/>
              </a:ext>
            </a:extLst>
          </p:cNvPr>
          <p:cNvSpPr/>
          <p:nvPr/>
        </p:nvSpPr>
        <p:spPr>
          <a:xfrm>
            <a:off x="4929526" y="4303754"/>
            <a:ext cx="6681788" cy="1200329"/>
          </a:xfrm>
          <a:prstGeom prst="rect">
            <a:avLst/>
          </a:prstGeom>
        </p:spPr>
        <p:txBody>
          <a:bodyPr wrap="square">
            <a:spAutoFit/>
          </a:bodyPr>
          <a:lstStyle/>
          <a:p>
            <a:pPr marL="342900" indent="-342900">
              <a:buFont typeface="Arial" panose="020B0604020202020204" pitchFamily="34" charset="0"/>
              <a:buChar char="•"/>
            </a:pPr>
            <a:r>
              <a:rPr lang="en-US" sz="2400" b="0" i="0" dirty="0" err="1">
                <a:solidFill>
                  <a:srgbClr val="000000"/>
                </a:solidFill>
                <a:effectLst/>
              </a:rPr>
              <a:t>TetO</a:t>
            </a:r>
            <a:r>
              <a:rPr lang="en-US" sz="2400" b="0" i="0" dirty="0">
                <a:solidFill>
                  <a:srgbClr val="000000"/>
                </a:solidFill>
                <a:effectLst/>
              </a:rPr>
              <a:t> and </a:t>
            </a:r>
            <a:r>
              <a:rPr lang="en-US" sz="2400" b="0" i="0" dirty="0" err="1">
                <a:solidFill>
                  <a:srgbClr val="000000"/>
                </a:solidFill>
                <a:effectLst/>
              </a:rPr>
              <a:t>TetM</a:t>
            </a:r>
            <a:r>
              <a:rPr lang="en-US" sz="2400" b="0" i="0" dirty="0">
                <a:solidFill>
                  <a:srgbClr val="000000"/>
                </a:solidFill>
                <a:effectLst/>
              </a:rPr>
              <a:t> interact with the ribosome and dislodge the tetracycline from its binding site in a GTP-dependent manner. </a:t>
            </a:r>
            <a:endParaRPr lang="lv-LV" sz="2400" dirty="0"/>
          </a:p>
        </p:txBody>
      </p:sp>
      <p:sp>
        <p:nvSpPr>
          <p:cNvPr id="8" name="Taisnstūris 7">
            <a:extLst>
              <a:ext uri="{FF2B5EF4-FFF2-40B4-BE49-F238E27FC236}">
                <a16:creationId xmlns:a16="http://schemas.microsoft.com/office/drawing/2014/main" id="{3933EE0C-6ADE-4319-AB15-66CED1F5B4A9}"/>
              </a:ext>
            </a:extLst>
          </p:cNvPr>
          <p:cNvSpPr/>
          <p:nvPr/>
        </p:nvSpPr>
        <p:spPr>
          <a:xfrm>
            <a:off x="4639354" y="2301186"/>
            <a:ext cx="7262133" cy="1569660"/>
          </a:xfrm>
          <a:prstGeom prst="rect">
            <a:avLst/>
          </a:prstGeom>
        </p:spPr>
        <p:txBody>
          <a:bodyPr wrap="square">
            <a:spAutoFit/>
          </a:bodyPr>
          <a:lstStyle/>
          <a:p>
            <a:pPr marL="342900" indent="-342900">
              <a:buFont typeface="Arial" panose="020B0604020202020204" pitchFamily="34" charset="0"/>
              <a:buChar char="•"/>
            </a:pPr>
            <a:r>
              <a:rPr lang="en-US" sz="2400" b="0" i="0" dirty="0">
                <a:effectLst/>
              </a:rPr>
              <a:t>Tetracycline acts by binding reversibly to the 30S subunit of the bacterial ribosome. This inhibits addition of amino acids to the growing peptide resulting in inhibition of protein synthesis.</a:t>
            </a:r>
            <a:endParaRPr lang="lv-LV" sz="2400" dirty="0"/>
          </a:p>
        </p:txBody>
      </p:sp>
      <p:sp>
        <p:nvSpPr>
          <p:cNvPr id="9" name="Taisnstūris 8">
            <a:extLst>
              <a:ext uri="{FF2B5EF4-FFF2-40B4-BE49-F238E27FC236}">
                <a16:creationId xmlns:a16="http://schemas.microsoft.com/office/drawing/2014/main" id="{A065EAAB-94C3-4D04-8FD7-147FB05A8DB7}"/>
              </a:ext>
            </a:extLst>
          </p:cNvPr>
          <p:cNvSpPr/>
          <p:nvPr/>
        </p:nvSpPr>
        <p:spPr>
          <a:xfrm>
            <a:off x="362627" y="5936991"/>
            <a:ext cx="11381698" cy="830997"/>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This interaction alters the ribosomal conformation, preventing rebinding of the antibiotic.</a:t>
            </a:r>
            <a:endParaRPr lang="lv-LV" sz="2400" dirty="0"/>
          </a:p>
        </p:txBody>
      </p:sp>
    </p:spTree>
    <p:extLst>
      <p:ext uri="{BB962C8B-B14F-4D97-AF65-F5344CB8AC3E}">
        <p14:creationId xmlns:p14="http://schemas.microsoft.com/office/powerpoint/2010/main" val="65941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1280829" y="140868"/>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6412034" y="235041"/>
            <a:ext cx="323003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sz="2800" b="1" dirty="0"/>
              <a:t>Target protection </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328613" y="1087368"/>
            <a:ext cx="11029950" cy="1200329"/>
          </a:xfrm>
          <a:prstGeom prst="rect">
            <a:avLst/>
          </a:prstGeom>
        </p:spPr>
        <p:txBody>
          <a:bodyPr wrap="square">
            <a:spAutoFit/>
          </a:bodyPr>
          <a:lstStyle/>
          <a:p>
            <a:r>
              <a:rPr lang="en-US" sz="2400" dirty="0"/>
              <a:t>Another example of target protection is the </a:t>
            </a:r>
            <a:r>
              <a:rPr lang="en-US" sz="2400" b="1" dirty="0"/>
              <a:t>quinolone resistance protein </a:t>
            </a:r>
            <a:r>
              <a:rPr lang="en-US" sz="2400" b="1" dirty="0" err="1"/>
              <a:t>Qnr</a:t>
            </a:r>
            <a:r>
              <a:rPr lang="en-US" sz="2400" dirty="0"/>
              <a:t>, which is a plasmid-mediated fluoroquinolone resistance determinant frequently found in clinical isolates. Initially described in a clinical isolate of </a:t>
            </a:r>
            <a:r>
              <a:rPr lang="en-US" sz="2400" i="1" dirty="0"/>
              <a:t>K. pneumoniae</a:t>
            </a:r>
            <a:r>
              <a:rPr lang="en-US" sz="2400" dirty="0"/>
              <a:t> in the mid-1990s. </a:t>
            </a:r>
            <a:endParaRPr lang="lv-LV" sz="3200" dirty="0"/>
          </a:p>
        </p:txBody>
      </p:sp>
      <p:sp>
        <p:nvSpPr>
          <p:cNvPr id="11" name="Taisnstūris 10">
            <a:extLst>
              <a:ext uri="{FF2B5EF4-FFF2-40B4-BE49-F238E27FC236}">
                <a16:creationId xmlns:a16="http://schemas.microsoft.com/office/drawing/2014/main" id="{5CF0C2C5-9CCC-45F4-B9B3-9B8C8D19D1A5}"/>
              </a:ext>
            </a:extLst>
          </p:cNvPr>
          <p:cNvSpPr/>
          <p:nvPr/>
        </p:nvSpPr>
        <p:spPr>
          <a:xfrm>
            <a:off x="1032790" y="2364641"/>
            <a:ext cx="10758487" cy="2246769"/>
          </a:xfrm>
          <a:prstGeom prst="rect">
            <a:avLst/>
          </a:prstGeom>
        </p:spPr>
        <p:txBody>
          <a:bodyPr wrap="square">
            <a:spAutoFit/>
          </a:bodyPr>
          <a:lstStyle/>
          <a:p>
            <a:r>
              <a:rPr lang="en-US" sz="2000" dirty="0"/>
              <a:t>Quinolones act by binding to complexes that form between DNA and gyrase or topoisomerase IV. </a:t>
            </a:r>
          </a:p>
          <a:p>
            <a:endParaRPr lang="en-US" sz="2000" dirty="0"/>
          </a:p>
          <a:p>
            <a:pPr marL="342900" indent="-342900">
              <a:buFont typeface="Arial" panose="020B0604020202020204" pitchFamily="34" charset="0"/>
              <a:buChar char="•"/>
            </a:pPr>
            <a:r>
              <a:rPr lang="en-US" sz="2000" dirty="0"/>
              <a:t>Shortly after binding, the quinolones induce a conformational change in the enzyme. </a:t>
            </a:r>
          </a:p>
          <a:p>
            <a:pPr marL="342900" indent="-342900">
              <a:buFont typeface="Arial" panose="020B0604020202020204" pitchFamily="34" charset="0"/>
              <a:buChar char="•"/>
            </a:pPr>
            <a:r>
              <a:rPr lang="en-US" sz="2000" dirty="0"/>
              <a:t>The enzyme breaks the DNA and the quinolone prevents re-ligation of the broken DNA strands. </a:t>
            </a:r>
          </a:p>
          <a:p>
            <a:pPr marL="342900" indent="-342900">
              <a:buFont typeface="Arial" panose="020B0604020202020204" pitchFamily="34" charset="0"/>
              <a:buChar char="•"/>
            </a:pPr>
            <a:r>
              <a:rPr lang="en-US" sz="2000" dirty="0"/>
              <a:t>The enzyme is trapped on the DNA resulting in the formation of a quinolone– enzyme–DNA complex. </a:t>
            </a:r>
          </a:p>
          <a:p>
            <a:pPr marL="342900" indent="-342900">
              <a:buFont typeface="Arial" panose="020B0604020202020204" pitchFamily="34" charset="0"/>
              <a:buChar char="•"/>
            </a:pPr>
            <a:r>
              <a:rPr lang="en-US" sz="2000" dirty="0"/>
              <a:t>Quinolone–gyrase–DNA complex formation rapidly inhibits DNA replication.</a:t>
            </a:r>
            <a:endParaRPr lang="lv-LV" sz="2000" dirty="0"/>
          </a:p>
        </p:txBody>
      </p:sp>
      <p:pic>
        <p:nvPicPr>
          <p:cNvPr id="23556" name="Picture 4" descr="Related image">
            <a:extLst>
              <a:ext uri="{FF2B5EF4-FFF2-40B4-BE49-F238E27FC236}">
                <a16:creationId xmlns:a16="http://schemas.microsoft.com/office/drawing/2014/main" id="{A1366280-1669-4BAC-B828-C1242AE3B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4611409"/>
            <a:ext cx="3986212" cy="219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30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1280829" y="140868"/>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6412034" y="235041"/>
            <a:ext cx="323003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v-SE" sz="2800" b="1" dirty="0"/>
              <a:t>Target protection </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328613" y="1087368"/>
            <a:ext cx="11029950" cy="3046988"/>
          </a:xfrm>
          <a:prstGeom prst="rect">
            <a:avLst/>
          </a:prstGeom>
        </p:spPr>
        <p:txBody>
          <a:bodyPr wrap="square">
            <a:spAutoFit/>
          </a:bodyPr>
          <a:lstStyle/>
          <a:p>
            <a:r>
              <a:rPr lang="en-US" sz="2400" b="1" dirty="0"/>
              <a:t>Quinolone resistance protein </a:t>
            </a:r>
            <a:r>
              <a:rPr lang="en-US" sz="2400" b="1" dirty="0" err="1"/>
              <a:t>Qnr</a:t>
            </a:r>
            <a:r>
              <a:rPr lang="en-US" sz="2400" b="1" dirty="0"/>
              <a:t> </a:t>
            </a:r>
            <a:r>
              <a:rPr lang="en-US" sz="2400" dirty="0"/>
              <a:t>belongs </a:t>
            </a:r>
          </a:p>
          <a:p>
            <a:pPr marL="342900" indent="-342900">
              <a:buFont typeface="Arial" panose="020B0604020202020204" pitchFamily="34" charset="0"/>
              <a:buChar char="•"/>
            </a:pPr>
            <a:r>
              <a:rPr lang="en-US" sz="2400" dirty="0"/>
              <a:t>to the pentapeptide repeat protein family and </a:t>
            </a:r>
          </a:p>
          <a:p>
            <a:pPr marL="342900" indent="-342900">
              <a:buFont typeface="Arial" panose="020B0604020202020204" pitchFamily="34" charset="0"/>
              <a:buChar char="•"/>
            </a:pPr>
            <a:r>
              <a:rPr lang="en-US" sz="2400" dirty="0"/>
              <a:t>it acts as a DNA homologue that competes for the DNA binding site of the DNA gyrase and topoisomerase IV. </a:t>
            </a:r>
          </a:p>
          <a:p>
            <a:endParaRPr lang="en-US" sz="2400" dirty="0"/>
          </a:p>
          <a:p>
            <a:r>
              <a:rPr lang="en-US" sz="2400" dirty="0"/>
              <a:t>This reduction in the DNA gyrase-DNA interaction decreases the opportunities of the quinolone molecule to form and stabilize the gyrase-cleaved DNA-quinolone complex that is lethal for the cell.</a:t>
            </a:r>
            <a:endParaRPr lang="lv-LV" sz="4000" dirty="0"/>
          </a:p>
        </p:txBody>
      </p:sp>
      <p:pic>
        <p:nvPicPr>
          <p:cNvPr id="23554" name="Picture 2" descr="Image result for quinolone resistance protein Qnr">
            <a:extLst>
              <a:ext uri="{FF2B5EF4-FFF2-40B4-BE49-F238E27FC236}">
                <a16:creationId xmlns:a16="http://schemas.microsoft.com/office/drawing/2014/main" id="{3B526BA1-F6B4-43DF-879D-113F301C4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63" y="4345096"/>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37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897713" y="576367"/>
            <a:ext cx="656048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b="1" dirty="0"/>
              <a:t>Modification of the target site</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414339" y="1351616"/>
            <a:ext cx="11029950" cy="1200329"/>
          </a:xfrm>
          <a:prstGeom prst="rect">
            <a:avLst/>
          </a:prstGeom>
        </p:spPr>
        <p:txBody>
          <a:bodyPr wrap="square">
            <a:spAutoFit/>
          </a:bodyPr>
          <a:lstStyle/>
          <a:p>
            <a:r>
              <a:rPr lang="en-US" sz="2400" dirty="0"/>
              <a:t>Introducing modifications to the target site is one of the most common mechanisms of antibiotic resistance in bacterial pathogens affecting almost all families of antimicrobial compounds. </a:t>
            </a:r>
            <a:endParaRPr lang="lv-LV" sz="4800" dirty="0"/>
          </a:p>
        </p:txBody>
      </p:sp>
      <p:sp>
        <p:nvSpPr>
          <p:cNvPr id="5" name="Taisnstūris 4">
            <a:extLst>
              <a:ext uri="{FF2B5EF4-FFF2-40B4-BE49-F238E27FC236}">
                <a16:creationId xmlns:a16="http://schemas.microsoft.com/office/drawing/2014/main" id="{1C26169A-2F23-4913-A8F4-EA6E482D13C3}"/>
              </a:ext>
            </a:extLst>
          </p:cNvPr>
          <p:cNvSpPr/>
          <p:nvPr/>
        </p:nvSpPr>
        <p:spPr>
          <a:xfrm>
            <a:off x="621364" y="2803974"/>
            <a:ext cx="8296275" cy="3046988"/>
          </a:xfrm>
          <a:prstGeom prst="rect">
            <a:avLst/>
          </a:prstGeom>
        </p:spPr>
        <p:txBody>
          <a:bodyPr wrap="square">
            <a:spAutoFit/>
          </a:bodyPr>
          <a:lstStyle/>
          <a:p>
            <a:r>
              <a:rPr lang="en-US" sz="2400" b="0" i="0" u="sng" dirty="0">
                <a:solidFill>
                  <a:srgbClr val="000000"/>
                </a:solidFill>
                <a:effectLst/>
              </a:rPr>
              <a:t>These target site changes may consist of</a:t>
            </a:r>
          </a:p>
          <a:p>
            <a:endParaRPr lang="en-US" sz="2400" b="0" i="0" dirty="0">
              <a:solidFill>
                <a:srgbClr val="000000"/>
              </a:solidFill>
              <a:effectLst/>
            </a:endParaRPr>
          </a:p>
          <a:p>
            <a:pPr marL="285750" indent="-285750">
              <a:lnSpc>
                <a:spcPct val="150000"/>
              </a:lnSpc>
              <a:buFont typeface="Wingdings" panose="05000000000000000000" pitchFamily="2" charset="2"/>
              <a:buChar char="ü"/>
            </a:pPr>
            <a:r>
              <a:rPr lang="en-US" sz="2400" b="0" i="0" dirty="0">
                <a:solidFill>
                  <a:srgbClr val="000000"/>
                </a:solidFill>
                <a:effectLst/>
              </a:rPr>
              <a:t> point mutations in the genes encoding the target site, </a:t>
            </a:r>
          </a:p>
          <a:p>
            <a:pPr marL="285750" indent="-285750">
              <a:lnSpc>
                <a:spcPct val="150000"/>
              </a:lnSpc>
              <a:buFont typeface="Wingdings" panose="05000000000000000000" pitchFamily="2" charset="2"/>
              <a:buChar char="ü"/>
            </a:pPr>
            <a:r>
              <a:rPr lang="en-US" sz="2400" b="0" i="0" dirty="0">
                <a:solidFill>
                  <a:srgbClr val="000000"/>
                </a:solidFill>
                <a:effectLst/>
              </a:rPr>
              <a:t> enzymatic alterations of the binding site (e.g. addition of methyl groups), </a:t>
            </a:r>
          </a:p>
          <a:p>
            <a:pPr marL="285750" indent="-285750">
              <a:lnSpc>
                <a:spcPct val="150000"/>
              </a:lnSpc>
              <a:buFont typeface="Wingdings" panose="05000000000000000000" pitchFamily="2" charset="2"/>
              <a:buChar char="ü"/>
            </a:pPr>
            <a:r>
              <a:rPr lang="en-US" sz="2400" b="0" i="0" dirty="0">
                <a:solidFill>
                  <a:srgbClr val="000000"/>
                </a:solidFill>
                <a:effectLst/>
              </a:rPr>
              <a:t> replacement or bypass of the original target. </a:t>
            </a:r>
            <a:endParaRPr lang="lv-LV" dirty="0"/>
          </a:p>
        </p:txBody>
      </p:sp>
      <p:sp>
        <p:nvSpPr>
          <p:cNvPr id="6" name="Taisnstūris 5">
            <a:extLst>
              <a:ext uri="{FF2B5EF4-FFF2-40B4-BE49-F238E27FC236}">
                <a16:creationId xmlns:a16="http://schemas.microsoft.com/office/drawing/2014/main" id="{BDEC7D97-F2D3-4CEE-8029-6DE8D7F5B195}"/>
              </a:ext>
            </a:extLst>
          </p:cNvPr>
          <p:cNvSpPr/>
          <p:nvPr/>
        </p:nvSpPr>
        <p:spPr>
          <a:xfrm>
            <a:off x="715034" y="6203172"/>
            <a:ext cx="10224209" cy="461665"/>
          </a:xfrm>
          <a:prstGeom prst="rect">
            <a:avLst/>
          </a:prstGeom>
        </p:spPr>
        <p:txBody>
          <a:bodyPr wrap="square">
            <a:spAutoFit/>
          </a:bodyPr>
          <a:lstStyle/>
          <a:p>
            <a:r>
              <a:rPr lang="en-US" sz="2400" b="0" i="0" dirty="0">
                <a:solidFill>
                  <a:srgbClr val="000000"/>
                </a:solidFill>
                <a:effectLst/>
              </a:rPr>
              <a:t>This will result in a decrease in the affinity of the antibiotic for the target site.</a:t>
            </a:r>
            <a:endParaRPr lang="lv-LV" sz="2400" dirty="0"/>
          </a:p>
        </p:txBody>
      </p:sp>
    </p:spTree>
    <p:extLst>
      <p:ext uri="{BB962C8B-B14F-4D97-AF65-F5344CB8AC3E}">
        <p14:creationId xmlns:p14="http://schemas.microsoft.com/office/powerpoint/2010/main" val="1871935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F5EAD-FF48-47CA-A52E-341097554686}"/>
              </a:ext>
            </a:extLst>
          </p:cNvPr>
          <p:cNvSpPr txBox="1"/>
          <p:nvPr/>
        </p:nvSpPr>
        <p:spPr>
          <a:xfrm>
            <a:off x="2368915" y="193531"/>
            <a:ext cx="656048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b="1" dirty="0"/>
              <a:t>Modification of the target site</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1162050" y="1575696"/>
            <a:ext cx="11029950" cy="830997"/>
          </a:xfrm>
          <a:prstGeom prst="rect">
            <a:avLst/>
          </a:prstGeom>
        </p:spPr>
        <p:txBody>
          <a:bodyPr wrap="square">
            <a:spAutoFit/>
          </a:bodyPr>
          <a:lstStyle/>
          <a:p>
            <a:r>
              <a:rPr lang="en-US" sz="2400" dirty="0"/>
              <a:t>One of the most classical examples of mutational resistance is the development of rifampin (RIF) resistance. </a:t>
            </a:r>
            <a:endParaRPr lang="lv-LV" sz="6000" dirty="0"/>
          </a:p>
        </p:txBody>
      </p:sp>
      <p:sp>
        <p:nvSpPr>
          <p:cNvPr id="7" name="TextBox 6">
            <a:extLst>
              <a:ext uri="{FF2B5EF4-FFF2-40B4-BE49-F238E27FC236}">
                <a16:creationId xmlns:a16="http://schemas.microsoft.com/office/drawing/2014/main" id="{F7BC1642-86F5-42DB-8A57-89C7D2488A52}"/>
              </a:ext>
            </a:extLst>
          </p:cNvPr>
          <p:cNvSpPr txBox="1"/>
          <p:nvPr/>
        </p:nvSpPr>
        <p:spPr>
          <a:xfrm>
            <a:off x="3465515" y="807351"/>
            <a:ext cx="4367286" cy="523220"/>
          </a:xfrm>
          <a:prstGeom prst="rect">
            <a:avLst/>
          </a:prstGeom>
          <a:noFill/>
        </p:spPr>
        <p:txBody>
          <a:bodyPr wrap="none" rtlCol="0">
            <a:spAutoFit/>
          </a:bodyPr>
          <a:lstStyle/>
          <a:p>
            <a:r>
              <a:rPr lang="sv-SE" sz="2800" u="sng" dirty="0"/>
              <a:t>Mutations of the target site </a:t>
            </a:r>
            <a:endParaRPr lang="lv-LV" sz="2800" u="sng" dirty="0"/>
          </a:p>
        </p:txBody>
      </p:sp>
      <p:pic>
        <p:nvPicPr>
          <p:cNvPr id="25602" name="Picture 2" descr="Related image">
            <a:extLst>
              <a:ext uri="{FF2B5EF4-FFF2-40B4-BE49-F238E27FC236}">
                <a16:creationId xmlns:a16="http://schemas.microsoft.com/office/drawing/2014/main" id="{DC6ED9B8-ED98-4460-AEB0-CC2E56130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552332"/>
            <a:ext cx="3829883" cy="3203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F74F11-3F90-46B2-8A3D-AFE81D5F5A5F}"/>
              </a:ext>
            </a:extLst>
          </p:cNvPr>
          <p:cNvSpPr txBox="1"/>
          <p:nvPr/>
        </p:nvSpPr>
        <p:spPr>
          <a:xfrm>
            <a:off x="5163383" y="2365856"/>
            <a:ext cx="6252330" cy="1200329"/>
          </a:xfrm>
          <a:prstGeom prst="rect">
            <a:avLst/>
          </a:prstGeom>
          <a:noFill/>
        </p:spPr>
        <p:txBody>
          <a:bodyPr wrap="square" rtlCol="0">
            <a:spAutoFit/>
          </a:bodyPr>
          <a:lstStyle/>
          <a:p>
            <a:pPr marL="342900" indent="-342900">
              <a:buFont typeface="Arial" panose="020B0604020202020204" pitchFamily="34" charset="0"/>
              <a:buChar char="•"/>
            </a:pPr>
            <a:r>
              <a:rPr lang="sv-SE" sz="2400" dirty="0"/>
              <a:t>RIF interferes  with RNA transcription in </a:t>
            </a:r>
          </a:p>
          <a:p>
            <a:r>
              <a:rPr lang="sv-SE" sz="2400" i="1" dirty="0"/>
              <a:t>Mycobacterium tuberculosis.</a:t>
            </a:r>
          </a:p>
          <a:p>
            <a:endParaRPr lang="lv-LV" sz="2400" i="1" dirty="0"/>
          </a:p>
        </p:txBody>
      </p:sp>
      <p:sp>
        <p:nvSpPr>
          <p:cNvPr id="10" name="TextBox 9">
            <a:extLst>
              <a:ext uri="{FF2B5EF4-FFF2-40B4-BE49-F238E27FC236}">
                <a16:creationId xmlns:a16="http://schemas.microsoft.com/office/drawing/2014/main" id="{1C14567E-84EE-44C0-835B-4F3FDC7A9E5A}"/>
              </a:ext>
            </a:extLst>
          </p:cNvPr>
          <p:cNvSpPr txBox="1"/>
          <p:nvPr/>
        </p:nvSpPr>
        <p:spPr>
          <a:xfrm>
            <a:off x="5163383" y="3473935"/>
            <a:ext cx="6695242" cy="2308324"/>
          </a:xfrm>
          <a:prstGeom prst="rect">
            <a:avLst/>
          </a:prstGeom>
          <a:noFill/>
        </p:spPr>
        <p:txBody>
          <a:bodyPr wrap="square" rtlCol="0">
            <a:spAutoFit/>
          </a:bodyPr>
          <a:lstStyle/>
          <a:p>
            <a:pPr marL="342900" indent="-342900">
              <a:buFont typeface="Arial" panose="020B0604020202020204" pitchFamily="34" charset="0"/>
              <a:buChar char="•"/>
            </a:pPr>
            <a:r>
              <a:rPr lang="sv-SE" sz="2400" dirty="0"/>
              <a:t>RIF binds to the </a:t>
            </a:r>
            <a:r>
              <a:rPr lang="el-GR" sz="2400" dirty="0"/>
              <a:t>β</a:t>
            </a:r>
            <a:r>
              <a:rPr lang="sv-SE" sz="2400" dirty="0"/>
              <a:t>- subunits of </a:t>
            </a:r>
            <a:r>
              <a:rPr lang="en-US" sz="2400" dirty="0"/>
              <a:t>the DNA-dependent RNA polymerase (encoded by </a:t>
            </a:r>
            <a:r>
              <a:rPr lang="en-US" sz="2400" i="1" dirty="0" err="1"/>
              <a:t>rpoB</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After binding, the antibiotic molecule interrupts transcription by directly blocking the path of the nascent RNA.</a:t>
            </a:r>
            <a:endParaRPr lang="lv-LV" sz="2400" i="1" dirty="0"/>
          </a:p>
        </p:txBody>
      </p:sp>
      <p:sp>
        <p:nvSpPr>
          <p:cNvPr id="11" name="Taisnstūris 10">
            <a:extLst>
              <a:ext uri="{FF2B5EF4-FFF2-40B4-BE49-F238E27FC236}">
                <a16:creationId xmlns:a16="http://schemas.microsoft.com/office/drawing/2014/main" id="{2A3929C9-1678-4CA0-B0F1-FA5178708EC4}"/>
              </a:ext>
            </a:extLst>
          </p:cNvPr>
          <p:cNvSpPr/>
          <p:nvPr/>
        </p:nvSpPr>
        <p:spPr>
          <a:xfrm>
            <a:off x="557213" y="5901146"/>
            <a:ext cx="11029950" cy="830997"/>
          </a:xfrm>
          <a:prstGeom prst="rect">
            <a:avLst/>
          </a:prstGeom>
        </p:spPr>
        <p:txBody>
          <a:bodyPr wrap="square">
            <a:spAutoFit/>
          </a:bodyPr>
          <a:lstStyle/>
          <a:p>
            <a:r>
              <a:rPr lang="en-US" sz="2400" dirty="0"/>
              <a:t>High-level RIF resistance has been shown to occur by single-step point mutations resulting in amino acid substitutions in the </a:t>
            </a:r>
            <a:r>
              <a:rPr lang="en-US" sz="2400" i="1" dirty="0" err="1"/>
              <a:t>rpoB</a:t>
            </a:r>
            <a:r>
              <a:rPr lang="en-US" sz="2400" dirty="0"/>
              <a:t> gene. </a:t>
            </a:r>
          </a:p>
        </p:txBody>
      </p:sp>
    </p:spTree>
    <p:extLst>
      <p:ext uri="{BB962C8B-B14F-4D97-AF65-F5344CB8AC3E}">
        <p14:creationId xmlns:p14="http://schemas.microsoft.com/office/powerpoint/2010/main" val="680553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F5EAD-FF48-47CA-A52E-341097554686}"/>
              </a:ext>
            </a:extLst>
          </p:cNvPr>
          <p:cNvSpPr txBox="1"/>
          <p:nvPr/>
        </p:nvSpPr>
        <p:spPr>
          <a:xfrm>
            <a:off x="2368915" y="193531"/>
            <a:ext cx="656048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b="1" dirty="0"/>
              <a:t>Modification of the target site</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490537" y="1330571"/>
            <a:ext cx="11029950" cy="3416320"/>
          </a:xfrm>
          <a:prstGeom prst="rect">
            <a:avLst/>
          </a:prstGeom>
        </p:spPr>
        <p:txBody>
          <a:bodyPr wrap="square">
            <a:spAutoFit/>
          </a:bodyPr>
          <a:lstStyle/>
          <a:p>
            <a:r>
              <a:rPr lang="en-US" sz="2400" dirty="0"/>
              <a:t>Another example of antibiotic resistance arising due to mutational changes is resistance to oxazolidinones (linezolid and tedizolid). </a:t>
            </a:r>
          </a:p>
          <a:p>
            <a:endParaRPr lang="en-US" sz="2400" dirty="0"/>
          </a:p>
          <a:p>
            <a:pPr marL="342900" indent="-342900">
              <a:buFont typeface="Wingdings" panose="05000000000000000000" pitchFamily="2" charset="2"/>
              <a:buChar char="§"/>
            </a:pPr>
            <a:r>
              <a:rPr lang="en-US" sz="2400" dirty="0"/>
              <a:t>These drugs are synthetic antibiotics with broad gram-positive activity that exert their mechanism through an interaction with the A site of bacterial ribosomes.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Such interaction inhibits protein synthesis by interfering with the positioning of the aminoacyl-</a:t>
            </a:r>
            <a:r>
              <a:rPr lang="en-US" sz="2400" dirty="0" err="1"/>
              <a:t>tRNA</a:t>
            </a:r>
            <a:r>
              <a:rPr lang="en-US" sz="2400" dirty="0"/>
              <a:t>.</a:t>
            </a:r>
            <a:endParaRPr lang="en-US" sz="3200" dirty="0"/>
          </a:p>
          <a:p>
            <a:r>
              <a:rPr lang="en-US" sz="2400" dirty="0"/>
              <a:t> </a:t>
            </a:r>
          </a:p>
        </p:txBody>
      </p:sp>
      <p:sp>
        <p:nvSpPr>
          <p:cNvPr id="7" name="TextBox 6">
            <a:extLst>
              <a:ext uri="{FF2B5EF4-FFF2-40B4-BE49-F238E27FC236}">
                <a16:creationId xmlns:a16="http://schemas.microsoft.com/office/drawing/2014/main" id="{F7BC1642-86F5-42DB-8A57-89C7D2488A52}"/>
              </a:ext>
            </a:extLst>
          </p:cNvPr>
          <p:cNvSpPr txBox="1"/>
          <p:nvPr/>
        </p:nvSpPr>
        <p:spPr>
          <a:xfrm>
            <a:off x="3465515" y="716751"/>
            <a:ext cx="4367286" cy="523220"/>
          </a:xfrm>
          <a:prstGeom prst="rect">
            <a:avLst/>
          </a:prstGeom>
          <a:noFill/>
        </p:spPr>
        <p:txBody>
          <a:bodyPr wrap="none" rtlCol="0">
            <a:spAutoFit/>
          </a:bodyPr>
          <a:lstStyle/>
          <a:p>
            <a:r>
              <a:rPr lang="sv-SE" sz="2800" u="sng" dirty="0"/>
              <a:t>Mutations of the target site </a:t>
            </a:r>
            <a:endParaRPr lang="lv-LV" sz="2800" u="sng" dirty="0"/>
          </a:p>
        </p:txBody>
      </p:sp>
      <p:pic>
        <p:nvPicPr>
          <p:cNvPr id="3" name="Attēls 2">
            <a:extLst>
              <a:ext uri="{FF2B5EF4-FFF2-40B4-BE49-F238E27FC236}">
                <a16:creationId xmlns:a16="http://schemas.microsoft.com/office/drawing/2014/main" id="{3ED704BE-C75E-40DD-A784-B564FF48915D}"/>
              </a:ext>
            </a:extLst>
          </p:cNvPr>
          <p:cNvPicPr>
            <a:picLocks noChangeAspect="1"/>
          </p:cNvPicPr>
          <p:nvPr/>
        </p:nvPicPr>
        <p:blipFill>
          <a:blip r:embed="rId2"/>
          <a:stretch>
            <a:fillRect/>
          </a:stretch>
        </p:blipFill>
        <p:spPr>
          <a:xfrm>
            <a:off x="6619614" y="4186238"/>
            <a:ext cx="5227530" cy="2400299"/>
          </a:xfrm>
          <a:prstGeom prst="rect">
            <a:avLst/>
          </a:prstGeom>
        </p:spPr>
      </p:pic>
      <p:sp>
        <p:nvSpPr>
          <p:cNvPr id="5" name="Taisnstūris 4">
            <a:extLst>
              <a:ext uri="{FF2B5EF4-FFF2-40B4-BE49-F238E27FC236}">
                <a16:creationId xmlns:a16="http://schemas.microsoft.com/office/drawing/2014/main" id="{2CF5F25A-4DB1-45F7-8FD8-BF1CD5324A39}"/>
              </a:ext>
            </a:extLst>
          </p:cNvPr>
          <p:cNvSpPr/>
          <p:nvPr/>
        </p:nvSpPr>
        <p:spPr>
          <a:xfrm>
            <a:off x="417515" y="4743384"/>
            <a:ext cx="6096000" cy="1569660"/>
          </a:xfrm>
          <a:prstGeom prst="rect">
            <a:avLst/>
          </a:prstGeom>
        </p:spPr>
        <p:txBody>
          <a:bodyPr>
            <a:spAutoFit/>
          </a:bodyPr>
          <a:lstStyle/>
          <a:p>
            <a:pPr marL="342900" indent="-342900">
              <a:buFont typeface="Wingdings" panose="05000000000000000000" pitchFamily="2" charset="2"/>
              <a:buChar char="§"/>
            </a:pPr>
            <a:r>
              <a:rPr lang="en-US" sz="2400" b="0" i="0" dirty="0">
                <a:solidFill>
                  <a:srgbClr val="000000"/>
                </a:solidFill>
                <a:effectLst/>
              </a:rPr>
              <a:t>Mutations in genes encoding the 23S </a:t>
            </a:r>
            <a:r>
              <a:rPr lang="en-US" sz="2400" b="0" i="0" dirty="0" err="1">
                <a:solidFill>
                  <a:srgbClr val="000000"/>
                </a:solidFill>
                <a:effectLst/>
              </a:rPr>
              <a:t>rRNA</a:t>
            </a:r>
            <a:r>
              <a:rPr lang="en-US" sz="2400" b="0" i="0" dirty="0">
                <a:solidFill>
                  <a:srgbClr val="000000"/>
                </a:solidFill>
                <a:effectLst/>
              </a:rPr>
              <a:t>  and/or the ribosomal proteins L3 and L4 in the 50S ribosomal subunit are the most frequent determinants of linezolid resistance</a:t>
            </a:r>
            <a:endParaRPr lang="lv-LV" sz="2400" dirty="0"/>
          </a:p>
        </p:txBody>
      </p:sp>
      <p:pic>
        <p:nvPicPr>
          <p:cNvPr id="6" name="Attēls 5">
            <a:extLst>
              <a:ext uri="{FF2B5EF4-FFF2-40B4-BE49-F238E27FC236}">
                <a16:creationId xmlns:a16="http://schemas.microsoft.com/office/drawing/2014/main" id="{C0AE5783-F614-4E7A-88EA-DF23C13AF024}"/>
              </a:ext>
            </a:extLst>
          </p:cNvPr>
          <p:cNvPicPr>
            <a:picLocks noChangeAspect="1"/>
          </p:cNvPicPr>
          <p:nvPr/>
        </p:nvPicPr>
        <p:blipFill>
          <a:blip r:embed="rId3"/>
          <a:stretch>
            <a:fillRect/>
          </a:stretch>
        </p:blipFill>
        <p:spPr>
          <a:xfrm>
            <a:off x="9493219" y="168408"/>
            <a:ext cx="2353925" cy="1071563"/>
          </a:xfrm>
          <a:prstGeom prst="rect">
            <a:avLst/>
          </a:prstGeom>
        </p:spPr>
      </p:pic>
    </p:spTree>
    <p:extLst>
      <p:ext uri="{BB962C8B-B14F-4D97-AF65-F5344CB8AC3E}">
        <p14:creationId xmlns:p14="http://schemas.microsoft.com/office/powerpoint/2010/main" val="653842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F5EAD-FF48-47CA-A52E-341097554686}"/>
              </a:ext>
            </a:extLst>
          </p:cNvPr>
          <p:cNvSpPr txBox="1"/>
          <p:nvPr/>
        </p:nvSpPr>
        <p:spPr>
          <a:xfrm>
            <a:off x="2368915" y="193531"/>
            <a:ext cx="656048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b="1" dirty="0"/>
              <a:t>Modification of the target site</a:t>
            </a:r>
            <a:endParaRPr lang="lv-LV" sz="2800" b="1" dirty="0"/>
          </a:p>
        </p:txBody>
      </p:sp>
      <p:sp>
        <p:nvSpPr>
          <p:cNvPr id="4" name="Taisnstūris 3">
            <a:extLst>
              <a:ext uri="{FF2B5EF4-FFF2-40B4-BE49-F238E27FC236}">
                <a16:creationId xmlns:a16="http://schemas.microsoft.com/office/drawing/2014/main" id="{55867CAC-620C-4829-9DA5-9B98967A1EA5}"/>
              </a:ext>
            </a:extLst>
          </p:cNvPr>
          <p:cNvSpPr/>
          <p:nvPr/>
        </p:nvSpPr>
        <p:spPr>
          <a:xfrm>
            <a:off x="490537" y="1330571"/>
            <a:ext cx="11029950" cy="1938992"/>
          </a:xfrm>
          <a:prstGeom prst="rect">
            <a:avLst/>
          </a:prstGeom>
        </p:spPr>
        <p:txBody>
          <a:bodyPr wrap="square">
            <a:spAutoFit/>
          </a:bodyPr>
          <a:lstStyle/>
          <a:p>
            <a:endParaRPr lang="en-US" sz="2400" dirty="0"/>
          </a:p>
          <a:p>
            <a:pPr marL="342900" indent="-342900">
              <a:buFont typeface="Wingdings" panose="05000000000000000000" pitchFamily="2" charset="2"/>
              <a:buChar char="§"/>
            </a:pPr>
            <a:r>
              <a:rPr lang="en-US" sz="2400" dirty="0"/>
              <a:t>The methylation of the ribosome catalyzed by an enzyme encoded by the </a:t>
            </a:r>
            <a:r>
              <a:rPr lang="en-US" sz="2400" i="1" dirty="0" err="1"/>
              <a:t>erm</a:t>
            </a:r>
            <a:r>
              <a:rPr lang="en-US" sz="2400" dirty="0"/>
              <a:t> genes (</a:t>
            </a:r>
            <a:r>
              <a:rPr lang="en-US" sz="2400" b="1" i="1" dirty="0"/>
              <a:t>e</a:t>
            </a:r>
            <a:r>
              <a:rPr lang="en-US" sz="2400" dirty="0"/>
              <a:t>rythromycin </a:t>
            </a:r>
            <a:r>
              <a:rPr lang="en-US" sz="2400" b="1" i="1" dirty="0"/>
              <a:t>r</a:t>
            </a:r>
            <a:r>
              <a:rPr lang="en-US" sz="2400" dirty="0"/>
              <a:t>ibosomal </a:t>
            </a:r>
            <a:r>
              <a:rPr lang="en-US" sz="2400" b="1" i="1" dirty="0"/>
              <a:t>m</a:t>
            </a:r>
            <a:r>
              <a:rPr lang="en-US" sz="2400" dirty="0"/>
              <a:t>ethylation) results in macrolide resistance.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sp>
        <p:nvSpPr>
          <p:cNvPr id="7" name="TextBox 6">
            <a:extLst>
              <a:ext uri="{FF2B5EF4-FFF2-40B4-BE49-F238E27FC236}">
                <a16:creationId xmlns:a16="http://schemas.microsoft.com/office/drawing/2014/main" id="{F7BC1642-86F5-42DB-8A57-89C7D2488A52}"/>
              </a:ext>
            </a:extLst>
          </p:cNvPr>
          <p:cNvSpPr txBox="1"/>
          <p:nvPr/>
        </p:nvSpPr>
        <p:spPr>
          <a:xfrm>
            <a:off x="2782315" y="748885"/>
            <a:ext cx="5733686" cy="523220"/>
          </a:xfrm>
          <a:prstGeom prst="rect">
            <a:avLst/>
          </a:prstGeom>
          <a:noFill/>
        </p:spPr>
        <p:txBody>
          <a:bodyPr wrap="none" rtlCol="0">
            <a:spAutoFit/>
          </a:bodyPr>
          <a:lstStyle/>
          <a:p>
            <a:r>
              <a:rPr lang="sv-SE" sz="2800" u="sng" dirty="0"/>
              <a:t>Enzymatic alteration of the target site </a:t>
            </a:r>
            <a:endParaRPr lang="lv-LV" sz="2800" u="sng" dirty="0"/>
          </a:p>
        </p:txBody>
      </p:sp>
      <p:sp>
        <p:nvSpPr>
          <p:cNvPr id="5" name="Taisnstūris 4">
            <a:extLst>
              <a:ext uri="{FF2B5EF4-FFF2-40B4-BE49-F238E27FC236}">
                <a16:creationId xmlns:a16="http://schemas.microsoft.com/office/drawing/2014/main" id="{2CF5F25A-4DB1-45F7-8FD8-BF1CD5324A39}"/>
              </a:ext>
            </a:extLst>
          </p:cNvPr>
          <p:cNvSpPr/>
          <p:nvPr/>
        </p:nvSpPr>
        <p:spPr>
          <a:xfrm>
            <a:off x="447025" y="2683054"/>
            <a:ext cx="8326150" cy="1200329"/>
          </a:xfrm>
          <a:prstGeom prst="rect">
            <a:avLst/>
          </a:prstGeom>
        </p:spPr>
        <p:txBody>
          <a:bodyPr wrap="square">
            <a:spAutoFit/>
          </a:bodyPr>
          <a:lstStyle/>
          <a:p>
            <a:pPr marL="342900" indent="-342900">
              <a:buFont typeface="Wingdings" panose="05000000000000000000" pitchFamily="2" charset="2"/>
              <a:buChar char="§"/>
            </a:pPr>
            <a:r>
              <a:rPr lang="en-US" sz="2400" dirty="0"/>
              <a:t>These enzymes are capable of mono- or </a:t>
            </a:r>
            <a:r>
              <a:rPr lang="en-US" sz="2400" dirty="0" err="1"/>
              <a:t>dimethylating</a:t>
            </a:r>
            <a:r>
              <a:rPr lang="en-US" sz="2400" dirty="0"/>
              <a:t> an adenine residue in position A2058 of the domain V of the 23rRNA of the 50S ribosomal subunit. </a:t>
            </a:r>
            <a:endParaRPr lang="lv-LV" sz="3200" dirty="0"/>
          </a:p>
        </p:txBody>
      </p:sp>
      <p:pic>
        <p:nvPicPr>
          <p:cNvPr id="29698" name="Picture 2" descr="An external file that holds a picture, illustration, etc.&#10;Object name is nihms715987f4.jpg">
            <a:extLst>
              <a:ext uri="{FF2B5EF4-FFF2-40B4-BE49-F238E27FC236}">
                <a16:creationId xmlns:a16="http://schemas.microsoft.com/office/drawing/2014/main" id="{0F71173F-753B-4435-A622-12B1F7D94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9662" y="2864684"/>
            <a:ext cx="3036036" cy="2064504"/>
          </a:xfrm>
          <a:prstGeom prst="rect">
            <a:avLst/>
          </a:prstGeom>
          <a:noFill/>
          <a:extLst>
            <a:ext uri="{909E8E84-426E-40DD-AFC4-6F175D3DCCD1}">
              <a14:hiddenFill xmlns:a14="http://schemas.microsoft.com/office/drawing/2010/main">
                <a:solidFill>
                  <a:srgbClr val="FFFFFF"/>
                </a:solidFill>
              </a14:hiddenFill>
            </a:ext>
          </a:extLst>
        </p:spPr>
      </p:pic>
      <p:sp>
        <p:nvSpPr>
          <p:cNvPr id="8" name="Taisnstūris 7">
            <a:extLst>
              <a:ext uri="{FF2B5EF4-FFF2-40B4-BE49-F238E27FC236}">
                <a16:creationId xmlns:a16="http://schemas.microsoft.com/office/drawing/2014/main" id="{1322D149-FE3D-4615-B887-D6CC21FE06F0}"/>
              </a:ext>
            </a:extLst>
          </p:cNvPr>
          <p:cNvSpPr/>
          <p:nvPr/>
        </p:nvSpPr>
        <p:spPr>
          <a:xfrm>
            <a:off x="762000" y="4513689"/>
            <a:ext cx="7381876" cy="830997"/>
          </a:xfrm>
          <a:prstGeom prst="rect">
            <a:avLst/>
          </a:prstGeom>
        </p:spPr>
        <p:txBody>
          <a:bodyPr wrap="square">
            <a:spAutoFit/>
          </a:bodyPr>
          <a:lstStyle/>
          <a:p>
            <a:r>
              <a:rPr lang="en-US" sz="2400" b="0" i="0" dirty="0">
                <a:solidFill>
                  <a:srgbClr val="000000"/>
                </a:solidFill>
                <a:effectLst/>
                <a:latin typeface="Times New Roman" panose="02020603050405020304" pitchFamily="18" charset="0"/>
              </a:rPr>
              <a:t>The binding of the antimicrobial molecule to its target is impaired.</a:t>
            </a:r>
            <a:endParaRPr lang="lv-LV" sz="2400" dirty="0"/>
          </a:p>
        </p:txBody>
      </p:sp>
      <p:sp>
        <p:nvSpPr>
          <p:cNvPr id="9" name="Bultiņa: uz leju 8">
            <a:extLst>
              <a:ext uri="{FF2B5EF4-FFF2-40B4-BE49-F238E27FC236}">
                <a16:creationId xmlns:a16="http://schemas.microsoft.com/office/drawing/2014/main" id="{7F28D133-D79D-49E0-AB49-C8A38751F771}"/>
              </a:ext>
            </a:extLst>
          </p:cNvPr>
          <p:cNvSpPr/>
          <p:nvPr/>
        </p:nvSpPr>
        <p:spPr>
          <a:xfrm>
            <a:off x="4102217" y="3990787"/>
            <a:ext cx="318781" cy="363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75340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Complete replacement or bypass of the target site</a:t>
            </a:r>
            <a:endParaRPr lang="lv-LV" sz="2800" dirty="0"/>
          </a:p>
        </p:txBody>
      </p:sp>
      <p:sp>
        <p:nvSpPr>
          <p:cNvPr id="4" name="Taisnstūris 3">
            <a:extLst>
              <a:ext uri="{FF2B5EF4-FFF2-40B4-BE49-F238E27FC236}">
                <a16:creationId xmlns:a16="http://schemas.microsoft.com/office/drawing/2014/main" id="{55867CAC-620C-4829-9DA5-9B98967A1EA5}"/>
              </a:ext>
            </a:extLst>
          </p:cNvPr>
          <p:cNvSpPr/>
          <p:nvPr/>
        </p:nvSpPr>
        <p:spPr>
          <a:xfrm>
            <a:off x="574890" y="1980266"/>
            <a:ext cx="11029950" cy="1200329"/>
          </a:xfrm>
          <a:prstGeom prst="rect">
            <a:avLst/>
          </a:prstGeom>
        </p:spPr>
        <p:txBody>
          <a:bodyPr wrap="square">
            <a:spAutoFit/>
          </a:bodyPr>
          <a:lstStyle/>
          <a:p>
            <a:pPr marL="342900" indent="-342900">
              <a:buFont typeface="Arial" panose="020B0604020202020204" pitchFamily="34" charset="0"/>
              <a:buChar char="•"/>
            </a:pPr>
            <a:r>
              <a:rPr lang="en-US" sz="2400" dirty="0"/>
              <a:t>Using this strategy, bacteria are capable of </a:t>
            </a:r>
            <a:r>
              <a:rPr lang="en-US" sz="2400" b="1" dirty="0"/>
              <a:t>evolving new targets </a:t>
            </a:r>
            <a:r>
              <a:rPr lang="en-US" sz="2400" dirty="0"/>
              <a:t>that accomplish similar biochemical functions of the original target but are not inhibited by the antimicrobial molecule. </a:t>
            </a:r>
            <a:endParaRPr lang="lv-LV" sz="6000" dirty="0"/>
          </a:p>
        </p:txBody>
      </p:sp>
      <p:sp>
        <p:nvSpPr>
          <p:cNvPr id="7" name="Taisnstūris 6">
            <a:extLst>
              <a:ext uri="{FF2B5EF4-FFF2-40B4-BE49-F238E27FC236}">
                <a16:creationId xmlns:a16="http://schemas.microsoft.com/office/drawing/2014/main" id="{ED31B28F-8097-4678-B458-FBC7FECC17D5}"/>
              </a:ext>
            </a:extLst>
          </p:cNvPr>
          <p:cNvSpPr/>
          <p:nvPr/>
        </p:nvSpPr>
        <p:spPr>
          <a:xfrm>
            <a:off x="574890" y="1469264"/>
            <a:ext cx="3112647" cy="461665"/>
          </a:xfrm>
          <a:prstGeom prst="rect">
            <a:avLst/>
          </a:prstGeom>
        </p:spPr>
        <p:txBody>
          <a:bodyPr wrap="none">
            <a:spAutoFit/>
          </a:bodyPr>
          <a:lstStyle/>
          <a:p>
            <a:r>
              <a:rPr lang="sv-SE" sz="2400" u="sng" dirty="0"/>
              <a:t>Complete replacement </a:t>
            </a:r>
            <a:endParaRPr lang="lv-LV" sz="2400" u="sng" dirty="0"/>
          </a:p>
        </p:txBody>
      </p:sp>
      <p:sp>
        <p:nvSpPr>
          <p:cNvPr id="8" name="Taisnstūris 7">
            <a:extLst>
              <a:ext uri="{FF2B5EF4-FFF2-40B4-BE49-F238E27FC236}">
                <a16:creationId xmlns:a16="http://schemas.microsoft.com/office/drawing/2014/main" id="{50AA2DDF-2CEE-492B-BC10-C888098040E7}"/>
              </a:ext>
            </a:extLst>
          </p:cNvPr>
          <p:cNvSpPr/>
          <p:nvPr/>
        </p:nvSpPr>
        <p:spPr>
          <a:xfrm>
            <a:off x="574890" y="3587234"/>
            <a:ext cx="4800600" cy="461665"/>
          </a:xfrm>
          <a:prstGeom prst="rect">
            <a:avLst/>
          </a:prstGeom>
        </p:spPr>
        <p:txBody>
          <a:bodyPr wrap="square">
            <a:spAutoFit/>
          </a:bodyPr>
          <a:lstStyle/>
          <a:p>
            <a:r>
              <a:rPr lang="sv-SE" sz="2400" u="sng" dirty="0"/>
              <a:t>Bypass of the target site</a:t>
            </a:r>
            <a:endParaRPr lang="lv-LV" sz="2400" u="sng" dirty="0"/>
          </a:p>
        </p:txBody>
      </p:sp>
      <p:sp>
        <p:nvSpPr>
          <p:cNvPr id="9" name="Taisnstūris 8">
            <a:extLst>
              <a:ext uri="{FF2B5EF4-FFF2-40B4-BE49-F238E27FC236}">
                <a16:creationId xmlns:a16="http://schemas.microsoft.com/office/drawing/2014/main" id="{BBBA21CA-C5A7-43E3-B9BF-BB61E8018EB1}"/>
              </a:ext>
            </a:extLst>
          </p:cNvPr>
          <p:cNvSpPr/>
          <p:nvPr/>
        </p:nvSpPr>
        <p:spPr>
          <a:xfrm>
            <a:off x="574890" y="4455538"/>
            <a:ext cx="5033109" cy="461665"/>
          </a:xfrm>
          <a:prstGeom prst="rect">
            <a:avLst/>
          </a:prstGeom>
        </p:spPr>
        <p:txBody>
          <a:bodyPr wrap="none">
            <a:spAutoFit/>
          </a:bodyPr>
          <a:lstStyle/>
          <a:p>
            <a:pPr marL="342900" indent="-342900">
              <a:buFont typeface="Arial" panose="020B0604020202020204" pitchFamily="34" charset="0"/>
              <a:buChar char="•"/>
            </a:pPr>
            <a:r>
              <a:rPr lang="sv-SE" sz="2400" b="0" i="0" dirty="0">
                <a:solidFill>
                  <a:srgbClr val="000000"/>
                </a:solidFill>
                <a:effectLst/>
                <a:latin typeface="Times New Roman" panose="02020603050405020304" pitchFamily="18" charset="0"/>
              </a:rPr>
              <a:t>O</a:t>
            </a:r>
            <a:r>
              <a:rPr lang="lv-LV" sz="2400" b="0" i="0" dirty="0" err="1">
                <a:solidFill>
                  <a:srgbClr val="000000"/>
                </a:solidFill>
                <a:effectLst/>
              </a:rPr>
              <a:t>verproducing</a:t>
            </a:r>
            <a:r>
              <a:rPr lang="lv-LV" sz="2400" b="0" i="0" dirty="0">
                <a:solidFill>
                  <a:srgbClr val="000000"/>
                </a:solidFill>
                <a:effectLst/>
              </a:rPr>
              <a:t> </a:t>
            </a:r>
            <a:r>
              <a:rPr lang="lv-LV" sz="2400" b="0" i="0" dirty="0" err="1">
                <a:solidFill>
                  <a:srgbClr val="000000"/>
                </a:solidFill>
                <a:effectLst/>
              </a:rPr>
              <a:t>the</a:t>
            </a:r>
            <a:r>
              <a:rPr lang="lv-LV" sz="2400" b="0" i="0" dirty="0">
                <a:solidFill>
                  <a:srgbClr val="000000"/>
                </a:solidFill>
                <a:effectLst/>
              </a:rPr>
              <a:t> </a:t>
            </a:r>
            <a:r>
              <a:rPr lang="lv-LV" sz="2400" b="0" i="0" dirty="0" err="1">
                <a:solidFill>
                  <a:srgbClr val="000000"/>
                </a:solidFill>
                <a:effectLst/>
              </a:rPr>
              <a:t>antibiotic</a:t>
            </a:r>
            <a:r>
              <a:rPr lang="lv-LV" sz="2400" b="0" i="0" dirty="0">
                <a:solidFill>
                  <a:srgbClr val="000000"/>
                </a:solidFill>
                <a:effectLst/>
              </a:rPr>
              <a:t> </a:t>
            </a:r>
            <a:r>
              <a:rPr lang="lv-LV" sz="2400" b="0" i="0" dirty="0" err="1">
                <a:solidFill>
                  <a:srgbClr val="000000"/>
                </a:solidFill>
                <a:effectLst/>
              </a:rPr>
              <a:t>target</a:t>
            </a:r>
            <a:r>
              <a:rPr lang="lv-LV" sz="2400" b="0" i="0" dirty="0">
                <a:solidFill>
                  <a:srgbClr val="000000"/>
                </a:solidFill>
                <a:effectLst/>
                <a:latin typeface="Times New Roman" panose="02020603050405020304" pitchFamily="18" charset="0"/>
              </a:rPr>
              <a:t>.</a:t>
            </a:r>
            <a:endParaRPr lang="lv-LV" sz="2400" dirty="0"/>
          </a:p>
        </p:txBody>
      </p:sp>
    </p:spTree>
    <p:extLst>
      <p:ext uri="{BB962C8B-B14F-4D97-AF65-F5344CB8AC3E}">
        <p14:creationId xmlns:p14="http://schemas.microsoft.com/office/powerpoint/2010/main" val="177774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C30E13AA-0B93-430B-909F-064ABFA173DA}"/>
              </a:ext>
            </a:extLst>
          </p:cNvPr>
          <p:cNvSpPr>
            <a:spLocks noGrp="1"/>
          </p:cNvSpPr>
          <p:nvPr>
            <p:ph idx="1"/>
          </p:nvPr>
        </p:nvSpPr>
        <p:spPr>
          <a:xfrm>
            <a:off x="214743" y="897370"/>
            <a:ext cx="10515600" cy="4351338"/>
          </a:xfrm>
        </p:spPr>
        <p:txBody>
          <a:bodyPr>
            <a:normAutofit/>
          </a:bodyPr>
          <a:lstStyle/>
          <a:p>
            <a:r>
              <a:rPr lang="en-US" sz="2400" dirty="0"/>
              <a:t>Most antibiotics were originally isolated by screening soil-derived </a:t>
            </a:r>
            <a:r>
              <a:rPr lang="en-US" sz="2400" dirty="0" err="1"/>
              <a:t>actinomycetes</a:t>
            </a:r>
            <a:r>
              <a:rPr lang="en-US" sz="2400" dirty="0"/>
              <a:t> during the golden era of antibiotic discovery in the 1940s to 1960s. </a:t>
            </a:r>
          </a:p>
          <a:p>
            <a:endParaRPr lang="en-US" sz="2400" dirty="0"/>
          </a:p>
          <a:p>
            <a:r>
              <a:rPr lang="en-US" sz="2400" dirty="0"/>
              <a:t>The “golden” pipeline of antibiotic discovery rapidly dried up as </a:t>
            </a:r>
          </a:p>
          <a:p>
            <a:pPr marL="0" indent="0">
              <a:buNone/>
            </a:pPr>
            <a:r>
              <a:rPr lang="en-US" sz="2400" dirty="0"/>
              <a:t>the identification of new compounds became more challenging. </a:t>
            </a:r>
          </a:p>
          <a:p>
            <a:endParaRPr lang="en-US" sz="2400" dirty="0"/>
          </a:p>
          <a:p>
            <a:pPr>
              <a:lnSpc>
                <a:spcPct val="100000"/>
              </a:lnSpc>
            </a:pPr>
            <a:r>
              <a:rPr lang="en-US" sz="2400" dirty="0"/>
              <a:t>Efforts to create a new platform based on target-focused screening</a:t>
            </a:r>
          </a:p>
          <a:p>
            <a:pPr marL="0" indent="0">
              <a:lnSpc>
                <a:spcPct val="100000"/>
              </a:lnSpc>
              <a:buNone/>
            </a:pPr>
            <a:r>
              <a:rPr lang="en-US" sz="2400" dirty="0"/>
              <a:t>of large libraries of synthetic compounds failed, in part owing to the </a:t>
            </a:r>
          </a:p>
          <a:p>
            <a:pPr marL="0" indent="0">
              <a:lnSpc>
                <a:spcPct val="100000"/>
              </a:lnSpc>
              <a:buNone/>
            </a:pPr>
            <a:r>
              <a:rPr lang="en-US" sz="2400" dirty="0"/>
              <a:t>lack of penetration of such compounds through the bacterial envelope</a:t>
            </a:r>
            <a:endParaRPr lang="lv-LV" sz="2400" dirty="0"/>
          </a:p>
        </p:txBody>
      </p:sp>
      <p:sp>
        <p:nvSpPr>
          <p:cNvPr id="4" name="Virsraksts 1">
            <a:extLst>
              <a:ext uri="{FF2B5EF4-FFF2-40B4-BE49-F238E27FC236}">
                <a16:creationId xmlns:a16="http://schemas.microsoft.com/office/drawing/2014/main" id="{979A0CF1-4A1D-42D0-A874-904E13D9C581}"/>
              </a:ext>
            </a:extLst>
          </p:cNvPr>
          <p:cNvSpPr>
            <a:spLocks noGrp="1"/>
          </p:cNvSpPr>
          <p:nvPr>
            <p:ph type="title"/>
          </p:nvPr>
        </p:nvSpPr>
        <p:spPr>
          <a:xfrm>
            <a:off x="630382" y="-299893"/>
            <a:ext cx="10515600" cy="1325563"/>
          </a:xfrm>
        </p:spPr>
        <p:txBody>
          <a:bodyPr/>
          <a:lstStyle/>
          <a:p>
            <a:r>
              <a:rPr lang="en-US" dirty="0"/>
              <a:t>Antibiotics</a:t>
            </a:r>
            <a:endParaRPr lang="lv-LV"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353" y="1738745"/>
            <a:ext cx="1743327" cy="158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84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Complete replacement of the target site</a:t>
            </a:r>
            <a:endParaRPr lang="lv-LV" sz="2800" dirty="0"/>
          </a:p>
        </p:txBody>
      </p:sp>
      <p:sp>
        <p:nvSpPr>
          <p:cNvPr id="4" name="Taisnstūris 3">
            <a:extLst>
              <a:ext uri="{FF2B5EF4-FFF2-40B4-BE49-F238E27FC236}">
                <a16:creationId xmlns:a16="http://schemas.microsoft.com/office/drawing/2014/main" id="{55867CAC-620C-4829-9DA5-9B98967A1EA5}"/>
              </a:ext>
            </a:extLst>
          </p:cNvPr>
          <p:cNvSpPr/>
          <p:nvPr/>
        </p:nvSpPr>
        <p:spPr>
          <a:xfrm>
            <a:off x="574890" y="1775230"/>
            <a:ext cx="11029950" cy="1938992"/>
          </a:xfrm>
          <a:prstGeom prst="rect">
            <a:avLst/>
          </a:prstGeom>
        </p:spPr>
        <p:txBody>
          <a:bodyPr wrap="square">
            <a:spAutoFit/>
          </a:bodyPr>
          <a:lstStyle/>
          <a:p>
            <a:pPr marL="342900" indent="-342900">
              <a:buFont typeface="Arial" panose="020B0604020202020204" pitchFamily="34" charset="0"/>
              <a:buChar char="•"/>
            </a:pPr>
            <a:r>
              <a:rPr lang="sv-SE" sz="2400" dirty="0"/>
              <a:t>S</a:t>
            </a:r>
            <a:r>
              <a:rPr lang="lv-LV" sz="2400" dirty="0" err="1"/>
              <a:t>imilar</a:t>
            </a:r>
            <a:r>
              <a:rPr lang="lv-LV" sz="2400" dirty="0"/>
              <a:t> to </a:t>
            </a:r>
            <a:r>
              <a:rPr lang="el-GR" sz="2400" dirty="0"/>
              <a:t>β-</a:t>
            </a:r>
            <a:r>
              <a:rPr lang="lv-LV" sz="2400" dirty="0" err="1"/>
              <a:t>lactams</a:t>
            </a:r>
            <a:r>
              <a:rPr lang="lv-LV" sz="2400" dirty="0"/>
              <a:t>, </a:t>
            </a:r>
            <a:r>
              <a:rPr lang="lv-LV" sz="2400" dirty="0" err="1"/>
              <a:t>glycopeptides</a:t>
            </a:r>
            <a:r>
              <a:rPr lang="lv-LV" sz="2400" dirty="0"/>
              <a:t> (</a:t>
            </a:r>
            <a:r>
              <a:rPr lang="lv-LV" sz="2400" dirty="0" err="1"/>
              <a:t>i.e</a:t>
            </a:r>
            <a:r>
              <a:rPr lang="lv-LV" sz="2400" dirty="0"/>
              <a:t>., </a:t>
            </a:r>
            <a:r>
              <a:rPr lang="lv-LV" sz="2400" dirty="0" err="1"/>
              <a:t>vancomycin</a:t>
            </a:r>
            <a:r>
              <a:rPr lang="lv-LV" sz="2400" dirty="0"/>
              <a:t> </a:t>
            </a:r>
            <a:r>
              <a:rPr lang="lv-LV" sz="2400" dirty="0" err="1"/>
              <a:t>and</a:t>
            </a:r>
            <a:r>
              <a:rPr lang="lv-LV" sz="2400" dirty="0"/>
              <a:t> </a:t>
            </a:r>
            <a:r>
              <a:rPr lang="lv-LV" sz="2400" dirty="0" err="1"/>
              <a:t>teicoplanin</a:t>
            </a:r>
            <a:r>
              <a:rPr lang="lv-LV" sz="2400" dirty="0"/>
              <a:t>) </a:t>
            </a:r>
            <a:r>
              <a:rPr lang="lv-LV" sz="2400" dirty="0" err="1"/>
              <a:t>kill</a:t>
            </a:r>
            <a:r>
              <a:rPr lang="lv-LV" sz="2400" dirty="0"/>
              <a:t> </a:t>
            </a:r>
            <a:r>
              <a:rPr lang="lv-LV" sz="2400" dirty="0" err="1"/>
              <a:t>bacteria</a:t>
            </a:r>
            <a:r>
              <a:rPr lang="lv-LV" sz="2400" dirty="0"/>
              <a:t> </a:t>
            </a:r>
            <a:r>
              <a:rPr lang="lv-LV" sz="2400" dirty="0" err="1"/>
              <a:t>by</a:t>
            </a:r>
            <a:r>
              <a:rPr lang="lv-LV" sz="2400" dirty="0"/>
              <a:t> </a:t>
            </a:r>
            <a:r>
              <a:rPr lang="lv-LV" sz="2400" dirty="0" err="1"/>
              <a:t>inhibiting</a:t>
            </a:r>
            <a:r>
              <a:rPr lang="lv-LV" sz="2400" dirty="0"/>
              <a:t> </a:t>
            </a:r>
            <a:r>
              <a:rPr lang="lv-LV" sz="2400" dirty="0" err="1"/>
              <a:t>cell</a:t>
            </a:r>
            <a:r>
              <a:rPr lang="lv-LV" sz="2400" dirty="0"/>
              <a:t> </a:t>
            </a:r>
            <a:r>
              <a:rPr lang="lv-LV" sz="2400" dirty="0" err="1"/>
              <a:t>wall</a:t>
            </a:r>
            <a:r>
              <a:rPr lang="lv-LV" sz="2400" dirty="0"/>
              <a:t> </a:t>
            </a:r>
            <a:r>
              <a:rPr lang="lv-LV" sz="2400" dirty="0" err="1"/>
              <a:t>synthesis</a:t>
            </a:r>
            <a:r>
              <a:rPr lang="lv-LV" sz="2400" dirty="0"/>
              <a:t>.</a:t>
            </a:r>
            <a:r>
              <a:rPr lang="sv-SE" sz="2400" dirty="0"/>
              <a:t>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en-US" sz="2400" dirty="0"/>
              <a:t>Unlike β-lactams, </a:t>
            </a:r>
            <a:r>
              <a:rPr lang="en-US" sz="2400" dirty="0" err="1"/>
              <a:t>glycopeptides</a:t>
            </a:r>
            <a:r>
              <a:rPr lang="en-US" sz="2400" dirty="0"/>
              <a:t> do not directly interact with </a:t>
            </a:r>
            <a:r>
              <a:rPr lang="en-US" sz="2400" b="1" dirty="0">
                <a:solidFill>
                  <a:srgbClr val="111111"/>
                </a:solidFill>
              </a:rPr>
              <a:t>transpeptidase enzymes- Penicillin Binding Proteins </a:t>
            </a:r>
            <a:r>
              <a:rPr lang="en-US" sz="2400" dirty="0">
                <a:solidFill>
                  <a:srgbClr val="111111"/>
                </a:solidFill>
              </a:rPr>
              <a:t>(PBP). </a:t>
            </a:r>
            <a:endParaRPr lang="lv-LV" sz="7200" dirty="0"/>
          </a:p>
        </p:txBody>
      </p:sp>
      <p:pic>
        <p:nvPicPr>
          <p:cNvPr id="12" name="Attēls 11">
            <a:extLst>
              <a:ext uri="{FF2B5EF4-FFF2-40B4-BE49-F238E27FC236}">
                <a16:creationId xmlns:a16="http://schemas.microsoft.com/office/drawing/2014/main" id="{AD35DF51-7090-407D-967C-4BF0072C0155}"/>
              </a:ext>
            </a:extLst>
          </p:cNvPr>
          <p:cNvPicPr>
            <a:picLocks noChangeAspect="1"/>
          </p:cNvPicPr>
          <p:nvPr/>
        </p:nvPicPr>
        <p:blipFill>
          <a:blip r:embed="rId2"/>
          <a:stretch>
            <a:fillRect/>
          </a:stretch>
        </p:blipFill>
        <p:spPr>
          <a:xfrm>
            <a:off x="336969" y="3980816"/>
            <a:ext cx="4432533" cy="2753726"/>
          </a:xfrm>
          <a:prstGeom prst="rect">
            <a:avLst/>
          </a:prstGeom>
        </p:spPr>
      </p:pic>
      <p:sp>
        <p:nvSpPr>
          <p:cNvPr id="13" name="Taisnstūris 12">
            <a:extLst>
              <a:ext uri="{FF2B5EF4-FFF2-40B4-BE49-F238E27FC236}">
                <a16:creationId xmlns:a16="http://schemas.microsoft.com/office/drawing/2014/main" id="{4508554F-5333-4372-A207-2FDBE9F8AC1A}"/>
              </a:ext>
            </a:extLst>
          </p:cNvPr>
          <p:cNvSpPr/>
          <p:nvPr/>
        </p:nvSpPr>
        <p:spPr>
          <a:xfrm>
            <a:off x="4769502" y="4103021"/>
            <a:ext cx="10747601" cy="1938992"/>
          </a:xfrm>
          <a:prstGeom prst="rect">
            <a:avLst/>
          </a:prstGeom>
        </p:spPr>
        <p:txBody>
          <a:bodyPr wrap="square">
            <a:spAutoFit/>
          </a:bodyPr>
          <a:lstStyle/>
          <a:p>
            <a:pPr marL="342900" indent="-342900">
              <a:buFont typeface="Arial" panose="020B0604020202020204" pitchFamily="34" charset="0"/>
              <a:buChar char="•"/>
            </a:pPr>
            <a:r>
              <a:rPr lang="en-US" sz="2400" b="0" i="0" dirty="0">
                <a:solidFill>
                  <a:srgbClr val="000000"/>
                </a:solidFill>
                <a:effectLst/>
              </a:rPr>
              <a:t>They bind to the terminal D-alanine-D-alanine </a:t>
            </a:r>
          </a:p>
          <a:p>
            <a:r>
              <a:rPr lang="en-US" sz="2400" b="0" i="0" dirty="0">
                <a:solidFill>
                  <a:srgbClr val="000000"/>
                </a:solidFill>
                <a:effectLst/>
              </a:rPr>
              <a:t>(D-Ala-D-Ala) of the nascent peptidoglycan precursors</a:t>
            </a:r>
          </a:p>
          <a:p>
            <a:r>
              <a:rPr lang="en-US" sz="2400" b="0" i="0" dirty="0">
                <a:solidFill>
                  <a:srgbClr val="000000"/>
                </a:solidFill>
                <a:effectLst/>
              </a:rPr>
              <a:t>(lipid II), preventing PBP-mediated cross-linking </a:t>
            </a:r>
          </a:p>
          <a:p>
            <a:r>
              <a:rPr lang="en-US" sz="2400" b="0" i="0" dirty="0">
                <a:solidFill>
                  <a:srgbClr val="000000"/>
                </a:solidFill>
                <a:effectLst/>
              </a:rPr>
              <a:t>(presumably due to steric hindrance) and </a:t>
            </a:r>
          </a:p>
          <a:p>
            <a:r>
              <a:rPr lang="en-US" sz="2400" b="0" i="0" dirty="0">
                <a:solidFill>
                  <a:srgbClr val="000000"/>
                </a:solidFill>
                <a:effectLst/>
              </a:rPr>
              <a:t>resulting in inhibition of cell wall synthesis.</a:t>
            </a:r>
            <a:endParaRPr lang="lv-LV" sz="2400" dirty="0"/>
          </a:p>
        </p:txBody>
      </p:sp>
    </p:spTree>
    <p:extLst>
      <p:ext uri="{BB962C8B-B14F-4D97-AF65-F5344CB8AC3E}">
        <p14:creationId xmlns:p14="http://schemas.microsoft.com/office/powerpoint/2010/main" val="1238494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Complete replacement of the target site</a:t>
            </a:r>
            <a:endParaRPr lang="lv-LV" sz="2800" dirty="0"/>
          </a:p>
        </p:txBody>
      </p:sp>
      <p:pic>
        <p:nvPicPr>
          <p:cNvPr id="12" name="Attēls 11">
            <a:extLst>
              <a:ext uri="{FF2B5EF4-FFF2-40B4-BE49-F238E27FC236}">
                <a16:creationId xmlns:a16="http://schemas.microsoft.com/office/drawing/2014/main" id="{AD35DF51-7090-407D-967C-4BF0072C0155}"/>
              </a:ext>
            </a:extLst>
          </p:cNvPr>
          <p:cNvPicPr>
            <a:picLocks noChangeAspect="1"/>
          </p:cNvPicPr>
          <p:nvPr/>
        </p:nvPicPr>
        <p:blipFill>
          <a:blip r:embed="rId2"/>
          <a:stretch>
            <a:fillRect/>
          </a:stretch>
        </p:blipFill>
        <p:spPr>
          <a:xfrm>
            <a:off x="355415" y="3252302"/>
            <a:ext cx="4311550" cy="2678565"/>
          </a:xfrm>
          <a:prstGeom prst="rect">
            <a:avLst/>
          </a:prstGeom>
        </p:spPr>
      </p:pic>
      <p:sp>
        <p:nvSpPr>
          <p:cNvPr id="6" name="Taisnstūris 5">
            <a:extLst>
              <a:ext uri="{FF2B5EF4-FFF2-40B4-BE49-F238E27FC236}">
                <a16:creationId xmlns:a16="http://schemas.microsoft.com/office/drawing/2014/main" id="{FFEFF2A9-21AE-4FB9-9F2A-BC6D0CC9FB40}"/>
              </a:ext>
            </a:extLst>
          </p:cNvPr>
          <p:cNvSpPr/>
          <p:nvPr/>
        </p:nvSpPr>
        <p:spPr>
          <a:xfrm>
            <a:off x="355415" y="1260203"/>
            <a:ext cx="11057773" cy="461665"/>
          </a:xfrm>
          <a:prstGeom prst="rect">
            <a:avLst/>
          </a:prstGeom>
        </p:spPr>
        <p:txBody>
          <a:bodyPr wrap="square">
            <a:spAutoFit/>
          </a:bodyPr>
          <a:lstStyle/>
          <a:p>
            <a:r>
              <a:rPr lang="en-US" sz="2400" b="0" i="0" dirty="0">
                <a:solidFill>
                  <a:srgbClr val="000000"/>
                </a:solidFill>
                <a:effectLst/>
              </a:rPr>
              <a:t>Vancomycin resistance is especially relevant in enterococci (particularly </a:t>
            </a:r>
            <a:r>
              <a:rPr lang="en-US" sz="2400" b="0" i="1" dirty="0">
                <a:solidFill>
                  <a:srgbClr val="000000"/>
                </a:solidFill>
                <a:effectLst/>
              </a:rPr>
              <a:t>E. faecium</a:t>
            </a:r>
            <a:r>
              <a:rPr lang="en-US" sz="2400" b="0" i="0" dirty="0">
                <a:solidFill>
                  <a:srgbClr val="000000"/>
                </a:solidFill>
                <a:effectLst/>
              </a:rPr>
              <a:t>).</a:t>
            </a:r>
            <a:endParaRPr lang="lv-LV" sz="2400" dirty="0"/>
          </a:p>
        </p:txBody>
      </p:sp>
      <p:sp>
        <p:nvSpPr>
          <p:cNvPr id="8" name="Taisnstūris 7">
            <a:extLst>
              <a:ext uri="{FF2B5EF4-FFF2-40B4-BE49-F238E27FC236}">
                <a16:creationId xmlns:a16="http://schemas.microsoft.com/office/drawing/2014/main" id="{6D719614-1505-4041-A21D-8B2B8B67FC1D}"/>
              </a:ext>
            </a:extLst>
          </p:cNvPr>
          <p:cNvSpPr/>
          <p:nvPr/>
        </p:nvSpPr>
        <p:spPr>
          <a:xfrm>
            <a:off x="355415" y="1913439"/>
            <a:ext cx="10731685" cy="1200329"/>
          </a:xfrm>
          <a:prstGeom prst="rect">
            <a:avLst/>
          </a:prstGeom>
        </p:spPr>
        <p:txBody>
          <a:bodyPr wrap="square">
            <a:spAutoFit/>
          </a:bodyPr>
          <a:lstStyle/>
          <a:p>
            <a:r>
              <a:rPr lang="en-US" sz="2400" b="0" i="0" dirty="0">
                <a:solidFill>
                  <a:srgbClr val="000000"/>
                </a:solidFill>
                <a:effectLst/>
              </a:rPr>
              <a:t>Vancomycin resistance in enterococci involves the acquisition of a group of genes (</a:t>
            </a:r>
            <a:r>
              <a:rPr lang="en-US" sz="2400" b="0" i="1" dirty="0">
                <a:solidFill>
                  <a:srgbClr val="000000"/>
                </a:solidFill>
                <a:effectLst/>
              </a:rPr>
              <a:t>van</a:t>
            </a:r>
            <a:r>
              <a:rPr lang="en-US" sz="2400" b="0" i="0" dirty="0">
                <a:solidFill>
                  <a:srgbClr val="000000"/>
                </a:solidFill>
                <a:effectLst/>
              </a:rPr>
              <a:t> gene clusters) that code for a biochemical machinery that remodels the synthesis of peptidoglycan by</a:t>
            </a:r>
            <a:endParaRPr lang="lv-LV" sz="2400" dirty="0"/>
          </a:p>
        </p:txBody>
      </p:sp>
      <p:sp>
        <p:nvSpPr>
          <p:cNvPr id="10" name="Taisnstūris 9">
            <a:extLst>
              <a:ext uri="{FF2B5EF4-FFF2-40B4-BE49-F238E27FC236}">
                <a16:creationId xmlns:a16="http://schemas.microsoft.com/office/drawing/2014/main" id="{EB92DEEA-89F9-4B96-9142-AB27908EBDA6}"/>
              </a:ext>
            </a:extLst>
          </p:cNvPr>
          <p:cNvSpPr/>
          <p:nvPr/>
        </p:nvSpPr>
        <p:spPr>
          <a:xfrm>
            <a:off x="5405437" y="2969478"/>
            <a:ext cx="6096000" cy="2677656"/>
          </a:xfrm>
          <a:prstGeom prst="rect">
            <a:avLst/>
          </a:prstGeom>
        </p:spPr>
        <p:txBody>
          <a:bodyPr>
            <a:spAutoFit/>
          </a:bodyPr>
          <a:lstStyle/>
          <a:p>
            <a:pPr marL="342900" indent="-342900">
              <a:buFont typeface="Wingdings" panose="05000000000000000000" pitchFamily="2" charset="2"/>
              <a:buChar char="ü"/>
            </a:pPr>
            <a:r>
              <a:rPr lang="en-US" sz="2400" b="0" i="0" dirty="0">
                <a:solidFill>
                  <a:srgbClr val="000000"/>
                </a:solidFill>
                <a:effectLst/>
              </a:rPr>
              <a:t>changing the last D-Ala for either D-lactate (high-level resistance) or D-serine (low-level resistance), </a:t>
            </a:r>
          </a:p>
          <a:p>
            <a:pPr marL="342900" indent="-342900">
              <a:buFont typeface="Wingdings" panose="05000000000000000000" pitchFamily="2" charset="2"/>
              <a:buChar char="ü"/>
            </a:pPr>
            <a:endParaRPr lang="en-US" sz="2400" b="0" i="0" dirty="0">
              <a:solidFill>
                <a:srgbClr val="000000"/>
              </a:solidFill>
              <a:effectLst/>
            </a:endParaRPr>
          </a:p>
          <a:p>
            <a:pPr marL="342900" indent="-342900">
              <a:buFont typeface="Wingdings" panose="05000000000000000000" pitchFamily="2" charset="2"/>
              <a:buChar char="ü"/>
            </a:pPr>
            <a:r>
              <a:rPr lang="en-US" sz="2400" b="0" i="0" dirty="0">
                <a:solidFill>
                  <a:srgbClr val="000000"/>
                </a:solidFill>
                <a:effectLst/>
              </a:rPr>
              <a:t>destroying the “normal” D-Ala-D-Ala ending precursors to prevent vancomycin binding to the cell wall precursors. </a:t>
            </a:r>
            <a:endParaRPr lang="lv-LV" sz="2400" dirty="0"/>
          </a:p>
        </p:txBody>
      </p:sp>
      <p:sp>
        <p:nvSpPr>
          <p:cNvPr id="11" name="Taisnstūris 10">
            <a:extLst>
              <a:ext uri="{FF2B5EF4-FFF2-40B4-BE49-F238E27FC236}">
                <a16:creationId xmlns:a16="http://schemas.microsoft.com/office/drawing/2014/main" id="{C3605A30-92C9-4796-96A1-37AAAE6E056E}"/>
              </a:ext>
            </a:extLst>
          </p:cNvPr>
          <p:cNvSpPr/>
          <p:nvPr/>
        </p:nvSpPr>
        <p:spPr>
          <a:xfrm>
            <a:off x="355415" y="5930867"/>
            <a:ext cx="11693994" cy="707886"/>
          </a:xfrm>
          <a:prstGeom prst="rect">
            <a:avLst/>
          </a:prstGeom>
        </p:spPr>
        <p:txBody>
          <a:bodyPr wrap="square">
            <a:spAutoFit/>
          </a:bodyPr>
          <a:lstStyle/>
          <a:p>
            <a:r>
              <a:rPr lang="en-US" sz="2000" b="0" i="0" dirty="0">
                <a:solidFill>
                  <a:srgbClr val="000000"/>
                </a:solidFill>
                <a:effectLst/>
              </a:rPr>
              <a:t>The change of D-Ala for D-lactate removes a single hydrogen bond between the vancomycin molecule and its target (D-Ala-D-Ala moiety) decreasing the antibiotic affinity for the precursor ca. 1,000 fold.</a:t>
            </a:r>
            <a:endParaRPr lang="lv-LV" sz="2000" dirty="0"/>
          </a:p>
        </p:txBody>
      </p:sp>
    </p:spTree>
    <p:extLst>
      <p:ext uri="{BB962C8B-B14F-4D97-AF65-F5344CB8AC3E}">
        <p14:creationId xmlns:p14="http://schemas.microsoft.com/office/powerpoint/2010/main" val="142507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Bypass of the target site</a:t>
            </a:r>
            <a:endParaRPr lang="lv-LV" sz="2800" dirty="0"/>
          </a:p>
        </p:txBody>
      </p:sp>
      <p:sp>
        <p:nvSpPr>
          <p:cNvPr id="8" name="Taisnstūris 7">
            <a:extLst>
              <a:ext uri="{FF2B5EF4-FFF2-40B4-BE49-F238E27FC236}">
                <a16:creationId xmlns:a16="http://schemas.microsoft.com/office/drawing/2014/main" id="{50AA2DDF-2CEE-492B-BC10-C888098040E7}"/>
              </a:ext>
            </a:extLst>
          </p:cNvPr>
          <p:cNvSpPr/>
          <p:nvPr/>
        </p:nvSpPr>
        <p:spPr>
          <a:xfrm>
            <a:off x="432014" y="1476283"/>
            <a:ext cx="10597935" cy="830997"/>
          </a:xfrm>
          <a:prstGeom prst="rect">
            <a:avLst/>
          </a:prstGeom>
        </p:spPr>
        <p:txBody>
          <a:bodyPr wrap="square">
            <a:spAutoFit/>
          </a:bodyPr>
          <a:lstStyle/>
          <a:p>
            <a:r>
              <a:rPr lang="en-US" sz="2400" dirty="0"/>
              <a:t>Increasing the production of the antimicrobial target with the objective of overwhelming the antibiotic by increasing the amount of targets available. </a:t>
            </a:r>
            <a:endParaRPr lang="lv-LV" sz="3200" u="sng" dirty="0"/>
          </a:p>
        </p:txBody>
      </p:sp>
      <p:sp>
        <p:nvSpPr>
          <p:cNvPr id="5" name="Taisnstūris 4">
            <a:extLst>
              <a:ext uri="{FF2B5EF4-FFF2-40B4-BE49-F238E27FC236}">
                <a16:creationId xmlns:a16="http://schemas.microsoft.com/office/drawing/2014/main" id="{189C2800-4CDF-4B93-8EFF-8C270B2046B5}"/>
              </a:ext>
            </a:extLst>
          </p:cNvPr>
          <p:cNvSpPr/>
          <p:nvPr/>
        </p:nvSpPr>
        <p:spPr>
          <a:xfrm>
            <a:off x="432014" y="2878224"/>
            <a:ext cx="10983699" cy="830997"/>
          </a:xfrm>
          <a:prstGeom prst="rect">
            <a:avLst/>
          </a:prstGeom>
        </p:spPr>
        <p:txBody>
          <a:bodyPr wrap="square">
            <a:spAutoFit/>
          </a:bodyPr>
          <a:lstStyle/>
          <a:p>
            <a:r>
              <a:rPr lang="en-US" sz="2400" b="0" i="0" dirty="0">
                <a:solidFill>
                  <a:srgbClr val="000000"/>
                </a:solidFill>
                <a:effectLst/>
              </a:rPr>
              <a:t>One of the best examples of this mechanism is development of resistance to  trimethoprim- sulfamethoxazole (TMP-SMX). </a:t>
            </a:r>
            <a:endParaRPr lang="lv-LV" sz="2400" dirty="0"/>
          </a:p>
        </p:txBody>
      </p:sp>
      <p:pic>
        <p:nvPicPr>
          <p:cNvPr id="31748" name="Picture 4" descr="Image result for trimethoprim- sulfamethoxazole">
            <a:extLst>
              <a:ext uri="{FF2B5EF4-FFF2-40B4-BE49-F238E27FC236}">
                <a16:creationId xmlns:a16="http://schemas.microsoft.com/office/drawing/2014/main" id="{33B1AA9B-C478-424C-B2A1-41013F8A4E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377" y="1651653"/>
            <a:ext cx="1669236" cy="1848526"/>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a:extLst>
              <a:ext uri="{FF2B5EF4-FFF2-40B4-BE49-F238E27FC236}">
                <a16:creationId xmlns:a16="http://schemas.microsoft.com/office/drawing/2014/main" id="{2141766E-C011-4D86-A68A-FFA96A0A9DE2}"/>
              </a:ext>
            </a:extLst>
          </p:cNvPr>
          <p:cNvSpPr/>
          <p:nvPr/>
        </p:nvSpPr>
        <p:spPr>
          <a:xfrm>
            <a:off x="432014" y="4280166"/>
            <a:ext cx="10355049" cy="1569660"/>
          </a:xfrm>
          <a:prstGeom prst="rect">
            <a:avLst/>
          </a:prstGeom>
        </p:spPr>
        <p:txBody>
          <a:bodyPr wrap="square">
            <a:spAutoFit/>
          </a:bodyPr>
          <a:lstStyle/>
          <a:p>
            <a:r>
              <a:rPr lang="en-US" sz="2400" b="0" i="0" dirty="0">
                <a:solidFill>
                  <a:srgbClr val="000000"/>
                </a:solidFill>
                <a:effectLst/>
              </a:rPr>
              <a:t>TMP-SMX impairs bacterial synthesis of purines and some important amino acids by altering the production of folate. </a:t>
            </a:r>
            <a:r>
              <a:rPr lang="en-US" dirty="0"/>
              <a:t>  </a:t>
            </a:r>
          </a:p>
          <a:p>
            <a:endParaRPr lang="en-US" sz="2400" dirty="0"/>
          </a:p>
          <a:p>
            <a:r>
              <a:rPr lang="en-US" sz="2400" dirty="0"/>
              <a:t>Most bacteria are unable to incorporate folate from external sources. </a:t>
            </a:r>
            <a:endParaRPr lang="lv-LV" sz="2400" dirty="0"/>
          </a:p>
        </p:txBody>
      </p:sp>
    </p:spTree>
    <p:extLst>
      <p:ext uri="{BB962C8B-B14F-4D97-AF65-F5344CB8AC3E}">
        <p14:creationId xmlns:p14="http://schemas.microsoft.com/office/powerpoint/2010/main" val="1810230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Bypass of the target site</a:t>
            </a:r>
            <a:endParaRPr lang="lv-LV" sz="2800" dirty="0"/>
          </a:p>
        </p:txBody>
      </p:sp>
      <p:pic>
        <p:nvPicPr>
          <p:cNvPr id="31750" name="Picture 6" descr="Related image">
            <a:extLst>
              <a:ext uri="{FF2B5EF4-FFF2-40B4-BE49-F238E27FC236}">
                <a16:creationId xmlns:a16="http://schemas.microsoft.com/office/drawing/2014/main" id="{A1797800-3CB1-4863-976B-9AF96C259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1" y="1730598"/>
            <a:ext cx="5129052"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a:extLst>
              <a:ext uri="{FF2B5EF4-FFF2-40B4-BE49-F238E27FC236}">
                <a16:creationId xmlns:a16="http://schemas.microsoft.com/office/drawing/2014/main" id="{05D9F314-0C39-40F0-92AB-AC0990F2CFA3}"/>
              </a:ext>
            </a:extLst>
          </p:cNvPr>
          <p:cNvSpPr/>
          <p:nvPr/>
        </p:nvSpPr>
        <p:spPr>
          <a:xfrm>
            <a:off x="5562601" y="1730598"/>
            <a:ext cx="6096000" cy="3785652"/>
          </a:xfrm>
          <a:prstGeom prst="rect">
            <a:avLst/>
          </a:prstGeom>
        </p:spPr>
        <p:txBody>
          <a:bodyPr>
            <a:spAutoFit/>
          </a:bodyPr>
          <a:lstStyle/>
          <a:p>
            <a:r>
              <a:rPr lang="sv-SE" sz="2400" b="0" i="0" dirty="0">
                <a:solidFill>
                  <a:srgbClr val="000000"/>
                </a:solidFill>
                <a:effectLst/>
              </a:rPr>
              <a:t>T</a:t>
            </a:r>
            <a:r>
              <a:rPr lang="lv-LV" sz="2400" b="0" i="0" dirty="0" err="1">
                <a:solidFill>
                  <a:srgbClr val="000000"/>
                </a:solidFill>
                <a:effectLst/>
              </a:rPr>
              <a:t>he</a:t>
            </a:r>
            <a:r>
              <a:rPr lang="lv-LV" sz="2400" b="0" i="0" dirty="0">
                <a:solidFill>
                  <a:srgbClr val="000000"/>
                </a:solidFill>
                <a:effectLst/>
              </a:rPr>
              <a:t> </a:t>
            </a:r>
            <a:r>
              <a:rPr lang="lv-LV" sz="2400" b="0" i="0" dirty="0" err="1">
                <a:solidFill>
                  <a:srgbClr val="000000"/>
                </a:solidFill>
                <a:effectLst/>
              </a:rPr>
              <a:t>synthetic</a:t>
            </a:r>
            <a:r>
              <a:rPr lang="lv-LV" sz="2400" b="0" i="0" dirty="0">
                <a:solidFill>
                  <a:srgbClr val="000000"/>
                </a:solidFill>
                <a:effectLst/>
              </a:rPr>
              <a:t> </a:t>
            </a:r>
            <a:r>
              <a:rPr lang="lv-LV" sz="2400" b="0" i="0" dirty="0" err="1">
                <a:solidFill>
                  <a:srgbClr val="000000"/>
                </a:solidFill>
                <a:effectLst/>
              </a:rPr>
              <a:t>pathway</a:t>
            </a:r>
            <a:r>
              <a:rPr lang="lv-LV" sz="2400" b="0" i="0" dirty="0">
                <a:solidFill>
                  <a:srgbClr val="000000"/>
                </a:solidFill>
                <a:effectLst/>
              </a:rPr>
              <a:t> </a:t>
            </a:r>
            <a:r>
              <a:rPr lang="lv-LV" sz="2400" b="0" i="0" dirty="0" err="1">
                <a:solidFill>
                  <a:srgbClr val="000000"/>
                </a:solidFill>
                <a:effectLst/>
              </a:rPr>
              <a:t>of</a:t>
            </a:r>
            <a:r>
              <a:rPr lang="lv-LV" sz="2400" b="0" i="0" dirty="0">
                <a:solidFill>
                  <a:srgbClr val="000000"/>
                </a:solidFill>
                <a:effectLst/>
              </a:rPr>
              <a:t> </a:t>
            </a:r>
            <a:r>
              <a:rPr lang="lv-LV" sz="2400" b="0" i="0" dirty="0" err="1">
                <a:solidFill>
                  <a:srgbClr val="000000"/>
                </a:solidFill>
                <a:effectLst/>
              </a:rPr>
              <a:t>folate</a:t>
            </a:r>
            <a:r>
              <a:rPr lang="lv-LV" sz="2400" b="0" i="0" dirty="0">
                <a:solidFill>
                  <a:srgbClr val="000000"/>
                </a:solidFill>
                <a:effectLst/>
              </a:rPr>
              <a:t> </a:t>
            </a:r>
            <a:r>
              <a:rPr lang="lv-LV" sz="2400" b="0" i="0" dirty="0" err="1">
                <a:solidFill>
                  <a:srgbClr val="000000"/>
                </a:solidFill>
                <a:effectLst/>
              </a:rPr>
              <a:t>involves</a:t>
            </a:r>
            <a:r>
              <a:rPr lang="lv-LV" sz="2400" b="0" i="0" dirty="0">
                <a:solidFill>
                  <a:srgbClr val="000000"/>
                </a:solidFill>
                <a:effectLst/>
              </a:rPr>
              <a:t> </a:t>
            </a:r>
            <a:r>
              <a:rPr lang="lv-LV" sz="2400" b="0" i="0" dirty="0" err="1">
                <a:solidFill>
                  <a:srgbClr val="000000"/>
                </a:solidFill>
                <a:effectLst/>
              </a:rPr>
              <a:t>two</a:t>
            </a:r>
            <a:r>
              <a:rPr lang="lv-LV" sz="2400" b="0" i="0" dirty="0">
                <a:solidFill>
                  <a:srgbClr val="000000"/>
                </a:solidFill>
                <a:effectLst/>
              </a:rPr>
              <a:t> major </a:t>
            </a:r>
            <a:r>
              <a:rPr lang="lv-LV" sz="2400" b="0" i="0" dirty="0" err="1">
                <a:solidFill>
                  <a:srgbClr val="000000"/>
                </a:solidFill>
                <a:effectLst/>
              </a:rPr>
              <a:t>enzymes</a:t>
            </a:r>
            <a:r>
              <a:rPr lang="sv-SE" sz="2400" b="0" i="0" dirty="0">
                <a:solidFill>
                  <a:srgbClr val="000000"/>
                </a:solidFill>
                <a:effectLst/>
              </a:rPr>
              <a:t>:</a:t>
            </a:r>
          </a:p>
          <a:p>
            <a:endParaRPr lang="sv-SE" sz="2400" dirty="0">
              <a:solidFill>
                <a:srgbClr val="000000"/>
              </a:solidFill>
            </a:endParaRPr>
          </a:p>
          <a:p>
            <a:pPr marL="342900" indent="-342900">
              <a:buFont typeface="Wingdings" panose="05000000000000000000" pitchFamily="2" charset="2"/>
              <a:buChar char="ü"/>
            </a:pPr>
            <a:r>
              <a:rPr lang="lv-LV" sz="2400" b="0" i="0" dirty="0" err="1">
                <a:solidFill>
                  <a:srgbClr val="000000"/>
                </a:solidFill>
                <a:effectLst/>
              </a:rPr>
              <a:t>dihydropteroic</a:t>
            </a:r>
            <a:r>
              <a:rPr lang="lv-LV" sz="2400" b="0" i="0" dirty="0">
                <a:solidFill>
                  <a:srgbClr val="000000"/>
                </a:solidFill>
                <a:effectLst/>
              </a:rPr>
              <a:t> </a:t>
            </a:r>
            <a:r>
              <a:rPr lang="lv-LV" sz="2400" b="0" i="0" dirty="0" err="1">
                <a:solidFill>
                  <a:srgbClr val="000000"/>
                </a:solidFill>
                <a:effectLst/>
              </a:rPr>
              <a:t>acid</a:t>
            </a:r>
            <a:r>
              <a:rPr lang="lv-LV" sz="2400" b="0" i="0" dirty="0">
                <a:solidFill>
                  <a:srgbClr val="000000"/>
                </a:solidFill>
                <a:effectLst/>
              </a:rPr>
              <a:t> </a:t>
            </a:r>
            <a:r>
              <a:rPr lang="lv-LV" sz="2400" b="0" i="0" dirty="0" err="1">
                <a:solidFill>
                  <a:srgbClr val="000000"/>
                </a:solidFill>
                <a:effectLst/>
              </a:rPr>
              <a:t>synthase</a:t>
            </a:r>
            <a:r>
              <a:rPr lang="lv-LV" sz="2400" b="0" i="0" dirty="0">
                <a:solidFill>
                  <a:srgbClr val="000000"/>
                </a:solidFill>
                <a:effectLst/>
              </a:rPr>
              <a:t> (DHPS), </a:t>
            </a:r>
            <a:r>
              <a:rPr lang="lv-LV" sz="2400" b="0" i="0" dirty="0" err="1">
                <a:solidFill>
                  <a:srgbClr val="000000"/>
                </a:solidFill>
                <a:effectLst/>
              </a:rPr>
              <a:t>which</a:t>
            </a:r>
            <a:r>
              <a:rPr lang="lv-LV" sz="2400" b="0" i="0" dirty="0">
                <a:solidFill>
                  <a:srgbClr val="000000"/>
                </a:solidFill>
                <a:effectLst/>
              </a:rPr>
              <a:t> </a:t>
            </a:r>
            <a:r>
              <a:rPr lang="lv-LV" sz="2400" b="0" i="0" dirty="0" err="1">
                <a:solidFill>
                  <a:srgbClr val="000000"/>
                </a:solidFill>
                <a:effectLst/>
              </a:rPr>
              <a:t>forms</a:t>
            </a:r>
            <a:r>
              <a:rPr lang="lv-LV" sz="2400" b="0" i="0" dirty="0">
                <a:solidFill>
                  <a:srgbClr val="000000"/>
                </a:solidFill>
                <a:effectLst/>
              </a:rPr>
              <a:t> </a:t>
            </a:r>
            <a:r>
              <a:rPr lang="lv-LV" sz="2400" b="0" i="0" dirty="0" err="1">
                <a:solidFill>
                  <a:srgbClr val="000000"/>
                </a:solidFill>
                <a:effectLst/>
              </a:rPr>
              <a:t>dihydrofolate</a:t>
            </a:r>
            <a:r>
              <a:rPr lang="lv-LV" sz="2400" b="0" i="0" dirty="0">
                <a:solidFill>
                  <a:srgbClr val="000000"/>
                </a:solidFill>
                <a:effectLst/>
              </a:rPr>
              <a:t> </a:t>
            </a:r>
            <a:r>
              <a:rPr lang="lv-LV" sz="2400" b="0" i="0" dirty="0" err="1">
                <a:solidFill>
                  <a:srgbClr val="000000"/>
                </a:solidFill>
                <a:effectLst/>
              </a:rPr>
              <a:t>from</a:t>
            </a:r>
            <a:r>
              <a:rPr lang="lv-LV" sz="2400" b="0" i="0" dirty="0">
                <a:solidFill>
                  <a:srgbClr val="000000"/>
                </a:solidFill>
                <a:effectLst/>
              </a:rPr>
              <a:t> </a:t>
            </a:r>
            <a:r>
              <a:rPr lang="lv-LV" sz="2400" b="0" i="0" dirty="0" err="1">
                <a:solidFill>
                  <a:srgbClr val="000000"/>
                </a:solidFill>
                <a:effectLst/>
              </a:rPr>
              <a:t>para-aminobenzoic</a:t>
            </a:r>
            <a:r>
              <a:rPr lang="lv-LV" sz="2400" b="0" i="0" dirty="0">
                <a:solidFill>
                  <a:srgbClr val="000000"/>
                </a:solidFill>
                <a:effectLst/>
              </a:rPr>
              <a:t> </a:t>
            </a:r>
            <a:r>
              <a:rPr lang="lv-LV" sz="2400" b="0" i="0" dirty="0" err="1">
                <a:solidFill>
                  <a:srgbClr val="000000"/>
                </a:solidFill>
                <a:effectLst/>
              </a:rPr>
              <a:t>acid</a:t>
            </a:r>
            <a:r>
              <a:rPr lang="lv-LV" sz="2400" b="0" i="0" dirty="0">
                <a:solidFill>
                  <a:srgbClr val="000000"/>
                </a:solidFill>
                <a:effectLst/>
              </a:rPr>
              <a:t> (</a:t>
            </a:r>
            <a:r>
              <a:rPr lang="lv-LV" sz="2400" b="0" i="0" dirty="0" err="1">
                <a:solidFill>
                  <a:srgbClr val="000000"/>
                </a:solidFill>
                <a:effectLst/>
              </a:rPr>
              <a:t>inhibited</a:t>
            </a:r>
            <a:r>
              <a:rPr lang="lv-LV" sz="2400" b="0" i="0" dirty="0">
                <a:solidFill>
                  <a:srgbClr val="000000"/>
                </a:solidFill>
                <a:effectLst/>
              </a:rPr>
              <a:t> </a:t>
            </a:r>
            <a:r>
              <a:rPr lang="lv-LV" sz="2400" b="0" i="0" dirty="0" err="1">
                <a:solidFill>
                  <a:srgbClr val="000000"/>
                </a:solidFill>
                <a:effectLst/>
              </a:rPr>
              <a:t>by</a:t>
            </a:r>
            <a:r>
              <a:rPr lang="lv-LV" sz="2400" b="0" i="0" dirty="0">
                <a:solidFill>
                  <a:srgbClr val="000000"/>
                </a:solidFill>
                <a:effectLst/>
              </a:rPr>
              <a:t> SMX), </a:t>
            </a:r>
            <a:r>
              <a:rPr lang="lv-LV" sz="2400" b="0" i="0" dirty="0" err="1">
                <a:solidFill>
                  <a:srgbClr val="000000"/>
                </a:solidFill>
                <a:effectLst/>
              </a:rPr>
              <a:t>and</a:t>
            </a:r>
            <a:endParaRPr lang="sv-SE" sz="2400" b="0" i="0" dirty="0">
              <a:solidFill>
                <a:srgbClr val="000000"/>
              </a:solidFill>
              <a:effectLst/>
            </a:endParaRPr>
          </a:p>
          <a:p>
            <a:pPr marL="342900" indent="-342900">
              <a:buFont typeface="Wingdings" panose="05000000000000000000" pitchFamily="2" charset="2"/>
              <a:buChar char="ü"/>
            </a:pPr>
            <a:endParaRPr lang="sv-SE" sz="2400" dirty="0">
              <a:solidFill>
                <a:srgbClr val="000000"/>
              </a:solidFill>
            </a:endParaRPr>
          </a:p>
          <a:p>
            <a:pPr marL="342900" indent="-342900">
              <a:buFont typeface="Wingdings" panose="05000000000000000000" pitchFamily="2" charset="2"/>
              <a:buChar char="ü"/>
            </a:pPr>
            <a:r>
              <a:rPr lang="lv-LV" sz="2400" b="0" i="0" dirty="0" err="1">
                <a:solidFill>
                  <a:srgbClr val="000000"/>
                </a:solidFill>
                <a:effectLst/>
              </a:rPr>
              <a:t>dihydrofolate</a:t>
            </a:r>
            <a:r>
              <a:rPr lang="lv-LV" sz="2400" b="0" i="0" dirty="0">
                <a:solidFill>
                  <a:srgbClr val="000000"/>
                </a:solidFill>
                <a:effectLst/>
              </a:rPr>
              <a:t> </a:t>
            </a:r>
            <a:r>
              <a:rPr lang="lv-LV" sz="2400" b="0" i="0" dirty="0" err="1">
                <a:solidFill>
                  <a:srgbClr val="000000"/>
                </a:solidFill>
                <a:effectLst/>
              </a:rPr>
              <a:t>reductase</a:t>
            </a:r>
            <a:r>
              <a:rPr lang="lv-LV" sz="2400" b="0" i="0" dirty="0">
                <a:solidFill>
                  <a:srgbClr val="000000"/>
                </a:solidFill>
                <a:effectLst/>
              </a:rPr>
              <a:t> (DHFR), </a:t>
            </a:r>
            <a:r>
              <a:rPr lang="lv-LV" sz="2400" b="0" i="0" dirty="0" err="1">
                <a:solidFill>
                  <a:srgbClr val="000000"/>
                </a:solidFill>
                <a:effectLst/>
              </a:rPr>
              <a:t>which</a:t>
            </a:r>
            <a:r>
              <a:rPr lang="lv-LV" sz="2400" b="0" i="0" dirty="0">
                <a:solidFill>
                  <a:srgbClr val="000000"/>
                </a:solidFill>
                <a:effectLst/>
              </a:rPr>
              <a:t> </a:t>
            </a:r>
            <a:r>
              <a:rPr lang="lv-LV" sz="2400" b="0" i="0" dirty="0" err="1">
                <a:solidFill>
                  <a:srgbClr val="000000"/>
                </a:solidFill>
                <a:effectLst/>
              </a:rPr>
              <a:t>catalyzes</a:t>
            </a:r>
            <a:r>
              <a:rPr lang="lv-LV" sz="2400" b="0" i="0" dirty="0">
                <a:solidFill>
                  <a:srgbClr val="000000"/>
                </a:solidFill>
                <a:effectLst/>
              </a:rPr>
              <a:t> </a:t>
            </a:r>
            <a:r>
              <a:rPr lang="lv-LV" sz="2400" b="0" i="0" dirty="0" err="1">
                <a:solidFill>
                  <a:srgbClr val="000000"/>
                </a:solidFill>
                <a:effectLst/>
              </a:rPr>
              <a:t>the</a:t>
            </a:r>
            <a:r>
              <a:rPr lang="lv-LV" sz="2400" b="0" i="0" dirty="0">
                <a:solidFill>
                  <a:srgbClr val="000000"/>
                </a:solidFill>
                <a:effectLst/>
              </a:rPr>
              <a:t> </a:t>
            </a:r>
            <a:r>
              <a:rPr lang="lv-LV" sz="2400" b="0" i="0" dirty="0" err="1">
                <a:solidFill>
                  <a:srgbClr val="000000"/>
                </a:solidFill>
                <a:effectLst/>
              </a:rPr>
              <a:t>formation</a:t>
            </a:r>
            <a:r>
              <a:rPr lang="lv-LV" sz="2400" b="0" i="0" dirty="0">
                <a:solidFill>
                  <a:srgbClr val="000000"/>
                </a:solidFill>
                <a:effectLst/>
              </a:rPr>
              <a:t> </a:t>
            </a:r>
            <a:r>
              <a:rPr lang="lv-LV" sz="2400" b="0" i="0" dirty="0" err="1">
                <a:solidFill>
                  <a:srgbClr val="000000"/>
                </a:solidFill>
                <a:effectLst/>
              </a:rPr>
              <a:t>of</a:t>
            </a:r>
            <a:r>
              <a:rPr lang="lv-LV" sz="2400" b="0" i="0" dirty="0">
                <a:solidFill>
                  <a:srgbClr val="000000"/>
                </a:solidFill>
                <a:effectLst/>
              </a:rPr>
              <a:t> </a:t>
            </a:r>
            <a:r>
              <a:rPr lang="lv-LV" sz="2400" b="0" i="0" dirty="0" err="1">
                <a:solidFill>
                  <a:srgbClr val="000000"/>
                </a:solidFill>
                <a:effectLst/>
              </a:rPr>
              <a:t>tetrahydrofolate</a:t>
            </a:r>
            <a:r>
              <a:rPr lang="lv-LV" sz="2400" b="0" i="0" dirty="0">
                <a:solidFill>
                  <a:srgbClr val="000000"/>
                </a:solidFill>
                <a:effectLst/>
              </a:rPr>
              <a:t> </a:t>
            </a:r>
            <a:r>
              <a:rPr lang="lv-LV" sz="2400" b="0" i="0" dirty="0" err="1">
                <a:solidFill>
                  <a:srgbClr val="000000"/>
                </a:solidFill>
                <a:effectLst/>
              </a:rPr>
              <a:t>from</a:t>
            </a:r>
            <a:r>
              <a:rPr lang="lv-LV" sz="2400" b="0" i="0" dirty="0">
                <a:solidFill>
                  <a:srgbClr val="000000"/>
                </a:solidFill>
                <a:effectLst/>
              </a:rPr>
              <a:t> </a:t>
            </a:r>
            <a:r>
              <a:rPr lang="lv-LV" sz="2400" b="0" i="0" dirty="0" err="1">
                <a:solidFill>
                  <a:srgbClr val="000000"/>
                </a:solidFill>
                <a:effectLst/>
              </a:rPr>
              <a:t>dihydrofolate</a:t>
            </a:r>
            <a:r>
              <a:rPr lang="lv-LV" sz="2400" b="0" i="0" dirty="0">
                <a:solidFill>
                  <a:srgbClr val="000000"/>
                </a:solidFill>
                <a:effectLst/>
              </a:rPr>
              <a:t> (</a:t>
            </a:r>
            <a:r>
              <a:rPr lang="lv-LV" sz="2400" b="0" i="0" dirty="0" err="1">
                <a:solidFill>
                  <a:srgbClr val="000000"/>
                </a:solidFill>
                <a:effectLst/>
              </a:rPr>
              <a:t>inhibited</a:t>
            </a:r>
            <a:r>
              <a:rPr lang="lv-LV" sz="2400" b="0" i="0" dirty="0">
                <a:solidFill>
                  <a:srgbClr val="000000"/>
                </a:solidFill>
                <a:effectLst/>
              </a:rPr>
              <a:t> </a:t>
            </a:r>
            <a:r>
              <a:rPr lang="lv-LV" sz="2400" b="0" i="0" dirty="0" err="1">
                <a:solidFill>
                  <a:srgbClr val="000000"/>
                </a:solidFill>
                <a:effectLst/>
              </a:rPr>
              <a:t>by</a:t>
            </a:r>
            <a:r>
              <a:rPr lang="lv-LV" sz="2400" b="0" i="0" dirty="0">
                <a:solidFill>
                  <a:srgbClr val="000000"/>
                </a:solidFill>
                <a:effectLst/>
              </a:rPr>
              <a:t> TMP).</a:t>
            </a:r>
            <a:endParaRPr lang="lv-LV" sz="2400" dirty="0"/>
          </a:p>
        </p:txBody>
      </p:sp>
    </p:spTree>
    <p:extLst>
      <p:ext uri="{BB962C8B-B14F-4D97-AF65-F5344CB8AC3E}">
        <p14:creationId xmlns:p14="http://schemas.microsoft.com/office/powerpoint/2010/main" val="2868379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4AF84A8D-C73B-46B3-B7AC-4E8F05379964}"/>
              </a:ext>
            </a:extLst>
          </p:cNvPr>
          <p:cNvSpPr>
            <a:spLocks noGrp="1"/>
          </p:cNvSpPr>
          <p:nvPr>
            <p:ph idx="1"/>
          </p:nvPr>
        </p:nvSpPr>
        <p:spPr>
          <a:xfrm>
            <a:off x="2723867" y="24301"/>
            <a:ext cx="4091271" cy="564284"/>
          </a:xfrm>
        </p:spPr>
        <p:txBody>
          <a:bodyPr>
            <a:normAutofit/>
          </a:bodyPr>
          <a:lstStyle/>
          <a:p>
            <a:pPr marL="0" indent="0">
              <a:buNone/>
            </a:pPr>
            <a:r>
              <a:rPr lang="en-US" sz="3200" b="1" dirty="0"/>
              <a:t>Changes in target sites</a:t>
            </a:r>
            <a:endParaRPr lang="lv-LV" sz="3200" b="1" dirty="0"/>
          </a:p>
        </p:txBody>
      </p:sp>
      <p:sp>
        <p:nvSpPr>
          <p:cNvPr id="2" name="TextBox 1">
            <a:extLst>
              <a:ext uri="{FF2B5EF4-FFF2-40B4-BE49-F238E27FC236}">
                <a16:creationId xmlns:a16="http://schemas.microsoft.com/office/drawing/2014/main" id="{3A6F5EAD-FF48-47CA-A52E-341097554686}"/>
              </a:ext>
            </a:extLst>
          </p:cNvPr>
          <p:cNvSpPr txBox="1"/>
          <p:nvPr/>
        </p:nvSpPr>
        <p:spPr>
          <a:xfrm>
            <a:off x="1569100" y="576367"/>
            <a:ext cx="9041530" cy="523220"/>
          </a:xfrm>
          <a:prstGeom prst="rect">
            <a:avLst/>
          </a:prstGeom>
          <a:solidFill>
            <a:schemeClr val="accent1">
              <a:lumMod val="20000"/>
              <a:lumOff val="8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SE" sz="2800" dirty="0"/>
              <a:t>Bypass of the target site</a:t>
            </a:r>
            <a:endParaRPr lang="lv-LV" sz="2800" dirty="0"/>
          </a:p>
        </p:txBody>
      </p:sp>
      <p:sp>
        <p:nvSpPr>
          <p:cNvPr id="5" name="Taisnstūris 4">
            <a:extLst>
              <a:ext uri="{FF2B5EF4-FFF2-40B4-BE49-F238E27FC236}">
                <a16:creationId xmlns:a16="http://schemas.microsoft.com/office/drawing/2014/main" id="{A10DE0E2-35AB-4CAF-ABD0-FBF530D1E218}"/>
              </a:ext>
            </a:extLst>
          </p:cNvPr>
          <p:cNvSpPr/>
          <p:nvPr/>
        </p:nvSpPr>
        <p:spPr>
          <a:xfrm>
            <a:off x="619124" y="1408765"/>
            <a:ext cx="10582275" cy="5170646"/>
          </a:xfrm>
          <a:prstGeom prst="rect">
            <a:avLst/>
          </a:prstGeom>
        </p:spPr>
        <p:txBody>
          <a:bodyPr wrap="square">
            <a:spAutoFit/>
          </a:bodyPr>
          <a:lstStyle/>
          <a:p>
            <a:r>
              <a:rPr lang="en-US" sz="2200" b="0" i="0" dirty="0">
                <a:solidFill>
                  <a:srgbClr val="000000"/>
                </a:solidFill>
                <a:effectLst/>
              </a:rPr>
              <a:t>The development of resistance to TMP-SMX can be achieved through several strategies including </a:t>
            </a:r>
          </a:p>
          <a:p>
            <a:endParaRPr lang="en-US" sz="2200" dirty="0">
              <a:solidFill>
                <a:srgbClr val="000000"/>
              </a:solidFill>
            </a:endParaRPr>
          </a:p>
          <a:p>
            <a:pPr marL="285750" indent="-285750">
              <a:buFont typeface="Wingdings" panose="05000000000000000000" pitchFamily="2" charset="2"/>
              <a:buChar char="ü"/>
            </a:pPr>
            <a:r>
              <a:rPr lang="en-US" sz="2200" b="0" i="0" dirty="0">
                <a:solidFill>
                  <a:srgbClr val="000000"/>
                </a:solidFill>
                <a:effectLst/>
              </a:rPr>
              <a:t>amino acid changes in the above enzymes (decreasing their affinity for the antibiotic molecules, target modification),</a:t>
            </a:r>
          </a:p>
          <a:p>
            <a:pPr marL="285750" indent="-285750">
              <a:buFont typeface="Wingdings" panose="05000000000000000000" pitchFamily="2" charset="2"/>
              <a:buChar char="ü"/>
            </a:pPr>
            <a:endParaRPr lang="en-US" sz="2200" dirty="0">
              <a:solidFill>
                <a:srgbClr val="000000"/>
              </a:solidFill>
            </a:endParaRPr>
          </a:p>
          <a:p>
            <a:pPr marL="285750" indent="-285750">
              <a:buFont typeface="Wingdings" panose="05000000000000000000" pitchFamily="2" charset="2"/>
              <a:buChar char="ü"/>
            </a:pPr>
            <a:r>
              <a:rPr lang="en-US" sz="2200" b="0" i="0" dirty="0">
                <a:solidFill>
                  <a:srgbClr val="000000"/>
                </a:solidFill>
                <a:effectLst/>
              </a:rPr>
              <a:t>acquisition of external genes encoding DHPS or DHFR that are less sensitive to inhibition by TMP/SMX (target bypass), </a:t>
            </a:r>
          </a:p>
          <a:p>
            <a:pPr marL="285750" indent="-285750">
              <a:buFont typeface="Wingdings" panose="05000000000000000000" pitchFamily="2" charset="2"/>
              <a:buChar char="ü"/>
            </a:pPr>
            <a:endParaRPr lang="en-US" sz="2200" dirty="0">
              <a:solidFill>
                <a:srgbClr val="000000"/>
              </a:solidFill>
            </a:endParaRPr>
          </a:p>
          <a:p>
            <a:pPr marL="285750" indent="-285750">
              <a:buFont typeface="Wingdings" panose="05000000000000000000" pitchFamily="2" charset="2"/>
              <a:buChar char="ü"/>
            </a:pPr>
            <a:r>
              <a:rPr lang="en-US" sz="2200" b="1" i="0" dirty="0">
                <a:solidFill>
                  <a:srgbClr val="000000"/>
                </a:solidFill>
                <a:effectLst/>
              </a:rPr>
              <a:t>overproduction of DHFR or DHPS through mutations in the promoter region of the DNA encoding these enzymes. </a:t>
            </a:r>
          </a:p>
          <a:p>
            <a:pPr marL="285750" indent="-285750">
              <a:buFont typeface="Wingdings" panose="05000000000000000000" pitchFamily="2" charset="2"/>
              <a:buChar char="ü"/>
            </a:pPr>
            <a:endParaRPr lang="en-US" sz="2200" b="0" i="0" dirty="0">
              <a:solidFill>
                <a:srgbClr val="000000"/>
              </a:solidFill>
              <a:effectLst/>
            </a:endParaRPr>
          </a:p>
          <a:p>
            <a:r>
              <a:rPr lang="en-US" sz="2200" dirty="0">
                <a:solidFill>
                  <a:srgbClr val="000000"/>
                </a:solidFill>
              </a:rPr>
              <a:t>T</a:t>
            </a:r>
            <a:r>
              <a:rPr lang="en-US" sz="2200" b="0" i="0" dirty="0">
                <a:solidFill>
                  <a:srgbClr val="000000"/>
                </a:solidFill>
                <a:effectLst/>
              </a:rPr>
              <a:t>hese mutations result in the production of increased quantities of the above enzymes, “overwhelming” the ability of TMP-SMX to inhibit folate production and permitting bacterial survival.</a:t>
            </a:r>
            <a:endParaRPr lang="lv-LV" sz="2200" dirty="0"/>
          </a:p>
        </p:txBody>
      </p:sp>
    </p:spTree>
    <p:extLst>
      <p:ext uri="{BB962C8B-B14F-4D97-AF65-F5344CB8AC3E}">
        <p14:creationId xmlns:p14="http://schemas.microsoft.com/office/powerpoint/2010/main" val="1887822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9FD3E941-9A1F-4B89-A253-A33A89407F1D}"/>
              </a:ext>
            </a:extLst>
          </p:cNvPr>
          <p:cNvSpPr/>
          <p:nvPr/>
        </p:nvSpPr>
        <p:spPr>
          <a:xfrm>
            <a:off x="447675" y="553641"/>
            <a:ext cx="10225088" cy="1200329"/>
          </a:xfrm>
          <a:prstGeom prst="rect">
            <a:avLst/>
          </a:prstGeom>
        </p:spPr>
        <p:txBody>
          <a:bodyPr wrap="square">
            <a:spAutoFit/>
          </a:bodyPr>
          <a:lstStyle/>
          <a:p>
            <a:r>
              <a:rPr lang="en-US" sz="2400" b="0" i="0" dirty="0">
                <a:solidFill>
                  <a:srgbClr val="000000"/>
                </a:solidFill>
                <a:effectLst/>
              </a:rPr>
              <a:t>Through years of evolution, bacteria have developed sophisticated mechanisms to cope with environmental stressors in order to survive the most hostile environments, including the human body. </a:t>
            </a:r>
            <a:endParaRPr lang="lv-LV" sz="2400" dirty="0"/>
          </a:p>
        </p:txBody>
      </p:sp>
      <p:sp>
        <p:nvSpPr>
          <p:cNvPr id="5" name="Taisnstūris 4">
            <a:extLst>
              <a:ext uri="{FF2B5EF4-FFF2-40B4-BE49-F238E27FC236}">
                <a16:creationId xmlns:a16="http://schemas.microsoft.com/office/drawing/2014/main" id="{2726AF7A-350B-4280-8D1C-25A6F273CE39}"/>
              </a:ext>
            </a:extLst>
          </p:cNvPr>
          <p:cNvSpPr/>
          <p:nvPr/>
        </p:nvSpPr>
        <p:spPr>
          <a:xfrm>
            <a:off x="447674" y="2079189"/>
            <a:ext cx="11053763" cy="2308324"/>
          </a:xfrm>
          <a:prstGeom prst="rect">
            <a:avLst/>
          </a:prstGeom>
        </p:spPr>
        <p:txBody>
          <a:bodyPr wrap="square">
            <a:spAutoFit/>
          </a:bodyPr>
          <a:lstStyle/>
          <a:p>
            <a:r>
              <a:rPr lang="en-US" sz="2400" b="0" i="0" dirty="0">
                <a:solidFill>
                  <a:srgbClr val="000000"/>
                </a:solidFill>
                <a:effectLst/>
              </a:rPr>
              <a:t>Bacteria need to compete for nutrients and avoid the attack of molecules produced by other rival organisms in order to gain the “upper hand”. </a:t>
            </a:r>
          </a:p>
          <a:p>
            <a:endParaRPr lang="en-US" sz="2400" dirty="0">
              <a:solidFill>
                <a:srgbClr val="000000"/>
              </a:solidFill>
            </a:endParaRPr>
          </a:p>
          <a:p>
            <a:r>
              <a:rPr lang="en-US" sz="2400" b="0" i="0" dirty="0">
                <a:solidFill>
                  <a:srgbClr val="000000"/>
                </a:solidFill>
                <a:effectLst/>
              </a:rPr>
              <a:t>Inside a particular host, bacterial organisms are constantly attacked by the host’s immune system and in order establish themselves in particular biological niches, it is crucial that they adapt and cope with these stressful situations. </a:t>
            </a:r>
            <a:endParaRPr lang="lv-LV" sz="2400" dirty="0"/>
          </a:p>
        </p:txBody>
      </p:sp>
      <p:sp>
        <p:nvSpPr>
          <p:cNvPr id="6" name="Taisnstūris 5">
            <a:extLst>
              <a:ext uri="{FF2B5EF4-FFF2-40B4-BE49-F238E27FC236}">
                <a16:creationId xmlns:a16="http://schemas.microsoft.com/office/drawing/2014/main" id="{F8276ACE-26D7-4C7C-9273-A391B7F1CE69}"/>
              </a:ext>
            </a:extLst>
          </p:cNvPr>
          <p:cNvSpPr/>
          <p:nvPr/>
        </p:nvSpPr>
        <p:spPr>
          <a:xfrm>
            <a:off x="552449" y="5024736"/>
            <a:ext cx="10948987" cy="830997"/>
          </a:xfrm>
          <a:prstGeom prst="rect">
            <a:avLst/>
          </a:prstGeom>
        </p:spPr>
        <p:txBody>
          <a:bodyPr wrap="square">
            <a:spAutoFit/>
          </a:bodyPr>
          <a:lstStyle/>
          <a:p>
            <a:r>
              <a:rPr lang="en-US" sz="2400" dirty="0">
                <a:solidFill>
                  <a:srgbClr val="000000"/>
                </a:solidFill>
              </a:rPr>
              <a:t>Thus, bacterial pathogens have devised very complex mechanisms to avoid the disruption of pivotal cellular process. </a:t>
            </a:r>
            <a:endParaRPr lang="lv-LV" sz="2400" dirty="0"/>
          </a:p>
        </p:txBody>
      </p:sp>
    </p:spTree>
    <p:extLst>
      <p:ext uri="{BB962C8B-B14F-4D97-AF65-F5344CB8AC3E}">
        <p14:creationId xmlns:p14="http://schemas.microsoft.com/office/powerpoint/2010/main" val="3729967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381000" y="0"/>
            <a:ext cx="10515600" cy="1325563"/>
          </a:xfrm>
        </p:spPr>
        <p:txBody>
          <a:bodyPr/>
          <a:lstStyle/>
          <a:p>
            <a:r>
              <a:rPr lang="sv-SE" dirty="0"/>
              <a:t>Pathogenic microorganisms strategies to evade normal host defenses</a:t>
            </a:r>
            <a:endParaRPr lang="lv-LV" dirty="0"/>
          </a:p>
        </p:txBody>
      </p:sp>
      <p:sp>
        <p:nvSpPr>
          <p:cNvPr id="3" name="Satura vietturis 2">
            <a:extLst>
              <a:ext uri="{FF2B5EF4-FFF2-40B4-BE49-F238E27FC236}">
                <a16:creationId xmlns:a16="http://schemas.microsoft.com/office/drawing/2014/main" id="{A0BAE6AC-53DE-4A00-8070-A7254C83AAB7}"/>
              </a:ext>
            </a:extLst>
          </p:cNvPr>
          <p:cNvSpPr>
            <a:spLocks noGrp="1"/>
          </p:cNvSpPr>
          <p:nvPr>
            <p:ph idx="1"/>
          </p:nvPr>
        </p:nvSpPr>
        <p:spPr>
          <a:xfrm>
            <a:off x="381000" y="1511300"/>
            <a:ext cx="10515600" cy="4351338"/>
          </a:xfrm>
        </p:spPr>
        <p:txBody>
          <a:bodyPr/>
          <a:lstStyle/>
          <a:p>
            <a:r>
              <a:rPr lang="en-US" dirty="0"/>
              <a:t>Human body have developed many different defenses against pathogens.  </a:t>
            </a:r>
          </a:p>
          <a:p>
            <a:endParaRPr lang="en-US" dirty="0"/>
          </a:p>
          <a:p>
            <a:r>
              <a:rPr lang="en-US" dirty="0"/>
              <a:t>However pathogens </a:t>
            </a:r>
          </a:p>
          <a:p>
            <a:pPr marL="0" indent="0">
              <a:buNone/>
            </a:pPr>
            <a:r>
              <a:rPr lang="en-US" dirty="0"/>
              <a:t>have evolved elaborate</a:t>
            </a:r>
          </a:p>
          <a:p>
            <a:pPr marL="0" indent="0">
              <a:buNone/>
            </a:pPr>
            <a:r>
              <a:rPr lang="en-US" dirty="0"/>
              <a:t>strategies to evade these </a:t>
            </a:r>
          </a:p>
          <a:p>
            <a:pPr marL="0" indent="0">
              <a:buNone/>
            </a:pPr>
            <a:r>
              <a:rPr lang="en-US" dirty="0"/>
              <a:t>immune system defenses.</a:t>
            </a:r>
            <a:endParaRPr lang="lv-LV" dirty="0"/>
          </a:p>
        </p:txBody>
      </p:sp>
      <p:pic>
        <p:nvPicPr>
          <p:cNvPr id="39938" name="Picture 2" descr="Related image">
            <a:extLst>
              <a:ext uri="{FF2B5EF4-FFF2-40B4-BE49-F238E27FC236}">
                <a16:creationId xmlns:a16="http://schemas.microsoft.com/office/drawing/2014/main" id="{3ED129C6-C4A5-4334-9BD6-18178F5F9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2291556"/>
            <a:ext cx="5751409" cy="4137819"/>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Related image">
            <a:extLst>
              <a:ext uri="{FF2B5EF4-FFF2-40B4-BE49-F238E27FC236}">
                <a16:creationId xmlns:a16="http://schemas.microsoft.com/office/drawing/2014/main" id="{CCAC66AF-D573-4DBB-B61E-F876DFD91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50768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604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elated image">
            <a:extLst>
              <a:ext uri="{FF2B5EF4-FFF2-40B4-BE49-F238E27FC236}">
                <a16:creationId xmlns:a16="http://schemas.microsoft.com/office/drawing/2014/main" id="{6AD3C08A-9ECB-450A-A7A9-27031AD23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090737"/>
            <a:ext cx="42862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Related image">
            <a:extLst>
              <a:ext uri="{FF2B5EF4-FFF2-40B4-BE49-F238E27FC236}">
                <a16:creationId xmlns:a16="http://schemas.microsoft.com/office/drawing/2014/main" id="{E9434B18-7449-418D-A8A4-0DA737794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1" y="833437"/>
            <a:ext cx="4508554"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73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3" name="Satura vietturis 2">
            <a:extLst>
              <a:ext uri="{FF2B5EF4-FFF2-40B4-BE49-F238E27FC236}">
                <a16:creationId xmlns:a16="http://schemas.microsoft.com/office/drawing/2014/main" id="{A0BAE6AC-53DE-4A00-8070-A7254C83AAB7}"/>
              </a:ext>
            </a:extLst>
          </p:cNvPr>
          <p:cNvSpPr>
            <a:spLocks noGrp="1"/>
          </p:cNvSpPr>
          <p:nvPr>
            <p:ph idx="1"/>
          </p:nvPr>
        </p:nvSpPr>
        <p:spPr>
          <a:xfrm>
            <a:off x="369478" y="1454150"/>
            <a:ext cx="10515600" cy="4351338"/>
          </a:xfrm>
        </p:spPr>
        <p:txBody>
          <a:bodyPr/>
          <a:lstStyle/>
          <a:p>
            <a:r>
              <a:rPr lang="en-US" dirty="0"/>
              <a:t>One way in which an infectious agent can evade host immune system is by altering its antigens. </a:t>
            </a:r>
          </a:p>
          <a:p>
            <a:r>
              <a:rPr lang="en-US" dirty="0"/>
              <a:t>There are three ways in which antigenic variation can occur.</a:t>
            </a:r>
          </a:p>
          <a:p>
            <a:pPr marL="0" indent="0">
              <a:buNone/>
            </a:pPr>
            <a:r>
              <a:rPr lang="en-US" dirty="0"/>
              <a:t> </a:t>
            </a:r>
          </a:p>
          <a:p>
            <a:pPr marL="0" indent="0">
              <a:buNone/>
            </a:pPr>
            <a:r>
              <a:rPr lang="en-US" dirty="0"/>
              <a:t>Many infectious agents exist in a wide variety of antigenic types. </a:t>
            </a:r>
          </a:p>
          <a:p>
            <a:pPr lvl="1">
              <a:buFont typeface="Wingdings" panose="05000000000000000000" pitchFamily="2" charset="2"/>
              <a:buChar char="Ø"/>
            </a:pPr>
            <a:r>
              <a:rPr lang="en-US" dirty="0"/>
              <a:t>There are 84 known types of </a:t>
            </a:r>
            <a:r>
              <a:rPr lang="en-US" i="1" dirty="0"/>
              <a:t>Streptococcus pneumoniae</a:t>
            </a:r>
            <a:r>
              <a:rPr lang="en-US" dirty="0"/>
              <a:t>, an important cause of bacterial pneumonia. </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Each type differs from the others in the structure of its polysaccharide capsule. </a:t>
            </a:r>
            <a:endParaRPr lang="lv-LV"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786188" y="584756"/>
            <a:ext cx="3139257" cy="523220"/>
          </a:xfrm>
          <a:prstGeom prst="rect">
            <a:avLst/>
          </a:prstGeom>
          <a:noFill/>
        </p:spPr>
        <p:txBody>
          <a:bodyPr wrap="none" rtlCol="0">
            <a:spAutoFit/>
          </a:bodyPr>
          <a:lstStyle/>
          <a:p>
            <a:r>
              <a:rPr lang="sv-SE" sz="2800" b="1" dirty="0"/>
              <a:t>Antigenic variations</a:t>
            </a:r>
            <a:endParaRPr lang="lv-LV" sz="2800" b="1" dirty="0"/>
          </a:p>
        </p:txBody>
      </p:sp>
      <p:pic>
        <p:nvPicPr>
          <p:cNvPr id="35844" name="Picture 4" descr="Related image">
            <a:extLst>
              <a:ext uri="{FF2B5EF4-FFF2-40B4-BE49-F238E27FC236}">
                <a16:creationId xmlns:a16="http://schemas.microsoft.com/office/drawing/2014/main" id="{30ED0337-6A19-4164-93C2-0CB059EBC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746774" y="1300262"/>
            <a:ext cx="1733683" cy="130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8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786188" y="584756"/>
            <a:ext cx="3139257" cy="523220"/>
          </a:xfrm>
          <a:prstGeom prst="rect">
            <a:avLst/>
          </a:prstGeom>
          <a:noFill/>
        </p:spPr>
        <p:txBody>
          <a:bodyPr wrap="none" rtlCol="0">
            <a:spAutoFit/>
          </a:bodyPr>
          <a:lstStyle/>
          <a:p>
            <a:r>
              <a:rPr lang="sv-SE" sz="2800" b="1" dirty="0"/>
              <a:t>Antigenic variations</a:t>
            </a:r>
            <a:endParaRPr lang="lv-LV" sz="2800" b="1" dirty="0"/>
          </a:p>
        </p:txBody>
      </p:sp>
      <p:pic>
        <p:nvPicPr>
          <p:cNvPr id="35844" name="Picture 4" descr="Related image">
            <a:extLst>
              <a:ext uri="{FF2B5EF4-FFF2-40B4-BE49-F238E27FC236}">
                <a16:creationId xmlns:a16="http://schemas.microsoft.com/office/drawing/2014/main" id="{30ED0337-6A19-4164-93C2-0CB059EBC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7049" y="553988"/>
            <a:ext cx="1071100" cy="803325"/>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Figure 11.1. Host defense against Streptococcus pneumoniae is type specific.">
            <a:extLst>
              <a:ext uri="{FF2B5EF4-FFF2-40B4-BE49-F238E27FC236}">
                <a16:creationId xmlns:a16="http://schemas.microsoft.com/office/drawing/2014/main" id="{CA981BE9-3967-4B5E-B4F0-4738B06A3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635582"/>
            <a:ext cx="43910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aisnstūris 6">
            <a:extLst>
              <a:ext uri="{FF2B5EF4-FFF2-40B4-BE49-F238E27FC236}">
                <a16:creationId xmlns:a16="http://schemas.microsoft.com/office/drawing/2014/main" id="{181D4364-3F06-4DB4-A580-B5104C3F2117}"/>
              </a:ext>
            </a:extLst>
          </p:cNvPr>
          <p:cNvSpPr/>
          <p:nvPr/>
        </p:nvSpPr>
        <p:spPr>
          <a:xfrm>
            <a:off x="5019675" y="1225689"/>
            <a:ext cx="7172325" cy="5632311"/>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The different strains of </a:t>
            </a:r>
            <a:r>
              <a:rPr lang="en-US" sz="2400" b="0" i="1" dirty="0">
                <a:solidFill>
                  <a:srgbClr val="000000"/>
                </a:solidFill>
                <a:effectLst/>
              </a:rPr>
              <a:t>S. pneumoniae</a:t>
            </a:r>
            <a:r>
              <a:rPr lang="en-US" sz="2400" b="0" i="0" dirty="0">
                <a:solidFill>
                  <a:srgbClr val="000000"/>
                </a:solidFill>
                <a:effectLst/>
              </a:rPr>
              <a:t> have antigenically distinct capsular polysaccharides. </a:t>
            </a:r>
          </a:p>
          <a:p>
            <a:pPr marL="285750" indent="-285750">
              <a:buFont typeface="Arial" panose="020B0604020202020204" pitchFamily="34" charset="0"/>
              <a:buChar char="•"/>
            </a:pPr>
            <a:endParaRPr lang="en-US" sz="2400" b="0" i="0" dirty="0">
              <a:solidFill>
                <a:srgbClr val="000000"/>
              </a:solidFill>
              <a:effectLst/>
            </a:endParaRPr>
          </a:p>
          <a:p>
            <a:pPr marL="285750" indent="-285750">
              <a:buFont typeface="Arial" panose="020B0604020202020204" pitchFamily="34" charset="0"/>
              <a:buChar char="•"/>
            </a:pPr>
            <a:r>
              <a:rPr lang="en-US" sz="2400" b="0" i="0" dirty="0">
                <a:solidFill>
                  <a:srgbClr val="000000"/>
                </a:solidFill>
                <a:effectLst/>
              </a:rPr>
              <a:t>The capsule prevents effective phagocytosis until the bacterium is opsonized by antibody and complement, allowing phagocytes to destroy it. </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b="0" i="0" dirty="0">
                <a:solidFill>
                  <a:srgbClr val="000000"/>
                </a:solidFill>
                <a:effectLst/>
              </a:rPr>
              <a:t>Antibody to one type of </a:t>
            </a:r>
            <a:r>
              <a:rPr lang="en-US" sz="2400" b="0" i="1" dirty="0">
                <a:solidFill>
                  <a:srgbClr val="000000"/>
                </a:solidFill>
                <a:effectLst/>
              </a:rPr>
              <a:t>S. pneumoniae</a:t>
            </a:r>
            <a:r>
              <a:rPr lang="en-US" sz="2400" b="0" i="0" dirty="0">
                <a:solidFill>
                  <a:srgbClr val="000000"/>
                </a:solidFill>
                <a:effectLst/>
              </a:rPr>
              <a:t> does not cross-react with the other types, so an individual immune to one type has no protective immunity to a subsequent infection with a different type. </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b="0" i="0" dirty="0">
                <a:solidFill>
                  <a:srgbClr val="000000"/>
                </a:solidFill>
                <a:effectLst/>
              </a:rPr>
              <a:t>An individual must generate a new immune response each time he is infected with a different type of </a:t>
            </a:r>
            <a:r>
              <a:rPr lang="en-US" sz="2400" b="0" i="1" dirty="0">
                <a:solidFill>
                  <a:srgbClr val="000000"/>
                </a:solidFill>
                <a:effectLst/>
              </a:rPr>
              <a:t>S. pneumoniae</a:t>
            </a:r>
            <a:r>
              <a:rPr lang="en-US" sz="2400" b="0" i="0" dirty="0">
                <a:solidFill>
                  <a:srgbClr val="000000"/>
                </a:solidFill>
                <a:effectLst/>
              </a:rPr>
              <a:t>.</a:t>
            </a:r>
            <a:endParaRPr lang="lv-LV" sz="2400" dirty="0"/>
          </a:p>
        </p:txBody>
      </p:sp>
      <p:sp>
        <p:nvSpPr>
          <p:cNvPr id="3" name="Taisnstūris 2">
            <a:extLst>
              <a:ext uri="{FF2B5EF4-FFF2-40B4-BE49-F238E27FC236}">
                <a16:creationId xmlns:a16="http://schemas.microsoft.com/office/drawing/2014/main" id="{6D36C558-58EE-4CA4-8351-892EB6BBCBD1}"/>
              </a:ext>
            </a:extLst>
          </p:cNvPr>
          <p:cNvSpPr/>
          <p:nvPr/>
        </p:nvSpPr>
        <p:spPr>
          <a:xfrm>
            <a:off x="209550" y="5583347"/>
            <a:ext cx="6096000" cy="1200329"/>
          </a:xfrm>
          <a:prstGeom prst="rect">
            <a:avLst/>
          </a:prstGeom>
        </p:spPr>
        <p:txBody>
          <a:bodyPr>
            <a:spAutoFit/>
          </a:bodyPr>
          <a:lstStyle/>
          <a:p>
            <a:r>
              <a:rPr lang="en-US" sz="2400" b="0" i="0" dirty="0">
                <a:solidFill>
                  <a:srgbClr val="000000"/>
                </a:solidFill>
                <a:effectLst/>
              </a:rPr>
              <a:t>The same pathogen can cause</a:t>
            </a:r>
          </a:p>
          <a:p>
            <a:r>
              <a:rPr lang="en-US" sz="2400" b="0" i="0" dirty="0">
                <a:solidFill>
                  <a:srgbClr val="000000"/>
                </a:solidFill>
                <a:effectLst/>
              </a:rPr>
              <a:t> disease many times </a:t>
            </a:r>
          </a:p>
          <a:p>
            <a:r>
              <a:rPr lang="en-US" sz="2400" b="0" i="0" dirty="0">
                <a:solidFill>
                  <a:srgbClr val="000000"/>
                </a:solidFill>
                <a:effectLst/>
              </a:rPr>
              <a:t>in the same individual</a:t>
            </a:r>
            <a:r>
              <a:rPr lang="en-US" sz="2400" dirty="0">
                <a:solidFill>
                  <a:srgbClr val="000000"/>
                </a:solidFill>
              </a:rPr>
              <a:t>.</a:t>
            </a:r>
            <a:endParaRPr lang="lv-LV" sz="2400" dirty="0"/>
          </a:p>
        </p:txBody>
      </p:sp>
    </p:spTree>
    <p:extLst>
      <p:ext uri="{BB962C8B-B14F-4D97-AF65-F5344CB8AC3E}">
        <p14:creationId xmlns:p14="http://schemas.microsoft.com/office/powerpoint/2010/main" val="8454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F10FA85-2A79-49E0-A174-0A63E12E7756}"/>
              </a:ext>
            </a:extLst>
          </p:cNvPr>
          <p:cNvSpPr>
            <a:spLocks noGrp="1"/>
          </p:cNvSpPr>
          <p:nvPr>
            <p:ph type="title"/>
          </p:nvPr>
        </p:nvSpPr>
        <p:spPr>
          <a:xfrm>
            <a:off x="339437" y="-235527"/>
            <a:ext cx="10515600" cy="1325563"/>
          </a:xfrm>
        </p:spPr>
        <p:txBody>
          <a:bodyPr/>
          <a:lstStyle/>
          <a:p>
            <a:r>
              <a:rPr lang="lv-LV" dirty="0" err="1"/>
              <a:t>Timeline</a:t>
            </a:r>
            <a:r>
              <a:rPr lang="lv-LV" dirty="0"/>
              <a:t> </a:t>
            </a:r>
            <a:r>
              <a:rPr lang="lv-LV" dirty="0" err="1"/>
              <a:t>of</a:t>
            </a:r>
            <a:r>
              <a:rPr lang="lv-LV" dirty="0"/>
              <a:t> </a:t>
            </a:r>
            <a:r>
              <a:rPr lang="lv-LV" dirty="0" err="1"/>
              <a:t>antibiotics</a:t>
            </a:r>
            <a:r>
              <a:rPr lang="lv-LV" dirty="0"/>
              <a:t> </a:t>
            </a:r>
            <a:r>
              <a:rPr lang="lv-LV" dirty="0" err="1"/>
              <a:t>resistance</a:t>
            </a:r>
            <a:endParaRPr lang="lv-LV" dirty="0"/>
          </a:p>
        </p:txBody>
      </p:sp>
      <p:pic>
        <p:nvPicPr>
          <p:cNvPr id="3076" name="Picture 4" descr="Image result for Timeline of antibiotics re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0" y="757514"/>
            <a:ext cx="7577670" cy="586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604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786188" y="584756"/>
            <a:ext cx="3139257" cy="523220"/>
          </a:xfrm>
          <a:prstGeom prst="rect">
            <a:avLst/>
          </a:prstGeom>
          <a:noFill/>
        </p:spPr>
        <p:txBody>
          <a:bodyPr wrap="none" rtlCol="0">
            <a:spAutoFit/>
          </a:bodyPr>
          <a:lstStyle/>
          <a:p>
            <a:r>
              <a:rPr lang="sv-SE" sz="2800" b="1" dirty="0"/>
              <a:t>Antigenic variations</a:t>
            </a:r>
            <a:endParaRPr lang="lv-LV" sz="2800" b="1" dirty="0"/>
          </a:p>
        </p:txBody>
      </p:sp>
      <p:pic>
        <p:nvPicPr>
          <p:cNvPr id="35844" name="Picture 4" descr="Related image">
            <a:extLst>
              <a:ext uri="{FF2B5EF4-FFF2-40B4-BE49-F238E27FC236}">
                <a16:creationId xmlns:a16="http://schemas.microsoft.com/office/drawing/2014/main" id="{30ED0337-6A19-4164-93C2-0CB059EBC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7049" y="553988"/>
            <a:ext cx="1071100" cy="803325"/>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Figure 11.1. Host defense against Streptococcus pneumoniae is type specific.">
            <a:extLst>
              <a:ext uri="{FF2B5EF4-FFF2-40B4-BE49-F238E27FC236}">
                <a16:creationId xmlns:a16="http://schemas.microsoft.com/office/drawing/2014/main" id="{CA981BE9-3967-4B5E-B4F0-4738B06A3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635582"/>
            <a:ext cx="43910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aisnstūris 6">
            <a:extLst>
              <a:ext uri="{FF2B5EF4-FFF2-40B4-BE49-F238E27FC236}">
                <a16:creationId xmlns:a16="http://schemas.microsoft.com/office/drawing/2014/main" id="{181D4364-3F06-4DB4-A580-B5104C3F2117}"/>
              </a:ext>
            </a:extLst>
          </p:cNvPr>
          <p:cNvSpPr/>
          <p:nvPr/>
        </p:nvSpPr>
        <p:spPr>
          <a:xfrm>
            <a:off x="5019675" y="1225689"/>
            <a:ext cx="7172325" cy="5632311"/>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The different strains of </a:t>
            </a:r>
            <a:r>
              <a:rPr lang="en-US" sz="2400" b="0" i="1" dirty="0">
                <a:solidFill>
                  <a:srgbClr val="000000"/>
                </a:solidFill>
                <a:effectLst/>
              </a:rPr>
              <a:t>S. pneumoniae</a:t>
            </a:r>
            <a:r>
              <a:rPr lang="en-US" sz="2400" b="0" i="0" dirty="0">
                <a:solidFill>
                  <a:srgbClr val="000000"/>
                </a:solidFill>
                <a:effectLst/>
              </a:rPr>
              <a:t> have antigenically distinct capsular polysaccharides. </a:t>
            </a:r>
          </a:p>
          <a:p>
            <a:pPr marL="285750" indent="-285750">
              <a:buFont typeface="Arial" panose="020B0604020202020204" pitchFamily="34" charset="0"/>
              <a:buChar char="•"/>
            </a:pPr>
            <a:endParaRPr lang="en-US" sz="2400" b="0" i="0" dirty="0">
              <a:solidFill>
                <a:srgbClr val="000000"/>
              </a:solidFill>
              <a:effectLst/>
            </a:endParaRPr>
          </a:p>
          <a:p>
            <a:pPr marL="285750" indent="-285750">
              <a:buFont typeface="Arial" panose="020B0604020202020204" pitchFamily="34" charset="0"/>
              <a:buChar char="•"/>
            </a:pPr>
            <a:r>
              <a:rPr lang="en-US" sz="2400" b="0" i="0" dirty="0">
                <a:solidFill>
                  <a:srgbClr val="000000"/>
                </a:solidFill>
                <a:effectLst/>
              </a:rPr>
              <a:t>The capsule prevents effective phagocytosis until the bacterium is opsonized by antibody and complement, allowing phagocytes to destroy it. </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b="0" i="0" dirty="0">
                <a:solidFill>
                  <a:srgbClr val="000000"/>
                </a:solidFill>
                <a:effectLst/>
              </a:rPr>
              <a:t>Antibody to one type of </a:t>
            </a:r>
            <a:r>
              <a:rPr lang="en-US" sz="2400" b="0" i="1" dirty="0">
                <a:solidFill>
                  <a:srgbClr val="000000"/>
                </a:solidFill>
                <a:effectLst/>
              </a:rPr>
              <a:t>S. pneumoniae</a:t>
            </a:r>
            <a:r>
              <a:rPr lang="en-US" sz="2400" b="0" i="0" dirty="0">
                <a:solidFill>
                  <a:srgbClr val="000000"/>
                </a:solidFill>
                <a:effectLst/>
              </a:rPr>
              <a:t> does not cross-react with the other types, so an individual immune to one type has no protective immunity to a subsequent infection with a different type. </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b="0" i="0" dirty="0">
                <a:solidFill>
                  <a:srgbClr val="000000"/>
                </a:solidFill>
                <a:effectLst/>
              </a:rPr>
              <a:t>An individual must generate a new immune response each time he is infected with a different type of </a:t>
            </a:r>
            <a:r>
              <a:rPr lang="en-US" sz="2400" b="0" i="1" dirty="0">
                <a:solidFill>
                  <a:srgbClr val="000000"/>
                </a:solidFill>
                <a:effectLst/>
              </a:rPr>
              <a:t>S. pneumoniae</a:t>
            </a:r>
            <a:r>
              <a:rPr lang="en-US" sz="2400" b="0" i="0" dirty="0">
                <a:solidFill>
                  <a:srgbClr val="000000"/>
                </a:solidFill>
                <a:effectLst/>
              </a:rPr>
              <a:t>.</a:t>
            </a:r>
            <a:endParaRPr lang="lv-LV" sz="2400" dirty="0"/>
          </a:p>
        </p:txBody>
      </p:sp>
      <p:sp>
        <p:nvSpPr>
          <p:cNvPr id="3" name="Taisnstūris 2">
            <a:extLst>
              <a:ext uri="{FF2B5EF4-FFF2-40B4-BE49-F238E27FC236}">
                <a16:creationId xmlns:a16="http://schemas.microsoft.com/office/drawing/2014/main" id="{6D36C558-58EE-4CA4-8351-892EB6BBCBD1}"/>
              </a:ext>
            </a:extLst>
          </p:cNvPr>
          <p:cNvSpPr/>
          <p:nvPr/>
        </p:nvSpPr>
        <p:spPr>
          <a:xfrm>
            <a:off x="209550" y="5583347"/>
            <a:ext cx="6096000" cy="1200329"/>
          </a:xfrm>
          <a:prstGeom prst="rect">
            <a:avLst/>
          </a:prstGeom>
        </p:spPr>
        <p:txBody>
          <a:bodyPr>
            <a:spAutoFit/>
          </a:bodyPr>
          <a:lstStyle/>
          <a:p>
            <a:r>
              <a:rPr lang="en-US" sz="2400" b="0" i="0" dirty="0">
                <a:solidFill>
                  <a:srgbClr val="000000"/>
                </a:solidFill>
                <a:effectLst/>
              </a:rPr>
              <a:t>The same pathogen can cause</a:t>
            </a:r>
          </a:p>
          <a:p>
            <a:r>
              <a:rPr lang="en-US" sz="2400" b="0" i="0" dirty="0">
                <a:solidFill>
                  <a:srgbClr val="000000"/>
                </a:solidFill>
                <a:effectLst/>
              </a:rPr>
              <a:t> disease many times </a:t>
            </a:r>
          </a:p>
          <a:p>
            <a:r>
              <a:rPr lang="en-US" sz="2400" b="0" i="0" dirty="0">
                <a:solidFill>
                  <a:srgbClr val="000000"/>
                </a:solidFill>
                <a:effectLst/>
              </a:rPr>
              <a:t>in the same individual</a:t>
            </a:r>
            <a:r>
              <a:rPr lang="en-US" sz="2400" dirty="0">
                <a:solidFill>
                  <a:srgbClr val="000000"/>
                </a:solidFill>
              </a:rPr>
              <a:t>.</a:t>
            </a:r>
            <a:endParaRPr lang="lv-LV" sz="2400" dirty="0"/>
          </a:p>
        </p:txBody>
      </p:sp>
    </p:spTree>
    <p:extLst>
      <p:ext uri="{BB962C8B-B14F-4D97-AF65-F5344CB8AC3E}">
        <p14:creationId xmlns:p14="http://schemas.microsoft.com/office/powerpoint/2010/main" val="543483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786188" y="584756"/>
            <a:ext cx="3139257" cy="523220"/>
          </a:xfrm>
          <a:prstGeom prst="rect">
            <a:avLst/>
          </a:prstGeom>
          <a:noFill/>
        </p:spPr>
        <p:txBody>
          <a:bodyPr wrap="none" rtlCol="0">
            <a:spAutoFit/>
          </a:bodyPr>
          <a:lstStyle/>
          <a:p>
            <a:r>
              <a:rPr lang="sv-SE" sz="2800" b="1" dirty="0"/>
              <a:t>Antigenic variations</a:t>
            </a:r>
            <a:endParaRPr lang="lv-LV" sz="2800" b="1" dirty="0"/>
          </a:p>
        </p:txBody>
      </p:sp>
      <p:sp>
        <p:nvSpPr>
          <p:cNvPr id="7" name="Taisnstūris 6">
            <a:extLst>
              <a:ext uri="{FF2B5EF4-FFF2-40B4-BE49-F238E27FC236}">
                <a16:creationId xmlns:a16="http://schemas.microsoft.com/office/drawing/2014/main" id="{181D4364-3F06-4DB4-A580-B5104C3F2117}"/>
              </a:ext>
            </a:extLst>
          </p:cNvPr>
          <p:cNvSpPr/>
          <p:nvPr/>
        </p:nvSpPr>
        <p:spPr>
          <a:xfrm>
            <a:off x="4062412" y="1107976"/>
            <a:ext cx="8129588" cy="2800767"/>
          </a:xfrm>
          <a:prstGeom prst="rect">
            <a:avLst/>
          </a:prstGeom>
        </p:spPr>
        <p:txBody>
          <a:bodyPr wrap="square">
            <a:spAutoFit/>
          </a:bodyPr>
          <a:lstStyle/>
          <a:p>
            <a:r>
              <a:rPr lang="en-US" sz="2400" b="0" i="0" dirty="0">
                <a:solidFill>
                  <a:srgbClr val="000000"/>
                </a:solidFill>
                <a:effectLst/>
              </a:rPr>
              <a:t>Influenza virus </a:t>
            </a:r>
            <a:r>
              <a:rPr lang="en-US" sz="2400" dirty="0">
                <a:solidFill>
                  <a:srgbClr val="000000"/>
                </a:solidFill>
              </a:rPr>
              <a:t>has more dynamic mechanism of antigenic variation. </a:t>
            </a:r>
          </a:p>
          <a:p>
            <a:endParaRPr lang="en-US" sz="2400" dirty="0">
              <a:solidFill>
                <a:srgbClr val="000000"/>
              </a:solidFill>
            </a:endParaRPr>
          </a:p>
          <a:p>
            <a:r>
              <a:rPr lang="en-US" dirty="0"/>
              <a:t> </a:t>
            </a:r>
            <a:r>
              <a:rPr lang="en-US" sz="2400" dirty="0"/>
              <a:t>The virus had evolved two distinct ways of changing its antigenic type:</a:t>
            </a:r>
          </a:p>
          <a:p>
            <a:endParaRPr lang="en-US" sz="2400" b="0" i="0" dirty="0">
              <a:solidFill>
                <a:srgbClr val="000000"/>
              </a:solidFill>
              <a:effectLst/>
            </a:endParaRPr>
          </a:p>
          <a:p>
            <a:pPr marL="742950" lvl="1" indent="-285750">
              <a:buFont typeface="Arial" panose="020B0604020202020204" pitchFamily="34" charset="0"/>
              <a:buChar char="•"/>
            </a:pPr>
            <a:endParaRPr lang="en-US" sz="3200" b="0" i="0" dirty="0">
              <a:solidFill>
                <a:srgbClr val="000000"/>
              </a:solidFill>
              <a:effectLst/>
            </a:endParaRPr>
          </a:p>
        </p:txBody>
      </p:sp>
      <p:pic>
        <p:nvPicPr>
          <p:cNvPr id="45058" name="Picture 2" descr="Related image">
            <a:extLst>
              <a:ext uri="{FF2B5EF4-FFF2-40B4-BE49-F238E27FC236}">
                <a16:creationId xmlns:a16="http://schemas.microsoft.com/office/drawing/2014/main" id="{00C96727-12DC-4B40-9866-AB670BDA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84757"/>
            <a:ext cx="3126533" cy="1853644"/>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a:extLst>
              <a:ext uri="{FF2B5EF4-FFF2-40B4-BE49-F238E27FC236}">
                <a16:creationId xmlns:a16="http://schemas.microsoft.com/office/drawing/2014/main" id="{B0B32083-8CAE-48EB-A155-A462AC30CCE6}"/>
              </a:ext>
            </a:extLst>
          </p:cNvPr>
          <p:cNvSpPr/>
          <p:nvPr/>
        </p:nvSpPr>
        <p:spPr>
          <a:xfrm>
            <a:off x="2701131" y="4965770"/>
            <a:ext cx="11639550" cy="1569660"/>
          </a:xfrm>
          <a:prstGeom prst="rect">
            <a:avLst/>
          </a:prstGeom>
        </p:spPr>
        <p:txBody>
          <a:bodyPr wrap="square">
            <a:spAutoFit/>
          </a:bodyPr>
          <a:lstStyle/>
          <a:p>
            <a:r>
              <a:rPr lang="en-US" sz="2400" dirty="0"/>
              <a:t>Every 2–3 years, a variant arises with mutations that allow the virus</a:t>
            </a:r>
          </a:p>
          <a:p>
            <a:r>
              <a:rPr lang="en-US" sz="2400" dirty="0"/>
              <a:t>to evade neutralization by antibodies in the population.</a:t>
            </a:r>
          </a:p>
          <a:p>
            <a:r>
              <a:rPr lang="en-US" sz="2400" dirty="0"/>
              <a:t>Other mutations affect epitopes that are recognized by T cells, </a:t>
            </a:r>
          </a:p>
          <a:p>
            <a:r>
              <a:rPr lang="en-US" sz="2400" dirty="0"/>
              <a:t>so that cells infected with the mutant virus also escape destruction. </a:t>
            </a:r>
            <a:endParaRPr lang="en-US" sz="4000" dirty="0">
              <a:solidFill>
                <a:srgbClr val="000000"/>
              </a:solidFill>
            </a:endParaRPr>
          </a:p>
        </p:txBody>
      </p:sp>
      <p:pic>
        <p:nvPicPr>
          <p:cNvPr id="3" name="Attēls 2">
            <a:extLst>
              <a:ext uri="{FF2B5EF4-FFF2-40B4-BE49-F238E27FC236}">
                <a16:creationId xmlns:a16="http://schemas.microsoft.com/office/drawing/2014/main" id="{B885D286-7A55-4884-A70D-442E9120DE57}"/>
              </a:ext>
            </a:extLst>
          </p:cNvPr>
          <p:cNvPicPr>
            <a:picLocks noChangeAspect="1"/>
          </p:cNvPicPr>
          <p:nvPr/>
        </p:nvPicPr>
        <p:blipFill>
          <a:blip r:embed="rId3"/>
          <a:stretch>
            <a:fillRect/>
          </a:stretch>
        </p:blipFill>
        <p:spPr>
          <a:xfrm>
            <a:off x="212559" y="2508359"/>
            <a:ext cx="2233358" cy="4419599"/>
          </a:xfrm>
          <a:prstGeom prst="rect">
            <a:avLst/>
          </a:prstGeom>
        </p:spPr>
      </p:pic>
      <p:sp>
        <p:nvSpPr>
          <p:cNvPr id="6" name="Taisnstūris 5">
            <a:extLst>
              <a:ext uri="{FF2B5EF4-FFF2-40B4-BE49-F238E27FC236}">
                <a16:creationId xmlns:a16="http://schemas.microsoft.com/office/drawing/2014/main" id="{EC4D0008-3B6E-4D4B-81DA-27EA35BCA5EE}"/>
              </a:ext>
            </a:extLst>
          </p:cNvPr>
          <p:cNvSpPr/>
          <p:nvPr/>
        </p:nvSpPr>
        <p:spPr>
          <a:xfrm>
            <a:off x="2442908" y="3076328"/>
            <a:ext cx="9317292" cy="1692771"/>
          </a:xfrm>
          <a:prstGeom prst="rect">
            <a:avLst/>
          </a:prstGeom>
        </p:spPr>
        <p:txBody>
          <a:bodyPr wrap="square">
            <a:spAutoFit/>
          </a:bodyPr>
          <a:lstStyle/>
          <a:p>
            <a:pPr marL="342900" indent="-342900">
              <a:buFont typeface="Wingdings" panose="05000000000000000000" pitchFamily="2" charset="2"/>
              <a:buChar char="q"/>
            </a:pPr>
            <a:r>
              <a:rPr lang="en-US" sz="2400" b="0" i="0" u="sng" dirty="0">
                <a:solidFill>
                  <a:srgbClr val="000000"/>
                </a:solidFill>
                <a:effectLst/>
              </a:rPr>
              <a:t>Antigenic drift </a:t>
            </a:r>
          </a:p>
          <a:p>
            <a:pPr marL="742950" lvl="1" indent="-285750">
              <a:buFont typeface="Arial" panose="020B0604020202020204" pitchFamily="34" charset="0"/>
              <a:buChar char="•"/>
            </a:pPr>
            <a:r>
              <a:rPr lang="en-US" sz="2400" dirty="0">
                <a:solidFill>
                  <a:srgbClr val="000000"/>
                </a:solidFill>
              </a:rPr>
              <a:t>is caused</a:t>
            </a:r>
            <a:r>
              <a:rPr lang="en-US" dirty="0"/>
              <a:t> </a:t>
            </a:r>
            <a:r>
              <a:rPr lang="en-US" sz="2400" dirty="0"/>
              <a:t>by point mutations in the genes encoding hemagglutinin (responsible for viral binding to and entry into cell) and a second surface protein, neuraminidase.</a:t>
            </a:r>
            <a:r>
              <a:rPr lang="en-US" sz="3200" dirty="0">
                <a:solidFill>
                  <a:srgbClr val="000000"/>
                </a:solidFill>
              </a:rPr>
              <a:t> </a:t>
            </a:r>
          </a:p>
        </p:txBody>
      </p:sp>
    </p:spTree>
    <p:extLst>
      <p:ext uri="{BB962C8B-B14F-4D97-AF65-F5344CB8AC3E}">
        <p14:creationId xmlns:p14="http://schemas.microsoft.com/office/powerpoint/2010/main" val="3565791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850514" y="828467"/>
            <a:ext cx="2856103" cy="523220"/>
          </a:xfrm>
          <a:prstGeom prst="rect">
            <a:avLst/>
          </a:prstGeom>
          <a:noFill/>
        </p:spPr>
        <p:txBody>
          <a:bodyPr wrap="none" rtlCol="0">
            <a:spAutoFit/>
          </a:bodyPr>
          <a:lstStyle/>
          <a:p>
            <a:pPr marL="457200" indent="-457200">
              <a:buFont typeface="Wingdings" panose="05000000000000000000" pitchFamily="2" charset="2"/>
              <a:buChar char="q"/>
            </a:pPr>
            <a:r>
              <a:rPr lang="sv-SE" sz="2800" u="sng" dirty="0"/>
              <a:t>Antigenic drift </a:t>
            </a:r>
            <a:endParaRPr lang="lv-LV" sz="2800" u="sng" dirty="0"/>
          </a:p>
        </p:txBody>
      </p:sp>
      <p:sp>
        <p:nvSpPr>
          <p:cNvPr id="7" name="Taisnstūris 6">
            <a:extLst>
              <a:ext uri="{FF2B5EF4-FFF2-40B4-BE49-F238E27FC236}">
                <a16:creationId xmlns:a16="http://schemas.microsoft.com/office/drawing/2014/main" id="{181D4364-3F06-4DB4-A580-B5104C3F2117}"/>
              </a:ext>
            </a:extLst>
          </p:cNvPr>
          <p:cNvSpPr/>
          <p:nvPr/>
        </p:nvSpPr>
        <p:spPr>
          <a:xfrm>
            <a:off x="3427412" y="1501676"/>
            <a:ext cx="8129588" cy="4154984"/>
          </a:xfrm>
          <a:prstGeom prst="rect">
            <a:avLst/>
          </a:prstGeom>
        </p:spPr>
        <p:txBody>
          <a:bodyPr wrap="square">
            <a:spAutoFit/>
          </a:bodyPr>
          <a:lstStyle/>
          <a:p>
            <a:pPr marL="285750" indent="-285750">
              <a:buFont typeface="Arial" panose="020B0604020202020204" pitchFamily="34" charset="0"/>
              <a:buChar char="•"/>
            </a:pPr>
            <a:r>
              <a:rPr lang="en-US" sz="2400" dirty="0"/>
              <a:t> is a rare event involving </a:t>
            </a:r>
            <a:r>
              <a:rPr lang="en-US" sz="2400" dirty="0" err="1"/>
              <a:t>reassortment</a:t>
            </a:r>
            <a:r>
              <a:rPr lang="en-US" sz="2400" dirty="0"/>
              <a:t> of the segmented RNA viral genomes of two different influenza viruses, probably in a bird. </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These antigen-shifted viruses have large changes in their hemagglutinin molecule and therefore T cells and antibodies produced in earlier infections are not protective. </a:t>
            </a:r>
            <a:endParaRPr lang="en-US" sz="2400" dirty="0">
              <a:solidFill>
                <a:srgbClr val="000000"/>
              </a:solidFill>
            </a:endParaRPr>
          </a:p>
          <a:p>
            <a:r>
              <a:rPr lang="en-US" sz="2400" dirty="0"/>
              <a:t> </a:t>
            </a:r>
          </a:p>
          <a:p>
            <a:pPr marL="342900" indent="-342900">
              <a:buFont typeface="Arial" panose="020B0604020202020204" pitchFamily="34" charset="0"/>
              <a:buChar char="•"/>
            </a:pPr>
            <a:r>
              <a:rPr lang="en-US" sz="2400" dirty="0"/>
              <a:t> These shifted strains cause severe infection that spreads widely, causing the influenza pandemics that occur every 10–50 years. </a:t>
            </a:r>
            <a:endParaRPr lang="en-US" sz="2400" b="0" i="0" dirty="0">
              <a:solidFill>
                <a:srgbClr val="000000"/>
              </a:solidFill>
              <a:effectLst/>
            </a:endParaRPr>
          </a:p>
        </p:txBody>
      </p:sp>
      <p:pic>
        <p:nvPicPr>
          <p:cNvPr id="6" name="Attēls 5">
            <a:extLst>
              <a:ext uri="{FF2B5EF4-FFF2-40B4-BE49-F238E27FC236}">
                <a16:creationId xmlns:a16="http://schemas.microsoft.com/office/drawing/2014/main" id="{90973B9C-D780-4389-B609-531B311B5A34}"/>
              </a:ext>
            </a:extLst>
          </p:cNvPr>
          <p:cNvPicPr>
            <a:picLocks noChangeAspect="1"/>
          </p:cNvPicPr>
          <p:nvPr/>
        </p:nvPicPr>
        <p:blipFill>
          <a:blip r:embed="rId2"/>
          <a:stretch>
            <a:fillRect/>
          </a:stretch>
        </p:blipFill>
        <p:spPr>
          <a:xfrm>
            <a:off x="37339" y="539315"/>
            <a:ext cx="3390073" cy="6417960"/>
          </a:xfrm>
          <a:prstGeom prst="rect">
            <a:avLst/>
          </a:prstGeom>
        </p:spPr>
      </p:pic>
    </p:spTree>
    <p:extLst>
      <p:ext uri="{BB962C8B-B14F-4D97-AF65-F5344CB8AC3E}">
        <p14:creationId xmlns:p14="http://schemas.microsoft.com/office/powerpoint/2010/main" val="4113156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850514" y="828467"/>
            <a:ext cx="7692812" cy="830997"/>
          </a:xfrm>
          <a:prstGeom prst="rect">
            <a:avLst/>
          </a:prstGeom>
          <a:noFill/>
        </p:spPr>
        <p:txBody>
          <a:bodyPr wrap="none" rtlCol="0">
            <a:spAutoFit/>
          </a:bodyPr>
          <a:lstStyle/>
          <a:p>
            <a:pPr marL="457200" indent="-457200">
              <a:buFont typeface="Wingdings" panose="05000000000000000000" pitchFamily="2" charset="2"/>
              <a:buChar char="q"/>
            </a:pPr>
            <a:r>
              <a:rPr lang="en-US" sz="2400" dirty="0"/>
              <a:t>The third mechanism of antigenic variation involves</a:t>
            </a:r>
          </a:p>
          <a:p>
            <a:r>
              <a:rPr lang="en-US" sz="2400" dirty="0"/>
              <a:t> </a:t>
            </a:r>
            <a:r>
              <a:rPr lang="en-US" sz="2400" b="1" dirty="0"/>
              <a:t>programmed rearrangements in the DNA </a:t>
            </a:r>
            <a:r>
              <a:rPr lang="en-US" sz="2400" dirty="0"/>
              <a:t>of the pathogen. </a:t>
            </a:r>
            <a:endParaRPr lang="lv-LV" sz="3600" u="sng" dirty="0"/>
          </a:p>
        </p:txBody>
      </p:sp>
      <p:pic>
        <p:nvPicPr>
          <p:cNvPr id="46084" name="Picture 4" descr="Related image">
            <a:extLst>
              <a:ext uri="{FF2B5EF4-FFF2-40B4-BE49-F238E27FC236}">
                <a16:creationId xmlns:a16="http://schemas.microsoft.com/office/drawing/2014/main" id="{845CE73D-9CD0-410A-9DF3-E6CB6030C7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647700"/>
            <a:ext cx="2578100" cy="2578100"/>
          </a:xfrm>
          <a:prstGeom prst="rect">
            <a:avLst/>
          </a:prstGeom>
          <a:noFill/>
          <a:extLst>
            <a:ext uri="{909E8E84-426E-40DD-AFC4-6F175D3DCCD1}">
              <a14:hiddenFill xmlns:a14="http://schemas.microsoft.com/office/drawing/2010/main">
                <a:solidFill>
                  <a:srgbClr val="FFFFFF"/>
                </a:solidFill>
              </a14:hiddenFill>
            </a:ext>
          </a:extLst>
        </p:spPr>
      </p:pic>
      <p:sp>
        <p:nvSpPr>
          <p:cNvPr id="3" name="Taisnstūris 2">
            <a:extLst>
              <a:ext uri="{FF2B5EF4-FFF2-40B4-BE49-F238E27FC236}">
                <a16:creationId xmlns:a16="http://schemas.microsoft.com/office/drawing/2014/main" id="{44E0B9BD-0F7C-43D0-B848-43135F3F78CC}"/>
              </a:ext>
            </a:extLst>
          </p:cNvPr>
          <p:cNvSpPr/>
          <p:nvPr/>
        </p:nvSpPr>
        <p:spPr>
          <a:xfrm>
            <a:off x="554783" y="3987525"/>
            <a:ext cx="11478985" cy="1200329"/>
          </a:xfrm>
          <a:prstGeom prst="rect">
            <a:avLst/>
          </a:prstGeom>
        </p:spPr>
        <p:txBody>
          <a:bodyPr wrap="square">
            <a:spAutoFit/>
          </a:bodyPr>
          <a:lstStyle/>
          <a:p>
            <a:r>
              <a:rPr lang="en-US" sz="2400" b="0" i="0" dirty="0">
                <a:solidFill>
                  <a:srgbClr val="000000"/>
                </a:solidFill>
                <a:effectLst/>
              </a:rPr>
              <a:t>The trypanosome is coated with a single type of </a:t>
            </a:r>
            <a:r>
              <a:rPr lang="en-US" sz="2400" b="0" i="0" u="sng" dirty="0">
                <a:solidFill>
                  <a:srgbClr val="000000"/>
                </a:solidFill>
                <a:effectLst/>
              </a:rPr>
              <a:t>glycoprotein, the variant-specific glycoprotein (VSG), </a:t>
            </a:r>
            <a:r>
              <a:rPr lang="en-US" sz="2400" b="0" i="0" dirty="0">
                <a:solidFill>
                  <a:srgbClr val="000000"/>
                </a:solidFill>
                <a:effectLst/>
              </a:rPr>
              <a:t>which elicits a potent protective antibody </a:t>
            </a:r>
            <a:r>
              <a:rPr lang="en-US" sz="2400" b="0" i="0" dirty="0">
                <a:solidFill>
                  <a:srgbClr val="642A8F"/>
                </a:solidFill>
                <a:effectLst/>
              </a:rPr>
              <a:t> </a:t>
            </a:r>
            <a:r>
              <a:rPr lang="en-US" sz="2400" b="0" i="0" dirty="0">
                <a:solidFill>
                  <a:srgbClr val="000000"/>
                </a:solidFill>
                <a:effectLst/>
              </a:rPr>
              <a:t>response that rapidly clears most of the parasites. </a:t>
            </a:r>
            <a:endParaRPr lang="lv-LV" sz="2400" dirty="0"/>
          </a:p>
        </p:txBody>
      </p:sp>
      <p:sp>
        <p:nvSpPr>
          <p:cNvPr id="4" name="Taisnstūris 3">
            <a:extLst>
              <a:ext uri="{FF2B5EF4-FFF2-40B4-BE49-F238E27FC236}">
                <a16:creationId xmlns:a16="http://schemas.microsoft.com/office/drawing/2014/main" id="{E0FD53F6-13FC-4A82-8631-B05A7482FF14}"/>
              </a:ext>
            </a:extLst>
          </p:cNvPr>
          <p:cNvSpPr/>
          <p:nvPr/>
        </p:nvSpPr>
        <p:spPr>
          <a:xfrm>
            <a:off x="3602784" y="1783011"/>
            <a:ext cx="7761901" cy="1200329"/>
          </a:xfrm>
          <a:prstGeom prst="rect">
            <a:avLst/>
          </a:prstGeom>
        </p:spPr>
        <p:txBody>
          <a:bodyPr wrap="square">
            <a:spAutoFit/>
          </a:bodyPr>
          <a:lstStyle/>
          <a:p>
            <a:pPr marL="342900" indent="-342900">
              <a:buFont typeface="Arial" panose="020B0604020202020204" pitchFamily="34" charset="0"/>
              <a:buChar char="•"/>
            </a:pPr>
            <a:r>
              <a:rPr lang="en-US" sz="2400" b="0" i="0" dirty="0">
                <a:solidFill>
                  <a:srgbClr val="000000"/>
                </a:solidFill>
                <a:effectLst/>
              </a:rPr>
              <a:t>Trypanosomes are insect-borne protozoa that replicate in the extracellular tissue spaces of the body and cause sleeping sickness in humans. </a:t>
            </a:r>
            <a:endParaRPr lang="lv-LV" sz="2400" dirty="0"/>
          </a:p>
        </p:txBody>
      </p:sp>
      <p:sp>
        <p:nvSpPr>
          <p:cNvPr id="8" name="Taisnstūris 7">
            <a:extLst>
              <a:ext uri="{FF2B5EF4-FFF2-40B4-BE49-F238E27FC236}">
                <a16:creationId xmlns:a16="http://schemas.microsoft.com/office/drawing/2014/main" id="{A70BF3E9-9DB8-497E-91FE-7A1FFF71AF69}"/>
              </a:ext>
            </a:extLst>
          </p:cNvPr>
          <p:cNvSpPr/>
          <p:nvPr/>
        </p:nvSpPr>
        <p:spPr>
          <a:xfrm>
            <a:off x="3726186" y="2983340"/>
            <a:ext cx="8307583" cy="830997"/>
          </a:xfrm>
          <a:prstGeom prst="rect">
            <a:avLst/>
          </a:prstGeom>
        </p:spPr>
        <p:txBody>
          <a:bodyPr wrap="square">
            <a:spAutoFit/>
          </a:bodyPr>
          <a:lstStyle/>
          <a:p>
            <a:pPr marL="342900" indent="-342900">
              <a:buFont typeface="Arial" panose="020B0604020202020204" pitchFamily="34" charset="0"/>
              <a:buChar char="•"/>
            </a:pPr>
            <a:r>
              <a:rPr lang="en-US" sz="2400" b="0" i="0" dirty="0">
                <a:solidFill>
                  <a:srgbClr val="000000"/>
                </a:solidFill>
                <a:effectLst/>
              </a:rPr>
              <a:t>In African trypanosomes changes in the major surface antigen occur repeatedly within a single infected host. </a:t>
            </a:r>
            <a:endParaRPr lang="lv-LV" sz="2400" dirty="0"/>
          </a:p>
        </p:txBody>
      </p:sp>
      <p:sp>
        <p:nvSpPr>
          <p:cNvPr id="9" name="Taisnstūris 8">
            <a:extLst>
              <a:ext uri="{FF2B5EF4-FFF2-40B4-BE49-F238E27FC236}">
                <a16:creationId xmlns:a16="http://schemas.microsoft.com/office/drawing/2014/main" id="{70FD562D-7549-4FC7-BCDC-CA493FD5F38E}"/>
              </a:ext>
            </a:extLst>
          </p:cNvPr>
          <p:cNvSpPr/>
          <p:nvPr/>
        </p:nvSpPr>
        <p:spPr>
          <a:xfrm>
            <a:off x="2736397" y="5730374"/>
            <a:ext cx="6096000" cy="923330"/>
          </a:xfrm>
          <a:prstGeom prst="rect">
            <a:avLst/>
          </a:prstGeom>
        </p:spPr>
        <p:txBody>
          <a:bodyPr>
            <a:spAutoFit/>
          </a:bodyPr>
          <a:lstStyle/>
          <a:p>
            <a:r>
              <a:rPr lang="en-US" b="0" i="0" dirty="0">
                <a:solidFill>
                  <a:srgbClr val="000000"/>
                </a:solidFill>
                <a:effectLst/>
                <a:latin typeface="Times New Roman" panose="02020603050405020304" pitchFamily="18" charset="0"/>
              </a:rPr>
              <a:t>The trypanosome genome, however, contains about 1000 VSG genes, each encoding a protein with distinct antigenic properties. </a:t>
            </a:r>
            <a:endParaRPr lang="lv-LV" dirty="0"/>
          </a:p>
        </p:txBody>
      </p:sp>
    </p:spTree>
    <p:extLst>
      <p:ext uri="{BB962C8B-B14F-4D97-AF65-F5344CB8AC3E}">
        <p14:creationId xmlns:p14="http://schemas.microsoft.com/office/powerpoint/2010/main" val="373718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536483" y="631916"/>
            <a:ext cx="7692812" cy="830997"/>
          </a:xfrm>
          <a:prstGeom prst="rect">
            <a:avLst/>
          </a:prstGeom>
          <a:noFill/>
        </p:spPr>
        <p:txBody>
          <a:bodyPr wrap="none" rtlCol="0">
            <a:spAutoFit/>
          </a:bodyPr>
          <a:lstStyle/>
          <a:p>
            <a:pPr marL="457200" indent="-457200">
              <a:buFont typeface="Wingdings" panose="05000000000000000000" pitchFamily="2" charset="2"/>
              <a:buChar char="q"/>
            </a:pPr>
            <a:r>
              <a:rPr lang="en-US" sz="2400" dirty="0"/>
              <a:t>The third mechanism of antigenic variation involves</a:t>
            </a:r>
          </a:p>
          <a:p>
            <a:r>
              <a:rPr lang="en-US" sz="2400" dirty="0"/>
              <a:t> </a:t>
            </a:r>
            <a:r>
              <a:rPr lang="en-US" sz="2400" b="1" dirty="0"/>
              <a:t>programmed rearrangements in the DNA </a:t>
            </a:r>
            <a:r>
              <a:rPr lang="en-US" sz="2400" dirty="0"/>
              <a:t>of the pathogen. </a:t>
            </a:r>
            <a:endParaRPr lang="lv-LV" sz="3600" u="sng" dirty="0"/>
          </a:p>
        </p:txBody>
      </p:sp>
      <p:sp>
        <p:nvSpPr>
          <p:cNvPr id="9" name="Taisnstūris 8">
            <a:extLst>
              <a:ext uri="{FF2B5EF4-FFF2-40B4-BE49-F238E27FC236}">
                <a16:creationId xmlns:a16="http://schemas.microsoft.com/office/drawing/2014/main" id="{70FD562D-7549-4FC7-BCDC-CA493FD5F38E}"/>
              </a:ext>
            </a:extLst>
          </p:cNvPr>
          <p:cNvSpPr/>
          <p:nvPr/>
        </p:nvSpPr>
        <p:spPr>
          <a:xfrm>
            <a:off x="3067575" y="1486048"/>
            <a:ext cx="8796240" cy="830997"/>
          </a:xfrm>
          <a:prstGeom prst="rect">
            <a:avLst/>
          </a:prstGeom>
        </p:spPr>
        <p:txBody>
          <a:bodyPr wrap="square">
            <a:spAutoFit/>
          </a:bodyPr>
          <a:lstStyle/>
          <a:p>
            <a:r>
              <a:rPr lang="en-US" sz="2400" b="0" i="0" dirty="0">
                <a:solidFill>
                  <a:srgbClr val="000000"/>
                </a:solidFill>
                <a:effectLst/>
              </a:rPr>
              <a:t>However the trypanosome genome contains about 1000 VSG genes, each encoding a protein with distinct antigenic properties. </a:t>
            </a:r>
            <a:endParaRPr lang="lv-LV" sz="2400" dirty="0"/>
          </a:p>
        </p:txBody>
      </p:sp>
      <p:pic>
        <p:nvPicPr>
          <p:cNvPr id="48130" name="Picture 2" descr="Figure 11.3. Antigenic variation in trypanosomes allows them to escape immune surveillance.">
            <a:extLst>
              <a:ext uri="{FF2B5EF4-FFF2-40B4-BE49-F238E27FC236}">
                <a16:creationId xmlns:a16="http://schemas.microsoft.com/office/drawing/2014/main" id="{DC5D5EBB-B0B2-4DA6-A33F-ACD919B65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81" y="619903"/>
            <a:ext cx="2235790" cy="5941688"/>
          </a:xfrm>
          <a:prstGeom prst="rect">
            <a:avLst/>
          </a:prstGeom>
          <a:noFill/>
          <a:extLst>
            <a:ext uri="{909E8E84-426E-40DD-AFC4-6F175D3DCCD1}">
              <a14:hiddenFill xmlns:a14="http://schemas.microsoft.com/office/drawing/2010/main">
                <a:solidFill>
                  <a:srgbClr val="FFFFFF"/>
                </a:solidFill>
              </a14:hiddenFill>
            </a:ext>
          </a:extLst>
        </p:spPr>
      </p:pic>
      <p:sp>
        <p:nvSpPr>
          <p:cNvPr id="7" name="Taisnstūris 6">
            <a:extLst>
              <a:ext uri="{FF2B5EF4-FFF2-40B4-BE49-F238E27FC236}">
                <a16:creationId xmlns:a16="http://schemas.microsoft.com/office/drawing/2014/main" id="{D4368A50-1CB2-4DED-BAD5-A65E82DEAFED}"/>
              </a:ext>
            </a:extLst>
          </p:cNvPr>
          <p:cNvSpPr/>
          <p:nvPr/>
        </p:nvSpPr>
        <p:spPr>
          <a:xfrm>
            <a:off x="3042797" y="2391723"/>
            <a:ext cx="8153689" cy="830997"/>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Only the gene in a specific expression site within the telomere at one end of the chromosome is active. </a:t>
            </a:r>
            <a:endParaRPr lang="lv-LV" sz="2400" dirty="0"/>
          </a:p>
        </p:txBody>
      </p:sp>
      <p:sp>
        <p:nvSpPr>
          <p:cNvPr id="10" name="Taisnstūris 9">
            <a:extLst>
              <a:ext uri="{FF2B5EF4-FFF2-40B4-BE49-F238E27FC236}">
                <a16:creationId xmlns:a16="http://schemas.microsoft.com/office/drawing/2014/main" id="{8951B61A-9FBB-45AD-85EE-2C8456611015}"/>
              </a:ext>
            </a:extLst>
          </p:cNvPr>
          <p:cNvSpPr/>
          <p:nvPr/>
        </p:nvSpPr>
        <p:spPr>
          <a:xfrm>
            <a:off x="3067575" y="3245262"/>
            <a:ext cx="8614526" cy="1200329"/>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An inactive gene, which is not at the telomere, is copied and transposed into the telomeric expression site, where it becomes active.</a:t>
            </a:r>
            <a:endParaRPr lang="lv-LV" sz="2400" dirty="0"/>
          </a:p>
        </p:txBody>
      </p:sp>
      <p:sp>
        <p:nvSpPr>
          <p:cNvPr id="11" name="Taisnstūris 10">
            <a:extLst>
              <a:ext uri="{FF2B5EF4-FFF2-40B4-BE49-F238E27FC236}">
                <a16:creationId xmlns:a16="http://schemas.microsoft.com/office/drawing/2014/main" id="{83800BDD-F326-4A14-AEF2-F670CF91C24C}"/>
              </a:ext>
            </a:extLst>
          </p:cNvPr>
          <p:cNvSpPr/>
          <p:nvPr/>
        </p:nvSpPr>
        <p:spPr>
          <a:xfrm>
            <a:off x="2972186" y="4453600"/>
            <a:ext cx="8571140" cy="830997"/>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 When an individual is first infected, antibodies are raised against the VSG initially expressed by the trypanosome population. </a:t>
            </a:r>
            <a:endParaRPr lang="lv-LV" sz="2400" dirty="0"/>
          </a:p>
        </p:txBody>
      </p:sp>
      <p:sp>
        <p:nvSpPr>
          <p:cNvPr id="13" name="Taisnstūris 12">
            <a:extLst>
              <a:ext uri="{FF2B5EF4-FFF2-40B4-BE49-F238E27FC236}">
                <a16:creationId xmlns:a16="http://schemas.microsoft.com/office/drawing/2014/main" id="{73A8CD96-FBC0-41C8-A4C8-A22C550BEB94}"/>
              </a:ext>
            </a:extLst>
          </p:cNvPr>
          <p:cNvSpPr/>
          <p:nvPr/>
        </p:nvSpPr>
        <p:spPr>
          <a:xfrm>
            <a:off x="2779802" y="5281224"/>
            <a:ext cx="9412198" cy="1569660"/>
          </a:xfrm>
          <a:prstGeom prst="rect">
            <a:avLst/>
          </a:prstGeom>
        </p:spPr>
        <p:txBody>
          <a:bodyPr wrap="square">
            <a:spAutoFit/>
          </a:bodyPr>
          <a:lstStyle/>
          <a:p>
            <a:pPr marL="285750" indent="-285750">
              <a:buFont typeface="Arial" panose="020B0604020202020204" pitchFamily="34" charset="0"/>
              <a:buChar char="•"/>
            </a:pPr>
            <a:r>
              <a:rPr lang="en-US" sz="2400" b="0" i="0" dirty="0">
                <a:solidFill>
                  <a:srgbClr val="000000"/>
                </a:solidFill>
                <a:effectLst/>
              </a:rPr>
              <a:t>A small number of trypanosomes spontaneously switch their VSG gene to a new type, and while the host antibody eliminates the initial variant, the new variant is unaffected. As the new variant grows, the whole sequence of events is repeated.</a:t>
            </a:r>
            <a:endParaRPr lang="lv-LV" sz="2400" dirty="0"/>
          </a:p>
        </p:txBody>
      </p:sp>
    </p:spTree>
    <p:extLst>
      <p:ext uri="{BB962C8B-B14F-4D97-AF65-F5344CB8AC3E}">
        <p14:creationId xmlns:p14="http://schemas.microsoft.com/office/powerpoint/2010/main" val="270401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3850514" y="828467"/>
            <a:ext cx="7692812" cy="830997"/>
          </a:xfrm>
          <a:prstGeom prst="rect">
            <a:avLst/>
          </a:prstGeom>
          <a:noFill/>
        </p:spPr>
        <p:txBody>
          <a:bodyPr wrap="none" rtlCol="0">
            <a:spAutoFit/>
          </a:bodyPr>
          <a:lstStyle/>
          <a:p>
            <a:pPr marL="457200" indent="-457200">
              <a:buFont typeface="Wingdings" panose="05000000000000000000" pitchFamily="2" charset="2"/>
              <a:buChar char="q"/>
            </a:pPr>
            <a:r>
              <a:rPr lang="en-US" sz="2400" dirty="0"/>
              <a:t>The third mechanism of antigenic variation involves</a:t>
            </a:r>
          </a:p>
          <a:p>
            <a:r>
              <a:rPr lang="en-US" sz="2400" dirty="0"/>
              <a:t> </a:t>
            </a:r>
            <a:r>
              <a:rPr lang="en-US" sz="2400" b="1" dirty="0"/>
              <a:t>programmed rearrangements in the DNA </a:t>
            </a:r>
            <a:r>
              <a:rPr lang="en-US" sz="2400" dirty="0"/>
              <a:t>of the pathogen. </a:t>
            </a:r>
            <a:endParaRPr lang="lv-LV" sz="3600" u="sng" dirty="0"/>
          </a:p>
        </p:txBody>
      </p:sp>
      <p:sp>
        <p:nvSpPr>
          <p:cNvPr id="6" name="Taisnstūris 5">
            <a:extLst>
              <a:ext uri="{FF2B5EF4-FFF2-40B4-BE49-F238E27FC236}">
                <a16:creationId xmlns:a16="http://schemas.microsoft.com/office/drawing/2014/main" id="{E4B8C708-3A54-4221-A392-61B6763EF653}"/>
              </a:ext>
            </a:extLst>
          </p:cNvPr>
          <p:cNvSpPr/>
          <p:nvPr/>
        </p:nvSpPr>
        <p:spPr>
          <a:xfrm>
            <a:off x="3159965" y="1947965"/>
            <a:ext cx="8801878" cy="1569660"/>
          </a:xfrm>
          <a:prstGeom prst="rect">
            <a:avLst/>
          </a:prstGeom>
        </p:spPr>
        <p:txBody>
          <a:bodyPr wrap="square">
            <a:spAutoFit/>
          </a:bodyPr>
          <a:lstStyle/>
          <a:p>
            <a:pPr marL="342900" indent="-342900">
              <a:buFont typeface="Arial" panose="020B0604020202020204" pitchFamily="34" charset="0"/>
              <a:buChar char="•"/>
            </a:pPr>
            <a:r>
              <a:rPr lang="en-US" sz="2400" b="0" i="0" dirty="0">
                <a:solidFill>
                  <a:srgbClr val="000000"/>
                </a:solidFill>
                <a:effectLst/>
              </a:rPr>
              <a:t>This chronic cycle of antigen clearance leads to immune-complex damage and inflammation, and eventually to neurological damage, finally resulting in coma. </a:t>
            </a:r>
            <a:r>
              <a:rPr lang="en-US" sz="2400" dirty="0">
                <a:solidFill>
                  <a:srgbClr val="000000"/>
                </a:solidFill>
              </a:rPr>
              <a:t>This gives African trypanosomiasis its common name of sleeping sickness. </a:t>
            </a:r>
            <a:endParaRPr lang="lv-LV" sz="2400" dirty="0"/>
          </a:p>
        </p:txBody>
      </p:sp>
      <p:sp>
        <p:nvSpPr>
          <p:cNvPr id="3" name="Taisnstūris 2">
            <a:extLst>
              <a:ext uri="{FF2B5EF4-FFF2-40B4-BE49-F238E27FC236}">
                <a16:creationId xmlns:a16="http://schemas.microsoft.com/office/drawing/2014/main" id="{4CA69410-594E-4747-991C-45E63F5A7DF5}"/>
              </a:ext>
            </a:extLst>
          </p:cNvPr>
          <p:cNvSpPr/>
          <p:nvPr/>
        </p:nvSpPr>
        <p:spPr>
          <a:xfrm>
            <a:off x="3159965" y="3900803"/>
            <a:ext cx="8801879"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These cycles of evasive action make trypanosome infections very difficult for the immune system to defeat, and they are a major health problem in Africa. </a:t>
            </a:r>
            <a:endParaRPr lang="lv-LV" sz="2400" dirty="0"/>
          </a:p>
        </p:txBody>
      </p:sp>
      <p:sp>
        <p:nvSpPr>
          <p:cNvPr id="4" name="Taisnstūris 3">
            <a:extLst>
              <a:ext uri="{FF2B5EF4-FFF2-40B4-BE49-F238E27FC236}">
                <a16:creationId xmlns:a16="http://schemas.microsoft.com/office/drawing/2014/main" id="{7751AC2A-4BDC-4178-8542-8054D31303F2}"/>
              </a:ext>
            </a:extLst>
          </p:cNvPr>
          <p:cNvSpPr/>
          <p:nvPr/>
        </p:nvSpPr>
        <p:spPr>
          <a:xfrm>
            <a:off x="3159965" y="5484310"/>
            <a:ext cx="8801879"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Malaria is another major disease caused by a protozoan parasite that varies its antigens to evade elimination by the immune system.</a:t>
            </a:r>
            <a:endParaRPr lang="lv-LV" sz="2400" dirty="0"/>
          </a:p>
        </p:txBody>
      </p:sp>
      <p:pic>
        <p:nvPicPr>
          <p:cNvPr id="10" name="Picture 4" descr="Related image">
            <a:extLst>
              <a:ext uri="{FF2B5EF4-FFF2-40B4-BE49-F238E27FC236}">
                <a16:creationId xmlns:a16="http://schemas.microsoft.com/office/drawing/2014/main" id="{A9E270D5-20E8-4BE7-9D41-2D06131CF5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743" y="1659464"/>
            <a:ext cx="1517002" cy="1517002"/>
          </a:xfrm>
          <a:prstGeom prst="rect">
            <a:avLst/>
          </a:prstGeom>
          <a:noFill/>
          <a:extLst>
            <a:ext uri="{909E8E84-426E-40DD-AFC4-6F175D3DCCD1}">
              <a14:hiddenFill xmlns:a14="http://schemas.microsoft.com/office/drawing/2010/main">
                <a:solidFill>
                  <a:srgbClr val="FFFFFF"/>
                </a:solidFill>
              </a14:hiddenFill>
            </a:ext>
          </a:extLst>
        </p:spPr>
      </p:pic>
      <p:pic>
        <p:nvPicPr>
          <p:cNvPr id="49154" name="Picture 2" descr="Image result for malaria">
            <a:extLst>
              <a:ext uri="{FF2B5EF4-FFF2-40B4-BE49-F238E27FC236}">
                <a16:creationId xmlns:a16="http://schemas.microsoft.com/office/drawing/2014/main" id="{A21FD218-AD8E-4DE1-920E-ABBBA9CD6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90" y="4815203"/>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08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ttēls 12">
            <a:extLst>
              <a:ext uri="{FF2B5EF4-FFF2-40B4-BE49-F238E27FC236}">
                <a16:creationId xmlns:a16="http://schemas.microsoft.com/office/drawing/2014/main" id="{6089B724-87AC-4FC4-AF8E-5511DAD096EA}"/>
              </a:ext>
            </a:extLst>
          </p:cNvPr>
          <p:cNvPicPr>
            <a:picLocks noChangeAspect="1"/>
          </p:cNvPicPr>
          <p:nvPr/>
        </p:nvPicPr>
        <p:blipFill>
          <a:blip r:embed="rId2"/>
          <a:stretch>
            <a:fillRect/>
          </a:stretch>
        </p:blipFill>
        <p:spPr>
          <a:xfrm>
            <a:off x="1" y="4349339"/>
            <a:ext cx="2424332" cy="1616221"/>
          </a:xfrm>
          <a:prstGeom prst="rect">
            <a:avLst/>
          </a:prstGeom>
        </p:spPr>
      </p:pic>
      <p:sp>
        <p:nvSpPr>
          <p:cNvPr id="2" name="Virsraksts 1">
            <a:extLst>
              <a:ext uri="{FF2B5EF4-FFF2-40B4-BE49-F238E27FC236}">
                <a16:creationId xmlns:a16="http://schemas.microsoft.com/office/drawing/2014/main" id="{981ACF5F-0E58-4D55-A8BB-8E6A293296F5}"/>
              </a:ext>
            </a:extLst>
          </p:cNvPr>
          <p:cNvSpPr>
            <a:spLocks noGrp="1"/>
          </p:cNvSpPr>
          <p:nvPr>
            <p:ph type="title"/>
          </p:nvPr>
        </p:nvSpPr>
        <p:spPr>
          <a:xfrm>
            <a:off x="209550" y="-371475"/>
            <a:ext cx="10515600" cy="1325563"/>
          </a:xfrm>
        </p:spPr>
        <p:txBody>
          <a:bodyPr>
            <a:normAutofit/>
          </a:bodyPr>
          <a:lstStyle/>
          <a:p>
            <a:r>
              <a:rPr lang="sv-SE" sz="2800" dirty="0"/>
              <a:t>Pathogenic microorganisms strategies to escape normal host defenses</a:t>
            </a:r>
            <a:endParaRPr lang="lv-LV" sz="2800" dirty="0"/>
          </a:p>
        </p:txBody>
      </p:sp>
      <p:sp>
        <p:nvSpPr>
          <p:cNvPr id="5" name="TextBox 4">
            <a:extLst>
              <a:ext uri="{FF2B5EF4-FFF2-40B4-BE49-F238E27FC236}">
                <a16:creationId xmlns:a16="http://schemas.microsoft.com/office/drawing/2014/main" id="{B2F1760B-089F-4A9C-9B63-83C6D61EDAAD}"/>
              </a:ext>
            </a:extLst>
          </p:cNvPr>
          <p:cNvSpPr txBox="1"/>
          <p:nvPr/>
        </p:nvSpPr>
        <p:spPr>
          <a:xfrm>
            <a:off x="902041" y="538589"/>
            <a:ext cx="9431749" cy="461665"/>
          </a:xfrm>
          <a:prstGeom prst="rect">
            <a:avLst/>
          </a:prstGeom>
          <a:noFill/>
        </p:spPr>
        <p:txBody>
          <a:bodyPr wrap="none" rtlCol="0">
            <a:spAutoFit/>
          </a:bodyPr>
          <a:lstStyle/>
          <a:p>
            <a:pPr marL="457200" indent="-457200">
              <a:buFont typeface="Wingdings" panose="05000000000000000000" pitchFamily="2" charset="2"/>
              <a:buChar char="q"/>
            </a:pPr>
            <a:r>
              <a:rPr lang="en-US" sz="2400" b="1" dirty="0"/>
              <a:t>Programmed DNA rearrangements </a:t>
            </a:r>
            <a:r>
              <a:rPr lang="en-US" sz="2400" dirty="0"/>
              <a:t>also occurs </a:t>
            </a:r>
            <a:r>
              <a:rPr lang="en-US" sz="2400" b="1" dirty="0"/>
              <a:t>in bacterial pathogens</a:t>
            </a:r>
            <a:endParaRPr lang="lv-LV" sz="3600" u="sng" dirty="0"/>
          </a:p>
        </p:txBody>
      </p:sp>
      <p:sp>
        <p:nvSpPr>
          <p:cNvPr id="7" name="Taisnstūris 6">
            <a:extLst>
              <a:ext uri="{FF2B5EF4-FFF2-40B4-BE49-F238E27FC236}">
                <a16:creationId xmlns:a16="http://schemas.microsoft.com/office/drawing/2014/main" id="{B12D5E53-FE5B-4A9B-8F92-FC6F093994EF}"/>
              </a:ext>
            </a:extLst>
          </p:cNvPr>
          <p:cNvSpPr/>
          <p:nvPr/>
        </p:nvSpPr>
        <p:spPr>
          <a:xfrm>
            <a:off x="683401" y="1125488"/>
            <a:ext cx="12379455" cy="1200329"/>
          </a:xfrm>
          <a:prstGeom prst="rect">
            <a:avLst/>
          </a:prstGeom>
        </p:spPr>
        <p:txBody>
          <a:bodyPr wrap="square">
            <a:spAutoFit/>
          </a:bodyPr>
          <a:lstStyle/>
          <a:p>
            <a:pPr marL="342900" indent="-342900">
              <a:buFont typeface="Wingdings" panose="05000000000000000000" pitchFamily="2" charset="2"/>
              <a:buChar char="ü"/>
            </a:pPr>
            <a:r>
              <a:rPr lang="en-US" sz="2400" b="0" i="1" dirty="0">
                <a:solidFill>
                  <a:srgbClr val="000000"/>
                </a:solidFill>
                <a:effectLst/>
              </a:rPr>
              <a:t>Salmonella typhimurium</a:t>
            </a:r>
            <a:r>
              <a:rPr lang="en-US" sz="2400" b="0" i="0" dirty="0">
                <a:solidFill>
                  <a:srgbClr val="000000"/>
                </a:solidFill>
                <a:effectLst/>
              </a:rPr>
              <a:t>, a common cause of salmonella food poisoning, and</a:t>
            </a:r>
          </a:p>
          <a:p>
            <a:endParaRPr lang="en-US" sz="2400" dirty="0">
              <a:solidFill>
                <a:srgbClr val="000000"/>
              </a:solidFill>
            </a:endParaRPr>
          </a:p>
          <a:p>
            <a:pPr marL="342900" indent="-342900">
              <a:buFont typeface="Wingdings" panose="05000000000000000000" pitchFamily="2" charset="2"/>
              <a:buChar char="ü"/>
            </a:pPr>
            <a:r>
              <a:rPr lang="en-US" sz="2400" b="0" i="0" dirty="0">
                <a:solidFill>
                  <a:srgbClr val="000000"/>
                </a:solidFill>
                <a:effectLst/>
              </a:rPr>
              <a:t> </a:t>
            </a:r>
            <a:r>
              <a:rPr lang="en-US" sz="2400" b="0" i="1" dirty="0">
                <a:solidFill>
                  <a:srgbClr val="000000"/>
                </a:solidFill>
                <a:effectLst/>
              </a:rPr>
              <a:t>Neisseria gonorrhoeae</a:t>
            </a:r>
            <a:r>
              <a:rPr lang="en-US" sz="2400" b="0" i="0" dirty="0">
                <a:solidFill>
                  <a:srgbClr val="000000"/>
                </a:solidFill>
                <a:effectLst/>
              </a:rPr>
              <a:t>, which causes gonorrhea, a major sexually transmitted disease.</a:t>
            </a:r>
            <a:endParaRPr lang="lv-LV" sz="2400" dirty="0"/>
          </a:p>
        </p:txBody>
      </p:sp>
      <p:sp>
        <p:nvSpPr>
          <p:cNvPr id="8" name="Taisnstūris 7">
            <a:extLst>
              <a:ext uri="{FF2B5EF4-FFF2-40B4-BE49-F238E27FC236}">
                <a16:creationId xmlns:a16="http://schemas.microsoft.com/office/drawing/2014/main" id="{1E05E6A1-DD57-4B74-AA33-D99B999D3A17}"/>
              </a:ext>
            </a:extLst>
          </p:cNvPr>
          <p:cNvSpPr/>
          <p:nvPr/>
        </p:nvSpPr>
        <p:spPr>
          <a:xfrm>
            <a:off x="1915335" y="2663597"/>
            <a:ext cx="10587685" cy="1569660"/>
          </a:xfrm>
          <a:prstGeom prst="rect">
            <a:avLst/>
          </a:prstGeom>
        </p:spPr>
        <p:txBody>
          <a:bodyPr wrap="square">
            <a:spAutoFit/>
          </a:bodyPr>
          <a:lstStyle/>
          <a:p>
            <a:r>
              <a:rPr lang="en-US" sz="2400" b="0" i="1" dirty="0">
                <a:solidFill>
                  <a:srgbClr val="000000"/>
                </a:solidFill>
                <a:effectLst/>
              </a:rPr>
              <a:t>S. typhimurium</a:t>
            </a:r>
            <a:r>
              <a:rPr lang="en-US" sz="2400" b="0" i="0" dirty="0">
                <a:solidFill>
                  <a:srgbClr val="000000"/>
                </a:solidFill>
                <a:effectLst/>
              </a:rPr>
              <a:t> regularly alternates its surface </a:t>
            </a:r>
            <a:r>
              <a:rPr lang="en-US" sz="2400" b="1" i="0" dirty="0">
                <a:solidFill>
                  <a:srgbClr val="000000"/>
                </a:solidFill>
                <a:effectLst/>
              </a:rPr>
              <a:t>flagellin protein </a:t>
            </a:r>
            <a:r>
              <a:rPr lang="en-US" sz="2400" b="0" i="0" dirty="0">
                <a:solidFill>
                  <a:srgbClr val="000000"/>
                </a:solidFill>
                <a:effectLst/>
              </a:rPr>
              <a:t>by inverting a segment of its DNA containing the promoter for one flagellin gene. This turns off expression of the gene and allows the expression of a second flagellin gene, which encodes an antigenically distinct protein. </a:t>
            </a:r>
            <a:endParaRPr lang="lv-LV" sz="2400" dirty="0"/>
          </a:p>
        </p:txBody>
      </p:sp>
      <p:sp>
        <p:nvSpPr>
          <p:cNvPr id="9" name="Taisnstūris 8">
            <a:extLst>
              <a:ext uri="{FF2B5EF4-FFF2-40B4-BE49-F238E27FC236}">
                <a16:creationId xmlns:a16="http://schemas.microsoft.com/office/drawing/2014/main" id="{A27314B0-813F-4D97-925E-67477B83EDFB}"/>
              </a:ext>
            </a:extLst>
          </p:cNvPr>
          <p:cNvSpPr/>
          <p:nvPr/>
        </p:nvSpPr>
        <p:spPr>
          <a:xfrm>
            <a:off x="2167276" y="4765231"/>
            <a:ext cx="9411704" cy="1200329"/>
          </a:xfrm>
          <a:prstGeom prst="rect">
            <a:avLst/>
          </a:prstGeom>
        </p:spPr>
        <p:txBody>
          <a:bodyPr wrap="square">
            <a:spAutoFit/>
          </a:bodyPr>
          <a:lstStyle/>
          <a:p>
            <a:r>
              <a:rPr lang="en-US" sz="2400" i="1" dirty="0">
                <a:solidFill>
                  <a:srgbClr val="000000"/>
                </a:solidFill>
              </a:rPr>
              <a:t>N. gonorrhoeae</a:t>
            </a:r>
            <a:r>
              <a:rPr lang="en-US" sz="2400" dirty="0">
                <a:solidFill>
                  <a:srgbClr val="000000"/>
                </a:solidFill>
              </a:rPr>
              <a:t> has several variable antigens, the most striking of which is the </a:t>
            </a:r>
            <a:r>
              <a:rPr lang="en-US" sz="2400" b="1" dirty="0">
                <a:solidFill>
                  <a:srgbClr val="000000"/>
                </a:solidFill>
              </a:rPr>
              <a:t>pilin protein, </a:t>
            </a:r>
            <a:r>
              <a:rPr lang="en-US" sz="2400" dirty="0">
                <a:solidFill>
                  <a:srgbClr val="000000"/>
                </a:solidFill>
              </a:rPr>
              <a:t>which is encoded by several variant genes, only one of which is active at any given time.</a:t>
            </a:r>
            <a:endParaRPr lang="lv-LV" sz="2400" dirty="0"/>
          </a:p>
        </p:txBody>
      </p:sp>
      <p:pic>
        <p:nvPicPr>
          <p:cNvPr id="11" name="Attēls 10">
            <a:extLst>
              <a:ext uri="{FF2B5EF4-FFF2-40B4-BE49-F238E27FC236}">
                <a16:creationId xmlns:a16="http://schemas.microsoft.com/office/drawing/2014/main" id="{EA915A3F-1FBC-4506-9F3B-0E0DBCC25A1C}"/>
              </a:ext>
            </a:extLst>
          </p:cNvPr>
          <p:cNvPicPr>
            <a:picLocks noChangeAspect="1"/>
          </p:cNvPicPr>
          <p:nvPr/>
        </p:nvPicPr>
        <p:blipFill>
          <a:blip r:embed="rId3"/>
          <a:stretch>
            <a:fillRect/>
          </a:stretch>
        </p:blipFill>
        <p:spPr>
          <a:xfrm>
            <a:off x="209551" y="2455995"/>
            <a:ext cx="1570422" cy="1257589"/>
          </a:xfrm>
          <a:prstGeom prst="rect">
            <a:avLst/>
          </a:prstGeom>
        </p:spPr>
      </p:pic>
    </p:spTree>
    <p:extLst>
      <p:ext uri="{BB962C8B-B14F-4D97-AF65-F5344CB8AC3E}">
        <p14:creationId xmlns:p14="http://schemas.microsoft.com/office/powerpoint/2010/main" val="1549730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A19BB6-05EE-4F8A-B4D5-A2345A7C869E}"/>
              </a:ext>
            </a:extLst>
          </p:cNvPr>
          <p:cNvSpPr>
            <a:spLocks noGrp="1"/>
          </p:cNvSpPr>
          <p:nvPr>
            <p:ph type="title"/>
          </p:nvPr>
        </p:nvSpPr>
        <p:spPr>
          <a:xfrm>
            <a:off x="3693367" y="-37322"/>
            <a:ext cx="3304592" cy="1325563"/>
          </a:xfrm>
        </p:spPr>
        <p:txBody>
          <a:bodyPr/>
          <a:lstStyle/>
          <a:p>
            <a:r>
              <a:rPr lang="sv-SE" dirty="0"/>
              <a:t>Virus latency</a:t>
            </a:r>
            <a:endParaRPr lang="lv-LV" dirty="0"/>
          </a:p>
        </p:txBody>
      </p:sp>
      <p:sp>
        <p:nvSpPr>
          <p:cNvPr id="3" name="Satura vietturis 2">
            <a:extLst>
              <a:ext uri="{FF2B5EF4-FFF2-40B4-BE49-F238E27FC236}">
                <a16:creationId xmlns:a16="http://schemas.microsoft.com/office/drawing/2014/main" id="{5C03A3D0-0975-42F8-9D6E-E0901AD52E3C}"/>
              </a:ext>
            </a:extLst>
          </p:cNvPr>
          <p:cNvSpPr>
            <a:spLocks noGrp="1"/>
          </p:cNvSpPr>
          <p:nvPr>
            <p:ph idx="1"/>
          </p:nvPr>
        </p:nvSpPr>
        <p:spPr>
          <a:xfrm>
            <a:off x="222378" y="948547"/>
            <a:ext cx="11969621" cy="2839682"/>
          </a:xfrm>
        </p:spPr>
        <p:txBody>
          <a:bodyPr>
            <a:normAutofit/>
          </a:bodyPr>
          <a:lstStyle/>
          <a:p>
            <a:r>
              <a:rPr lang="en-US" sz="2400" b="0" i="0" dirty="0">
                <a:solidFill>
                  <a:srgbClr val="000000"/>
                </a:solidFill>
                <a:effectLst/>
              </a:rPr>
              <a:t>To replicate, a virus must make viral proteins, and rapidly replicating viruses that produce acute viral illnesses are therefore readily detected by T-cells.</a:t>
            </a:r>
          </a:p>
          <a:p>
            <a:r>
              <a:rPr lang="en-US" sz="2400" b="0" i="0" dirty="0">
                <a:solidFill>
                  <a:srgbClr val="000000"/>
                </a:solidFill>
                <a:effectLst/>
              </a:rPr>
              <a:t>Some viruses, can enter a state known as latency in which the virus is not being replicated and therefore is not eliminated.</a:t>
            </a:r>
          </a:p>
          <a:p>
            <a:r>
              <a:rPr lang="en-US" sz="2400" b="0" i="0" dirty="0">
                <a:solidFill>
                  <a:srgbClr val="000000"/>
                </a:solidFill>
                <a:effectLst/>
              </a:rPr>
              <a:t>Such latent infections can be reactivated and this results in recurrent illness.</a:t>
            </a:r>
            <a:endParaRPr lang="lv-LV" sz="2400" dirty="0"/>
          </a:p>
        </p:txBody>
      </p:sp>
      <p:sp>
        <p:nvSpPr>
          <p:cNvPr id="5" name="Taisnstūris 4">
            <a:extLst>
              <a:ext uri="{FF2B5EF4-FFF2-40B4-BE49-F238E27FC236}">
                <a16:creationId xmlns:a16="http://schemas.microsoft.com/office/drawing/2014/main" id="{CA536A4C-52B8-42CC-B6F7-1642EF496F8A}"/>
              </a:ext>
            </a:extLst>
          </p:cNvPr>
          <p:cNvSpPr/>
          <p:nvPr/>
        </p:nvSpPr>
        <p:spPr>
          <a:xfrm>
            <a:off x="4077214" y="3570113"/>
            <a:ext cx="7117183" cy="1200329"/>
          </a:xfrm>
          <a:prstGeom prst="rect">
            <a:avLst/>
          </a:prstGeom>
        </p:spPr>
        <p:txBody>
          <a:bodyPr wrap="square">
            <a:spAutoFit/>
          </a:bodyPr>
          <a:lstStyle/>
          <a:p>
            <a:r>
              <a:rPr lang="en-US" sz="2400" b="0" i="0" dirty="0">
                <a:solidFill>
                  <a:srgbClr val="000000"/>
                </a:solidFill>
                <a:effectLst/>
              </a:rPr>
              <a:t> </a:t>
            </a:r>
            <a:r>
              <a:rPr lang="en-US" sz="2400" b="1" i="0" dirty="0">
                <a:solidFill>
                  <a:srgbClr val="000000"/>
                </a:solidFill>
                <a:effectLst/>
              </a:rPr>
              <a:t>Herpes simplex virus</a:t>
            </a:r>
            <a:r>
              <a:rPr lang="en-US" sz="2400" b="0" i="0" dirty="0">
                <a:solidFill>
                  <a:srgbClr val="000000"/>
                </a:solidFill>
                <a:effectLst/>
              </a:rPr>
              <a:t>, the cause of cold sores, infects epithelia and spreads to sensory neurons serving the area of infection. </a:t>
            </a:r>
            <a:endParaRPr lang="lv-LV" sz="2400" dirty="0"/>
          </a:p>
        </p:txBody>
      </p:sp>
      <p:pic>
        <p:nvPicPr>
          <p:cNvPr id="8" name="Attēls 7">
            <a:extLst>
              <a:ext uri="{FF2B5EF4-FFF2-40B4-BE49-F238E27FC236}">
                <a16:creationId xmlns:a16="http://schemas.microsoft.com/office/drawing/2014/main" id="{5CFD6B39-083E-48E0-BBE8-524325D42E35}"/>
              </a:ext>
            </a:extLst>
          </p:cNvPr>
          <p:cNvPicPr>
            <a:picLocks noChangeAspect="1"/>
          </p:cNvPicPr>
          <p:nvPr/>
        </p:nvPicPr>
        <p:blipFill>
          <a:blip r:embed="rId2"/>
          <a:stretch>
            <a:fillRect/>
          </a:stretch>
        </p:blipFill>
        <p:spPr>
          <a:xfrm>
            <a:off x="1386859" y="5160499"/>
            <a:ext cx="943127" cy="907216"/>
          </a:xfrm>
          <a:prstGeom prst="rect">
            <a:avLst/>
          </a:prstGeom>
        </p:spPr>
      </p:pic>
      <p:pic>
        <p:nvPicPr>
          <p:cNvPr id="9" name="Attēls 8">
            <a:extLst>
              <a:ext uri="{FF2B5EF4-FFF2-40B4-BE49-F238E27FC236}">
                <a16:creationId xmlns:a16="http://schemas.microsoft.com/office/drawing/2014/main" id="{6FEAA7AD-9C50-4022-A5DE-5BC3DCA861A0}"/>
              </a:ext>
            </a:extLst>
          </p:cNvPr>
          <p:cNvPicPr>
            <a:picLocks noChangeAspect="1"/>
          </p:cNvPicPr>
          <p:nvPr/>
        </p:nvPicPr>
        <p:blipFill>
          <a:blip r:embed="rId3"/>
          <a:stretch>
            <a:fillRect/>
          </a:stretch>
        </p:blipFill>
        <p:spPr>
          <a:xfrm>
            <a:off x="637231" y="3570113"/>
            <a:ext cx="2442382" cy="1503004"/>
          </a:xfrm>
          <a:prstGeom prst="rect">
            <a:avLst/>
          </a:prstGeom>
        </p:spPr>
      </p:pic>
    </p:spTree>
    <p:extLst>
      <p:ext uri="{BB962C8B-B14F-4D97-AF65-F5344CB8AC3E}">
        <p14:creationId xmlns:p14="http://schemas.microsoft.com/office/powerpoint/2010/main" val="513081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Persistence and reactivation of herpes simplex virus infection">
            <a:extLst>
              <a:ext uri="{FF2B5EF4-FFF2-40B4-BE49-F238E27FC236}">
                <a16:creationId xmlns:a16="http://schemas.microsoft.com/office/drawing/2014/main" id="{BB607786-9837-4CD1-9935-A6DDA503A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799"/>
            <a:ext cx="9297565" cy="6777201"/>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a:extLst>
              <a:ext uri="{FF2B5EF4-FFF2-40B4-BE49-F238E27FC236}">
                <a16:creationId xmlns:a16="http://schemas.microsoft.com/office/drawing/2014/main" id="{AFCEBC4A-922C-47D3-8387-B2CB827C22F6}"/>
              </a:ext>
            </a:extLst>
          </p:cNvPr>
          <p:cNvSpPr/>
          <p:nvPr/>
        </p:nvSpPr>
        <p:spPr>
          <a:xfrm>
            <a:off x="9326322" y="1016949"/>
            <a:ext cx="6096000" cy="1200329"/>
          </a:xfrm>
          <a:prstGeom prst="rect">
            <a:avLst/>
          </a:prstGeom>
        </p:spPr>
        <p:txBody>
          <a:bodyPr>
            <a:spAutoFit/>
          </a:bodyPr>
          <a:lstStyle/>
          <a:p>
            <a:r>
              <a:rPr lang="en-US" sz="2400" b="0" i="0" dirty="0">
                <a:solidFill>
                  <a:srgbClr val="000000"/>
                </a:solidFill>
                <a:effectLst/>
              </a:rPr>
              <a:t>Herpes simplex </a:t>
            </a:r>
          </a:p>
          <a:p>
            <a:r>
              <a:rPr lang="en-US" sz="2400" b="0" i="0" dirty="0">
                <a:solidFill>
                  <a:srgbClr val="000000"/>
                </a:solidFill>
                <a:effectLst/>
              </a:rPr>
              <a:t>reactivation </a:t>
            </a:r>
          </a:p>
          <a:p>
            <a:r>
              <a:rPr lang="en-US" sz="2400" b="0" i="0" dirty="0">
                <a:solidFill>
                  <a:srgbClr val="000000"/>
                </a:solidFill>
                <a:effectLst/>
              </a:rPr>
              <a:t>is frequent.</a:t>
            </a:r>
            <a:endParaRPr lang="lv-LV" sz="2400" dirty="0"/>
          </a:p>
        </p:txBody>
      </p:sp>
      <p:sp>
        <p:nvSpPr>
          <p:cNvPr id="5" name="Taisnstūris 4">
            <a:extLst>
              <a:ext uri="{FF2B5EF4-FFF2-40B4-BE49-F238E27FC236}">
                <a16:creationId xmlns:a16="http://schemas.microsoft.com/office/drawing/2014/main" id="{37BC941B-D915-4007-A4BC-BDD3281B69E4}"/>
              </a:ext>
            </a:extLst>
          </p:cNvPr>
          <p:cNvSpPr/>
          <p:nvPr/>
        </p:nvSpPr>
        <p:spPr>
          <a:xfrm>
            <a:off x="9297565" y="4249309"/>
            <a:ext cx="6096000" cy="1938992"/>
          </a:xfrm>
          <a:prstGeom prst="rect">
            <a:avLst/>
          </a:prstGeom>
        </p:spPr>
        <p:txBody>
          <a:bodyPr>
            <a:spAutoFit/>
          </a:bodyPr>
          <a:lstStyle/>
          <a:p>
            <a:r>
              <a:rPr lang="en-US" sz="2400" b="0" i="0" dirty="0">
                <a:solidFill>
                  <a:srgbClr val="000000"/>
                </a:solidFill>
                <a:effectLst/>
              </a:rPr>
              <a:t>Herpes zoster usually </a:t>
            </a:r>
          </a:p>
          <a:p>
            <a:r>
              <a:rPr lang="en-US" sz="2400" b="0" i="0" dirty="0">
                <a:solidFill>
                  <a:srgbClr val="000000"/>
                </a:solidFill>
                <a:effectLst/>
              </a:rPr>
              <a:t>reactivates only once </a:t>
            </a:r>
          </a:p>
          <a:p>
            <a:r>
              <a:rPr lang="en-US" sz="2400" b="0" i="0" dirty="0">
                <a:solidFill>
                  <a:srgbClr val="000000"/>
                </a:solidFill>
                <a:effectLst/>
              </a:rPr>
              <a:t>in a lifetime in an</a:t>
            </a:r>
          </a:p>
          <a:p>
            <a:r>
              <a:rPr lang="en-US" sz="2400" b="0" i="0" dirty="0">
                <a:solidFill>
                  <a:srgbClr val="000000"/>
                </a:solidFill>
                <a:effectLst/>
              </a:rPr>
              <a:t>immunocompetent</a:t>
            </a:r>
          </a:p>
          <a:p>
            <a:r>
              <a:rPr lang="en-US" sz="2400" b="0" i="0" dirty="0">
                <a:solidFill>
                  <a:srgbClr val="000000"/>
                </a:solidFill>
                <a:effectLst/>
              </a:rPr>
              <a:t> host.</a:t>
            </a:r>
            <a:endParaRPr lang="lv-LV" dirty="0"/>
          </a:p>
        </p:txBody>
      </p:sp>
    </p:spTree>
    <p:extLst>
      <p:ext uri="{BB962C8B-B14F-4D97-AF65-F5344CB8AC3E}">
        <p14:creationId xmlns:p14="http://schemas.microsoft.com/office/powerpoint/2010/main" val="4027770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A19BB6-05EE-4F8A-B4D5-A2345A7C869E}"/>
              </a:ext>
            </a:extLst>
          </p:cNvPr>
          <p:cNvSpPr>
            <a:spLocks noGrp="1"/>
          </p:cNvSpPr>
          <p:nvPr>
            <p:ph type="title"/>
          </p:nvPr>
        </p:nvSpPr>
        <p:spPr>
          <a:xfrm>
            <a:off x="3693367" y="-37322"/>
            <a:ext cx="3304592" cy="1325563"/>
          </a:xfrm>
        </p:spPr>
        <p:txBody>
          <a:bodyPr/>
          <a:lstStyle/>
          <a:p>
            <a:r>
              <a:rPr lang="sv-SE" dirty="0"/>
              <a:t>Virus latency</a:t>
            </a:r>
            <a:endParaRPr lang="lv-LV" dirty="0"/>
          </a:p>
        </p:txBody>
      </p:sp>
      <p:sp>
        <p:nvSpPr>
          <p:cNvPr id="3" name="Satura vietturis 2">
            <a:extLst>
              <a:ext uri="{FF2B5EF4-FFF2-40B4-BE49-F238E27FC236}">
                <a16:creationId xmlns:a16="http://schemas.microsoft.com/office/drawing/2014/main" id="{5C03A3D0-0975-42F8-9D6E-E0901AD52E3C}"/>
              </a:ext>
            </a:extLst>
          </p:cNvPr>
          <p:cNvSpPr>
            <a:spLocks noGrp="1"/>
          </p:cNvSpPr>
          <p:nvPr>
            <p:ph idx="1"/>
          </p:nvPr>
        </p:nvSpPr>
        <p:spPr>
          <a:xfrm>
            <a:off x="0" y="1288240"/>
            <a:ext cx="11969621" cy="5299171"/>
          </a:xfrm>
        </p:spPr>
        <p:txBody>
          <a:bodyPr>
            <a:normAutofit/>
          </a:bodyPr>
          <a:lstStyle/>
          <a:p>
            <a:r>
              <a:rPr lang="en-US" sz="2400" b="0" i="0">
                <a:solidFill>
                  <a:srgbClr val="000000"/>
                </a:solidFill>
                <a:effectLst/>
              </a:rPr>
              <a:t>This cycle can be repeated many times. </a:t>
            </a:r>
          </a:p>
          <a:p>
            <a:endParaRPr lang="en-US" sz="2400" b="0" i="0">
              <a:solidFill>
                <a:srgbClr val="000000"/>
              </a:solidFill>
              <a:effectLst/>
            </a:endParaRPr>
          </a:p>
          <a:p>
            <a:r>
              <a:rPr lang="en-US" sz="2400" b="0" i="0">
                <a:solidFill>
                  <a:srgbClr val="000000"/>
                </a:solidFill>
                <a:effectLst/>
              </a:rPr>
              <a:t>There are two reasons why the sensory neuron remains infected:</a:t>
            </a:r>
          </a:p>
          <a:p>
            <a:pPr lvl="1">
              <a:buFont typeface="Wingdings" panose="05000000000000000000" pitchFamily="2" charset="2"/>
              <a:buChar char="ü"/>
            </a:pPr>
            <a:r>
              <a:rPr lang="en-US" b="0" i="0">
                <a:solidFill>
                  <a:srgbClr val="000000"/>
                </a:solidFill>
                <a:effectLst/>
              </a:rPr>
              <a:t>the virus is quiescent in the nerve and therefore few viral proteins are produced, generating few virus-derived peptides to present on MHC class I; </a:t>
            </a:r>
          </a:p>
          <a:p>
            <a:pPr lvl="1">
              <a:buFont typeface="Wingdings" panose="05000000000000000000" pitchFamily="2" charset="2"/>
              <a:buChar char="ü"/>
            </a:pPr>
            <a:endParaRPr lang="en-US" b="0" i="0">
              <a:solidFill>
                <a:srgbClr val="000000"/>
              </a:solidFill>
              <a:effectLst/>
            </a:endParaRPr>
          </a:p>
          <a:p>
            <a:pPr lvl="1">
              <a:buFont typeface="Wingdings" panose="05000000000000000000" pitchFamily="2" charset="2"/>
              <a:buChar char="ü"/>
            </a:pPr>
            <a:r>
              <a:rPr lang="en-US" b="0" i="0">
                <a:solidFill>
                  <a:srgbClr val="000000"/>
                </a:solidFill>
                <a:effectLst/>
              </a:rPr>
              <a:t>neurons carry very low levels of MHC class I molecules, which makes it harder for CD8 T-cells to recognize infected neurons and attack them. </a:t>
            </a:r>
          </a:p>
          <a:p>
            <a:pPr lvl="1">
              <a:buFont typeface="Wingdings" panose="05000000000000000000" pitchFamily="2" charset="2"/>
              <a:buChar char="ü"/>
            </a:pPr>
            <a:endParaRPr lang="en-US" b="0" i="0">
              <a:solidFill>
                <a:srgbClr val="000000"/>
              </a:solidFill>
              <a:effectLst/>
            </a:endParaRPr>
          </a:p>
          <a:p>
            <a:pPr lvl="2"/>
            <a:r>
              <a:rPr lang="en-US" sz="2400" b="0" i="0">
                <a:solidFill>
                  <a:srgbClr val="000000"/>
                </a:solidFill>
                <a:effectLst/>
              </a:rPr>
              <a:t>This low level of MHC class I expression might be beneficial, as it reduces the risk that neurons, which regenerate very slowly if at all, will be attacked in appropriately by CD8 T cells. It also makes neurons unusually vulnerable to persistent infections.</a:t>
            </a:r>
            <a:endParaRPr lang="lv-LV" sz="2400" dirty="0"/>
          </a:p>
        </p:txBody>
      </p:sp>
    </p:spTree>
    <p:extLst>
      <p:ext uri="{BB962C8B-B14F-4D97-AF65-F5344CB8AC3E}">
        <p14:creationId xmlns:p14="http://schemas.microsoft.com/office/powerpoint/2010/main" val="28965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7C64DE5-00C7-4134-B7CB-AAA2647149A5}"/>
              </a:ext>
            </a:extLst>
          </p:cNvPr>
          <p:cNvSpPr>
            <a:spLocks noGrp="1"/>
          </p:cNvSpPr>
          <p:nvPr>
            <p:ph type="title"/>
          </p:nvPr>
        </p:nvSpPr>
        <p:spPr>
          <a:xfrm>
            <a:off x="328749" y="-379458"/>
            <a:ext cx="10515600" cy="1333047"/>
          </a:xfrm>
        </p:spPr>
        <p:txBody>
          <a:bodyPr>
            <a:normAutofit/>
          </a:bodyPr>
          <a:lstStyle/>
          <a:p>
            <a:r>
              <a:rPr lang="sv-SE" sz="3600" dirty="0"/>
              <a:t>Antibiotic molecules mechanisms of action </a:t>
            </a:r>
            <a:endParaRPr lang="lv-LV" sz="3600" dirty="0"/>
          </a:p>
        </p:txBody>
      </p:sp>
      <p:pic>
        <p:nvPicPr>
          <p:cNvPr id="6146" name="Picture 2" descr="Related image">
            <a:extLst>
              <a:ext uri="{FF2B5EF4-FFF2-40B4-BE49-F238E27FC236}">
                <a16:creationId xmlns:a16="http://schemas.microsoft.com/office/drawing/2014/main" id="{DCAD8D9C-5F25-44DA-8D0C-A8E8331AC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765" y="498021"/>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5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7C64DE5-00C7-4134-B7CB-AAA2647149A5}"/>
              </a:ext>
            </a:extLst>
          </p:cNvPr>
          <p:cNvSpPr>
            <a:spLocks noGrp="1"/>
          </p:cNvSpPr>
          <p:nvPr>
            <p:ph type="title"/>
          </p:nvPr>
        </p:nvSpPr>
        <p:spPr>
          <a:xfrm>
            <a:off x="328749" y="-379458"/>
            <a:ext cx="10515600" cy="1333047"/>
          </a:xfrm>
        </p:spPr>
        <p:txBody>
          <a:bodyPr>
            <a:normAutofit/>
          </a:bodyPr>
          <a:lstStyle/>
          <a:p>
            <a:r>
              <a:rPr lang="sv-SE" sz="3600" dirty="0"/>
              <a:t>Antibiotic molecules mechanisms of action </a:t>
            </a:r>
            <a:endParaRPr lang="lv-LV" sz="3600" dirty="0"/>
          </a:p>
        </p:txBody>
      </p:sp>
      <p:pic>
        <p:nvPicPr>
          <p:cNvPr id="6" name="Picture 6" descr="Image result for macrolide">
            <a:extLst>
              <a:ext uri="{FF2B5EF4-FFF2-40B4-BE49-F238E27FC236}">
                <a16:creationId xmlns:a16="http://schemas.microsoft.com/office/drawing/2014/main" id="{61FE34A0-AC5B-485F-B39F-0014F6A5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699" y="1072057"/>
            <a:ext cx="6272621" cy="470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0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4CAE54-F270-4339-AEE5-DD2A62A4EECF}"/>
              </a:ext>
            </a:extLst>
          </p:cNvPr>
          <p:cNvSpPr>
            <a:spLocks noGrp="1"/>
          </p:cNvSpPr>
          <p:nvPr>
            <p:ph type="title"/>
          </p:nvPr>
        </p:nvSpPr>
        <p:spPr>
          <a:xfrm>
            <a:off x="1031384" y="-98515"/>
            <a:ext cx="10515600" cy="1325563"/>
          </a:xfrm>
        </p:spPr>
        <p:txBody>
          <a:bodyPr/>
          <a:lstStyle/>
          <a:p>
            <a:r>
              <a:rPr lang="lv-LV" dirty="0" err="1"/>
              <a:t>Mechanisms</a:t>
            </a:r>
            <a:r>
              <a:rPr lang="lv-LV" dirty="0"/>
              <a:t> </a:t>
            </a:r>
            <a:r>
              <a:rPr lang="lv-LV" dirty="0" err="1"/>
              <a:t>of</a:t>
            </a:r>
            <a:r>
              <a:rPr lang="lv-LV" dirty="0"/>
              <a:t> </a:t>
            </a:r>
            <a:r>
              <a:rPr lang="lv-LV" dirty="0" err="1"/>
              <a:t>Antibiotic</a:t>
            </a:r>
            <a:r>
              <a:rPr lang="lv-LV" dirty="0"/>
              <a:t> </a:t>
            </a:r>
            <a:r>
              <a:rPr lang="lv-LV" dirty="0" err="1"/>
              <a:t>Resistance</a:t>
            </a:r>
            <a:endParaRPr lang="lv-LV" dirty="0"/>
          </a:p>
        </p:txBody>
      </p:sp>
      <p:sp>
        <p:nvSpPr>
          <p:cNvPr id="3" name="Satura vietturis 2">
            <a:extLst>
              <a:ext uri="{FF2B5EF4-FFF2-40B4-BE49-F238E27FC236}">
                <a16:creationId xmlns:a16="http://schemas.microsoft.com/office/drawing/2014/main" id="{D701AA78-0371-4414-8F48-F029EB6CCA82}"/>
              </a:ext>
            </a:extLst>
          </p:cNvPr>
          <p:cNvSpPr>
            <a:spLocks noGrp="1"/>
          </p:cNvSpPr>
          <p:nvPr>
            <p:ph idx="1"/>
          </p:nvPr>
        </p:nvSpPr>
        <p:spPr>
          <a:xfrm>
            <a:off x="768927" y="1216024"/>
            <a:ext cx="10515600" cy="5184775"/>
          </a:xfrm>
        </p:spPr>
        <p:txBody>
          <a:bodyPr>
            <a:normAutofit fontScale="77500" lnSpcReduction="20000"/>
          </a:bodyPr>
          <a:lstStyle/>
          <a:p>
            <a:r>
              <a:rPr lang="en-US" dirty="0"/>
              <a:t>Antimicrobial resistance is ancient and it is the expected result of the interaction of many organisms with their environment. </a:t>
            </a:r>
          </a:p>
          <a:p>
            <a:r>
              <a:rPr lang="en-US" dirty="0"/>
              <a:t>Most antimicrobial compounds are naturally-produced molecules. Bacteria sharing the same ecological niche with antimicrobial-producing organisms have evolved ancient mechanisms to withstand the effect of the harmful antibiotic molecule </a:t>
            </a:r>
            <a:r>
              <a:rPr lang="lv-LV" dirty="0"/>
              <a:t>.</a:t>
            </a:r>
          </a:p>
          <a:p>
            <a:endParaRPr lang="en-US" dirty="0"/>
          </a:p>
          <a:p>
            <a:r>
              <a:rPr lang="en-US" dirty="0"/>
              <a:t>Thus, these organisms are often considered to be “intrinsically” resistant to one or more antimicrobials. </a:t>
            </a:r>
            <a:endParaRPr lang="lv-LV" dirty="0"/>
          </a:p>
          <a:p>
            <a:r>
              <a:rPr lang="en-US" dirty="0"/>
              <a:t>Bacteria harboring intrinsic determinants of resistance are not the main focus of the problem. </a:t>
            </a:r>
          </a:p>
          <a:p>
            <a:r>
              <a:rPr lang="en-US" dirty="0"/>
              <a:t>In clinical settings, we are typically referring to the expression of “acquired resistance” in a bacterial population that was originally susceptible to the antimicrobial compound.</a:t>
            </a:r>
            <a:endParaRPr lang="lv-LV" dirty="0"/>
          </a:p>
          <a:p>
            <a:r>
              <a:rPr lang="en-US" dirty="0"/>
              <a:t>The development of acquired resistance can be the result of mutations in chromosomal genes or due to the acquisition of external genetic determinants of resistance, likely obtained from intrinsically resistant organisms present in the environment.</a:t>
            </a:r>
            <a:endParaRPr lang="lv-LV" dirty="0"/>
          </a:p>
        </p:txBody>
      </p:sp>
    </p:spTree>
    <p:extLst>
      <p:ext uri="{BB962C8B-B14F-4D97-AF65-F5344CB8AC3E}">
        <p14:creationId xmlns:p14="http://schemas.microsoft.com/office/powerpoint/2010/main" val="20040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5337</TotalTime>
  <Words>3740</Words>
  <Application>Microsoft Office PowerPoint</Application>
  <PresentationFormat>Platekrāna</PresentationFormat>
  <Paragraphs>516</Paragraphs>
  <Slides>69</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69</vt:i4>
      </vt:variant>
    </vt:vector>
  </HeadingPairs>
  <TitlesOfParts>
    <vt:vector size="75" baseType="lpstr">
      <vt:lpstr>Arial</vt:lpstr>
      <vt:lpstr>Calibri</vt:lpstr>
      <vt:lpstr>Calibri Light</vt:lpstr>
      <vt:lpstr>Times New Roman</vt:lpstr>
      <vt:lpstr>Wingdings</vt:lpstr>
      <vt:lpstr>Office dizains</vt:lpstr>
      <vt:lpstr>Molecular mechanisms of pathogenic microorganisms adaptation and resistance</vt:lpstr>
      <vt:lpstr>PowerPoint prezentācija</vt:lpstr>
      <vt:lpstr>Antimicrobials</vt:lpstr>
      <vt:lpstr>Antibiotic resistance</vt:lpstr>
      <vt:lpstr>Antibiotics</vt:lpstr>
      <vt:lpstr>Timeline of antibiotics resistance</vt:lpstr>
      <vt:lpstr>Antibiotic molecules mechanisms of action </vt:lpstr>
      <vt:lpstr>Antibiotic molecules mechanisms of action </vt:lpstr>
      <vt:lpstr>Mechanisms of Antibiotic Resistance</vt:lpstr>
      <vt:lpstr>Mechanisms of Antibiotic Resistance</vt:lpstr>
      <vt:lpstr>Genetic basis of antimicrobial resistance </vt:lpstr>
      <vt:lpstr>PowerPoint prezentācija</vt:lpstr>
      <vt:lpstr>Mobile genetic elements </vt:lpstr>
      <vt:lpstr>Extra genetic elements </vt:lpstr>
      <vt:lpstr>Horizontal gene transfer</vt:lpstr>
      <vt:lpstr>PowerPoint prezentācija</vt:lpstr>
      <vt:lpstr>Horizontal gene transfer</vt:lpstr>
      <vt:lpstr>PowerPoint prezentācija</vt:lpstr>
      <vt:lpstr>Transposons</vt:lpstr>
      <vt:lpstr>PowerPoint prezentācija</vt:lpstr>
      <vt:lpstr>Horizontal gene transfer</vt:lpstr>
      <vt:lpstr>PowerPoint prezentācija</vt:lpstr>
      <vt:lpstr>Mechanistic basis of antimicrobial resistance</vt:lpstr>
      <vt:lpstr>Biochemical routes involved in resistance</vt:lpstr>
      <vt:lpstr>Biochemical routes involved in resistance</vt:lpstr>
      <vt:lpstr>Biochemical routes involved in resistance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Pathogenic microorganisms strategies to evade normal host defenses</vt:lpstr>
      <vt:lpstr>PowerPoint prezentācija</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Pathogenic microorganisms strategies to escape normal host defenses</vt:lpstr>
      <vt:lpstr>Virus latency</vt:lpstr>
      <vt:lpstr>PowerPoint prezentācija</vt:lpstr>
      <vt:lpstr>Virus latency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Kaspars Tars</dc:creator>
  <cp:lastModifiedBy>Kaspars Tars</cp:lastModifiedBy>
  <cp:revision>124</cp:revision>
  <dcterms:created xsi:type="dcterms:W3CDTF">2017-10-26T15:15:23Z</dcterms:created>
  <dcterms:modified xsi:type="dcterms:W3CDTF">2017-11-13T20:49:07Z</dcterms:modified>
</cp:coreProperties>
</file>