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handoutMasterIdLst>
    <p:handoutMasterId r:id="rId75"/>
  </p:handoutMasterIdLst>
  <p:sldIdLst>
    <p:sldId id="256" r:id="rId2"/>
    <p:sldId id="392" r:id="rId3"/>
    <p:sldId id="393" r:id="rId4"/>
    <p:sldId id="340" r:id="rId5"/>
    <p:sldId id="450" r:id="rId6"/>
    <p:sldId id="388" r:id="rId7"/>
    <p:sldId id="343" r:id="rId8"/>
    <p:sldId id="337" r:id="rId9"/>
    <p:sldId id="396" r:id="rId10"/>
    <p:sldId id="397" r:id="rId11"/>
    <p:sldId id="317" r:id="rId12"/>
    <p:sldId id="322" r:id="rId13"/>
    <p:sldId id="325" r:id="rId14"/>
    <p:sldId id="326" r:id="rId15"/>
    <p:sldId id="327" r:id="rId16"/>
    <p:sldId id="331" r:id="rId17"/>
    <p:sldId id="333" r:id="rId18"/>
    <p:sldId id="334" r:id="rId19"/>
    <p:sldId id="329" r:id="rId20"/>
    <p:sldId id="345" r:id="rId21"/>
    <p:sldId id="346" r:id="rId22"/>
    <p:sldId id="347" r:id="rId23"/>
    <p:sldId id="434" r:id="rId24"/>
    <p:sldId id="257" r:id="rId25"/>
    <p:sldId id="262" r:id="rId26"/>
    <p:sldId id="261" r:id="rId27"/>
    <p:sldId id="263" r:id="rId28"/>
    <p:sldId id="266" r:id="rId29"/>
    <p:sldId id="267" r:id="rId30"/>
    <p:sldId id="268" r:id="rId31"/>
    <p:sldId id="402" r:id="rId32"/>
    <p:sldId id="403" r:id="rId33"/>
    <p:sldId id="270" r:id="rId34"/>
    <p:sldId id="290" r:id="rId35"/>
    <p:sldId id="408" r:id="rId36"/>
    <p:sldId id="273" r:id="rId37"/>
    <p:sldId id="280" r:id="rId38"/>
    <p:sldId id="435" r:id="rId39"/>
    <p:sldId id="409" r:id="rId40"/>
    <p:sldId id="279" r:id="rId41"/>
    <p:sldId id="283" r:id="rId42"/>
    <p:sldId id="284" r:id="rId43"/>
    <p:sldId id="286" r:id="rId44"/>
    <p:sldId id="419" r:id="rId45"/>
    <p:sldId id="420" r:id="rId46"/>
    <p:sldId id="288" r:id="rId47"/>
    <p:sldId id="293" r:id="rId48"/>
    <p:sldId id="422" r:id="rId49"/>
    <p:sldId id="294" r:id="rId50"/>
    <p:sldId id="296" r:id="rId51"/>
    <p:sldId id="297" r:id="rId52"/>
    <p:sldId id="299" r:id="rId53"/>
    <p:sldId id="298" r:id="rId54"/>
    <p:sldId id="300" r:id="rId55"/>
    <p:sldId id="289" r:id="rId56"/>
    <p:sldId id="429" r:id="rId57"/>
    <p:sldId id="301" r:id="rId58"/>
    <p:sldId id="305" r:id="rId59"/>
    <p:sldId id="306" r:id="rId60"/>
    <p:sldId id="309" r:id="rId61"/>
    <p:sldId id="307" r:id="rId62"/>
    <p:sldId id="310" r:id="rId63"/>
    <p:sldId id="314" r:id="rId64"/>
    <p:sldId id="431" r:id="rId65"/>
    <p:sldId id="432" r:id="rId66"/>
    <p:sldId id="316" r:id="rId67"/>
    <p:sldId id="315" r:id="rId68"/>
    <p:sldId id="451" r:id="rId69"/>
    <p:sldId id="447" r:id="rId70"/>
    <p:sldId id="452" r:id="rId71"/>
    <p:sldId id="308" r:id="rId72"/>
    <p:sldId id="412" r:id="rId73"/>
  </p:sldIdLst>
  <p:sldSz cx="12192000" cy="6858000"/>
  <p:notesSz cx="6797675" cy="9926638"/>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oklusējuma sadaļa" id="{16E94FDB-DD35-4445-8D09-D37ABB3D68E7}">
          <p14:sldIdLst>
            <p14:sldId id="256"/>
            <p14:sldId id="392"/>
            <p14:sldId id="393"/>
            <p14:sldId id="340"/>
            <p14:sldId id="450"/>
            <p14:sldId id="388"/>
            <p14:sldId id="343"/>
            <p14:sldId id="337"/>
            <p14:sldId id="396"/>
            <p14:sldId id="397"/>
            <p14:sldId id="317"/>
            <p14:sldId id="322"/>
            <p14:sldId id="325"/>
            <p14:sldId id="326"/>
            <p14:sldId id="327"/>
            <p14:sldId id="331"/>
            <p14:sldId id="333"/>
            <p14:sldId id="334"/>
            <p14:sldId id="329"/>
            <p14:sldId id="345"/>
            <p14:sldId id="346"/>
            <p14:sldId id="347"/>
            <p14:sldId id="434"/>
            <p14:sldId id="257"/>
          </p14:sldIdLst>
        </p14:section>
        <p14:section name="Nenosaukta sadaļa" id="{EAF34ED2-05BA-428E-BBD1-D1BCE07820B8}">
          <p14:sldIdLst>
            <p14:sldId id="262"/>
            <p14:sldId id="261"/>
            <p14:sldId id="263"/>
            <p14:sldId id="266"/>
            <p14:sldId id="267"/>
            <p14:sldId id="268"/>
            <p14:sldId id="402"/>
            <p14:sldId id="403"/>
            <p14:sldId id="270"/>
            <p14:sldId id="290"/>
            <p14:sldId id="408"/>
            <p14:sldId id="273"/>
            <p14:sldId id="280"/>
            <p14:sldId id="435"/>
            <p14:sldId id="409"/>
            <p14:sldId id="279"/>
            <p14:sldId id="283"/>
            <p14:sldId id="284"/>
            <p14:sldId id="286"/>
            <p14:sldId id="419"/>
            <p14:sldId id="420"/>
            <p14:sldId id="288"/>
            <p14:sldId id="293"/>
            <p14:sldId id="422"/>
            <p14:sldId id="294"/>
            <p14:sldId id="296"/>
            <p14:sldId id="297"/>
            <p14:sldId id="299"/>
            <p14:sldId id="298"/>
            <p14:sldId id="300"/>
          </p14:sldIdLst>
        </p14:section>
        <p14:section name="Nenosaukta sadaļa" id="{45D0E8A2-196E-4A36-8320-F1F0321A4E5C}">
          <p14:sldIdLst>
            <p14:sldId id="289"/>
            <p14:sldId id="429"/>
            <p14:sldId id="301"/>
            <p14:sldId id="305"/>
            <p14:sldId id="306"/>
            <p14:sldId id="309"/>
            <p14:sldId id="307"/>
            <p14:sldId id="310"/>
            <p14:sldId id="314"/>
            <p14:sldId id="431"/>
            <p14:sldId id="432"/>
            <p14:sldId id="316"/>
            <p14:sldId id="315"/>
            <p14:sldId id="451"/>
            <p14:sldId id="447"/>
            <p14:sldId id="452"/>
            <p14:sldId id="308"/>
            <p14:sldId id="41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spars Tars" initials="KT"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1F53B"/>
    <a:srgbClr val="F9B3C7"/>
    <a:srgbClr val="FA8A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Vidējs stils 2 - izcēlum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6" autoAdjust="0"/>
    <p:restoredTop sz="94660"/>
  </p:normalViewPr>
  <p:slideViewPr>
    <p:cSldViewPr snapToGrid="0">
      <p:cViewPr varScale="1">
        <p:scale>
          <a:sx n="110" d="100"/>
          <a:sy n="110" d="100"/>
        </p:scale>
        <p:origin x="288"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7463E086-F79E-42DF-900A-5B62B600913D}" type="datetimeFigureOut">
              <a:rPr lang="lv-LV" smtClean="0"/>
              <a:t>2017.09.11.</a:t>
            </a:fld>
            <a:endParaRPr lang="lv-LV"/>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lv-LV"/>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4CCDE992-4B45-46D0-9067-9D0F3B3207A0}" type="slidenum">
              <a:rPr lang="lv-LV" smtClean="0"/>
              <a:t>‹#›</a:t>
            </a:fld>
            <a:endParaRPr lang="lv-LV"/>
          </a:p>
        </p:txBody>
      </p:sp>
    </p:spTree>
    <p:extLst>
      <p:ext uri="{BB962C8B-B14F-4D97-AF65-F5344CB8AC3E}">
        <p14:creationId xmlns:p14="http://schemas.microsoft.com/office/powerpoint/2010/main" val="3042479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B5516D6-8895-4AFA-A668-D1C42028CCB6}" type="datetimeFigureOut">
              <a:rPr lang="lv-LV" smtClean="0"/>
              <a:t>2017.09.11.</a:t>
            </a:fld>
            <a:endParaRPr lang="lv-LV"/>
          </a:p>
        </p:txBody>
      </p:sp>
      <p:sp>
        <p:nvSpPr>
          <p:cNvPr id="4" name="Slaida attēla vietturi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187CAB7-5284-423E-A8BA-F0872986E21B}" type="slidenum">
              <a:rPr lang="lv-LV" smtClean="0"/>
              <a:t>‹#›</a:t>
            </a:fld>
            <a:endParaRPr lang="lv-LV"/>
          </a:p>
        </p:txBody>
      </p:sp>
    </p:spTree>
    <p:extLst>
      <p:ext uri="{BB962C8B-B14F-4D97-AF65-F5344CB8AC3E}">
        <p14:creationId xmlns:p14="http://schemas.microsoft.com/office/powerpoint/2010/main" val="4185131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422275" y="1241425"/>
            <a:ext cx="5953125" cy="3349625"/>
          </a:xfrm>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lv-LV" b="1"/>
              <a:t>4.7 Eukaryotic Cells </a:t>
            </a:r>
            <a:r>
              <a:rPr lang="en-GB" altLang="lv-LV"/>
              <a:t>In electron micrographs</a:t>
            </a:r>
            <a:r>
              <a:rPr lang="lv-LV" altLang="lv-LV"/>
              <a:t>, </a:t>
            </a:r>
            <a:r>
              <a:rPr lang="en-GB" altLang="lv-LV"/>
              <a:t>many plant cell organelles</a:t>
            </a:r>
            <a:r>
              <a:rPr lang="lv-LV" altLang="lv-LV"/>
              <a:t> </a:t>
            </a:r>
            <a:r>
              <a:rPr lang="en-GB" altLang="lv-LV"/>
              <a:t>are nearly identical in form to those observed in animal cells. Cellular structures</a:t>
            </a:r>
            <a:r>
              <a:rPr lang="lv-LV" altLang="lv-LV"/>
              <a:t> </a:t>
            </a:r>
            <a:r>
              <a:rPr lang="en-GB" altLang="lv-LV"/>
              <a:t>unique to plant cells include the cell wall and the chloroplasts.</a:t>
            </a:r>
            <a:r>
              <a:rPr lang="lv-LV" altLang="lv-LV"/>
              <a:t> </a:t>
            </a:r>
            <a:r>
              <a:rPr lang="en-GB" altLang="lv-LV"/>
              <a:t>Animal</a:t>
            </a:r>
            <a:r>
              <a:rPr lang="lv-LV" altLang="lv-LV"/>
              <a:t> </a:t>
            </a:r>
            <a:r>
              <a:rPr lang="en-GB" altLang="lv-LV"/>
              <a:t>cells contain centrioles, which are not found in plant cells.</a:t>
            </a:r>
          </a:p>
          <a:p>
            <a:endParaRPr lang="en-GB" altLang="lv-LV"/>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sp>
        <p:nvSpPr>
          <p:cNvPr id="2" name="Virsraksts 1"/>
          <p:cNvSpPr>
            <a:spLocks noGrp="1"/>
          </p:cNvSpPr>
          <p:nvPr>
            <p:ph type="ctrTitle"/>
          </p:nvPr>
        </p:nvSpPr>
        <p:spPr>
          <a:xfrm>
            <a:off x="1524000" y="1122363"/>
            <a:ext cx="9144000" cy="2387600"/>
          </a:xfrm>
        </p:spPr>
        <p:txBody>
          <a:bodyPr anchor="b"/>
          <a:lstStyle>
            <a:lvl1pPr algn="ctr">
              <a:defRPr sz="6000"/>
            </a:lvl1pPr>
          </a:lstStyle>
          <a:p>
            <a:r>
              <a:rPr lang="lv-LV"/>
              <a:t>Rediģēt šablona virsraksta stilu</a:t>
            </a:r>
          </a:p>
        </p:txBody>
      </p:sp>
      <p:sp>
        <p:nvSpPr>
          <p:cNvPr id="3" name="Apakšvirsrakst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Noklikšķiniet, lai rediģētu šablona apakšvirsraksta stilu</a:t>
            </a:r>
          </a:p>
        </p:txBody>
      </p:sp>
      <p:sp>
        <p:nvSpPr>
          <p:cNvPr id="4" name="Datuma vietturis 3"/>
          <p:cNvSpPr>
            <a:spLocks noGrp="1"/>
          </p:cNvSpPr>
          <p:nvPr>
            <p:ph type="dt" sz="half" idx="10"/>
          </p:nvPr>
        </p:nvSpPr>
        <p:spPr/>
        <p:txBody>
          <a:bodyPr/>
          <a:lstStyle/>
          <a:p>
            <a:fld id="{6F837C99-DBC6-4548-B157-8E807302870B}" type="datetimeFigureOut">
              <a:rPr lang="lv-LV" smtClean="0"/>
              <a:t>2017.09.11.</a:t>
            </a:fld>
            <a:endParaRPr lang="lv-LV"/>
          </a:p>
        </p:txBody>
      </p:sp>
      <p:sp>
        <p:nvSpPr>
          <p:cNvPr id="5" name="Kājenes vietturis 4"/>
          <p:cNvSpPr>
            <a:spLocks noGrp="1"/>
          </p:cNvSpPr>
          <p:nvPr>
            <p:ph type="ftr" sz="quarter" idx="11"/>
          </p:nvPr>
        </p:nvSpPr>
        <p:spPr/>
        <p:txBody>
          <a:bodyPr/>
          <a:lstStyle/>
          <a:p>
            <a:endParaRPr lang="lv-LV"/>
          </a:p>
        </p:txBody>
      </p:sp>
      <p:sp>
        <p:nvSpPr>
          <p:cNvPr id="6" name="Slaida numura vietturis 5"/>
          <p:cNvSpPr>
            <a:spLocks noGrp="1"/>
          </p:cNvSpPr>
          <p:nvPr>
            <p:ph type="sldNum" sz="quarter" idx="12"/>
          </p:nvPr>
        </p:nvSpPr>
        <p:spPr/>
        <p:txBody>
          <a:bodyPr/>
          <a:lstStyle/>
          <a:p>
            <a:fld id="{C3A9D430-4863-4D66-AB6D-BA00CA5865B4}" type="slidenum">
              <a:rPr lang="lv-LV" smtClean="0"/>
              <a:t>‹#›</a:t>
            </a:fld>
            <a:endParaRPr lang="lv-LV"/>
          </a:p>
        </p:txBody>
      </p:sp>
    </p:spTree>
    <p:extLst>
      <p:ext uri="{BB962C8B-B14F-4D97-AF65-F5344CB8AC3E}">
        <p14:creationId xmlns:p14="http://schemas.microsoft.com/office/powerpoint/2010/main" val="220153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p>
        </p:txBody>
      </p:sp>
      <p:sp>
        <p:nvSpPr>
          <p:cNvPr id="3" name="Vertikāls teksta vietturis 2"/>
          <p:cNvSpPr>
            <a:spLocks noGrp="1"/>
          </p:cNvSpPr>
          <p:nvPr>
            <p:ph type="body" orient="vert" idx="1"/>
          </p:nvPr>
        </p:nvSpPr>
        <p:spPr/>
        <p:txBody>
          <a:bodyPr vert="eaVert"/>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p:cNvSpPr>
            <a:spLocks noGrp="1"/>
          </p:cNvSpPr>
          <p:nvPr>
            <p:ph type="dt" sz="half" idx="10"/>
          </p:nvPr>
        </p:nvSpPr>
        <p:spPr/>
        <p:txBody>
          <a:bodyPr/>
          <a:lstStyle/>
          <a:p>
            <a:fld id="{6F837C99-DBC6-4548-B157-8E807302870B}" type="datetimeFigureOut">
              <a:rPr lang="lv-LV" smtClean="0"/>
              <a:t>2017.09.11.</a:t>
            </a:fld>
            <a:endParaRPr lang="lv-LV"/>
          </a:p>
        </p:txBody>
      </p:sp>
      <p:sp>
        <p:nvSpPr>
          <p:cNvPr id="5" name="Kājenes vietturis 4"/>
          <p:cNvSpPr>
            <a:spLocks noGrp="1"/>
          </p:cNvSpPr>
          <p:nvPr>
            <p:ph type="ftr" sz="quarter" idx="11"/>
          </p:nvPr>
        </p:nvSpPr>
        <p:spPr/>
        <p:txBody>
          <a:bodyPr/>
          <a:lstStyle/>
          <a:p>
            <a:endParaRPr lang="lv-LV"/>
          </a:p>
        </p:txBody>
      </p:sp>
      <p:sp>
        <p:nvSpPr>
          <p:cNvPr id="6" name="Slaida numura vietturis 5"/>
          <p:cNvSpPr>
            <a:spLocks noGrp="1"/>
          </p:cNvSpPr>
          <p:nvPr>
            <p:ph type="sldNum" sz="quarter" idx="12"/>
          </p:nvPr>
        </p:nvSpPr>
        <p:spPr/>
        <p:txBody>
          <a:bodyPr/>
          <a:lstStyle/>
          <a:p>
            <a:fld id="{C3A9D430-4863-4D66-AB6D-BA00CA5865B4}" type="slidenum">
              <a:rPr lang="lv-LV" smtClean="0"/>
              <a:t>‹#›</a:t>
            </a:fld>
            <a:endParaRPr lang="lv-LV"/>
          </a:p>
        </p:txBody>
      </p:sp>
    </p:spTree>
    <p:extLst>
      <p:ext uri="{BB962C8B-B14F-4D97-AF65-F5344CB8AC3E}">
        <p14:creationId xmlns:p14="http://schemas.microsoft.com/office/powerpoint/2010/main" val="2697031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kāls virsraksts 1"/>
          <p:cNvSpPr>
            <a:spLocks noGrp="1"/>
          </p:cNvSpPr>
          <p:nvPr>
            <p:ph type="title" orient="vert"/>
          </p:nvPr>
        </p:nvSpPr>
        <p:spPr>
          <a:xfrm>
            <a:off x="8724900" y="365125"/>
            <a:ext cx="2628900" cy="5811838"/>
          </a:xfrm>
        </p:spPr>
        <p:txBody>
          <a:bodyPr vert="eaVert"/>
          <a:lstStyle/>
          <a:p>
            <a:r>
              <a:rPr lang="lv-LV"/>
              <a:t>Rediģēt šablona virsraksta stilu</a:t>
            </a:r>
          </a:p>
        </p:txBody>
      </p:sp>
      <p:sp>
        <p:nvSpPr>
          <p:cNvPr id="3" name="Vertikāls teksta vietturis 2"/>
          <p:cNvSpPr>
            <a:spLocks noGrp="1"/>
          </p:cNvSpPr>
          <p:nvPr>
            <p:ph type="body" orient="vert" idx="1"/>
          </p:nvPr>
        </p:nvSpPr>
        <p:spPr>
          <a:xfrm>
            <a:off x="838200" y="365125"/>
            <a:ext cx="7734300" cy="5811838"/>
          </a:xfrm>
        </p:spPr>
        <p:txBody>
          <a:bodyPr vert="eaVert"/>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p:cNvSpPr>
            <a:spLocks noGrp="1"/>
          </p:cNvSpPr>
          <p:nvPr>
            <p:ph type="dt" sz="half" idx="10"/>
          </p:nvPr>
        </p:nvSpPr>
        <p:spPr/>
        <p:txBody>
          <a:bodyPr/>
          <a:lstStyle/>
          <a:p>
            <a:fld id="{6F837C99-DBC6-4548-B157-8E807302870B}" type="datetimeFigureOut">
              <a:rPr lang="lv-LV" smtClean="0"/>
              <a:t>2017.09.11.</a:t>
            </a:fld>
            <a:endParaRPr lang="lv-LV"/>
          </a:p>
        </p:txBody>
      </p:sp>
      <p:sp>
        <p:nvSpPr>
          <p:cNvPr id="5" name="Kājenes vietturis 4"/>
          <p:cNvSpPr>
            <a:spLocks noGrp="1"/>
          </p:cNvSpPr>
          <p:nvPr>
            <p:ph type="ftr" sz="quarter" idx="11"/>
          </p:nvPr>
        </p:nvSpPr>
        <p:spPr/>
        <p:txBody>
          <a:bodyPr/>
          <a:lstStyle/>
          <a:p>
            <a:endParaRPr lang="lv-LV"/>
          </a:p>
        </p:txBody>
      </p:sp>
      <p:sp>
        <p:nvSpPr>
          <p:cNvPr id="6" name="Slaida numura vietturis 5"/>
          <p:cNvSpPr>
            <a:spLocks noGrp="1"/>
          </p:cNvSpPr>
          <p:nvPr>
            <p:ph type="sldNum" sz="quarter" idx="12"/>
          </p:nvPr>
        </p:nvSpPr>
        <p:spPr/>
        <p:txBody>
          <a:bodyPr/>
          <a:lstStyle/>
          <a:p>
            <a:fld id="{C3A9D430-4863-4D66-AB6D-BA00CA5865B4}" type="slidenum">
              <a:rPr lang="lv-LV" smtClean="0"/>
              <a:t>‹#›</a:t>
            </a:fld>
            <a:endParaRPr lang="lv-LV"/>
          </a:p>
        </p:txBody>
      </p:sp>
    </p:spTree>
    <p:extLst>
      <p:ext uri="{BB962C8B-B14F-4D97-AF65-F5344CB8AC3E}">
        <p14:creationId xmlns:p14="http://schemas.microsoft.com/office/powerpoint/2010/main" val="3335950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p>
        </p:txBody>
      </p:sp>
      <p:sp>
        <p:nvSpPr>
          <p:cNvPr id="3" name="Satura vietturis 2"/>
          <p:cNvSpPr>
            <a:spLocks noGrp="1"/>
          </p:cNvSpPr>
          <p:nvPr>
            <p:ph idx="1"/>
          </p:nvPr>
        </p:nvSpPr>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p:cNvSpPr>
            <a:spLocks noGrp="1"/>
          </p:cNvSpPr>
          <p:nvPr>
            <p:ph type="dt" sz="half" idx="10"/>
          </p:nvPr>
        </p:nvSpPr>
        <p:spPr/>
        <p:txBody>
          <a:bodyPr/>
          <a:lstStyle/>
          <a:p>
            <a:fld id="{6F837C99-DBC6-4548-B157-8E807302870B}" type="datetimeFigureOut">
              <a:rPr lang="lv-LV" smtClean="0"/>
              <a:t>2017.09.11.</a:t>
            </a:fld>
            <a:endParaRPr lang="lv-LV"/>
          </a:p>
        </p:txBody>
      </p:sp>
      <p:sp>
        <p:nvSpPr>
          <p:cNvPr id="5" name="Kājenes vietturis 4"/>
          <p:cNvSpPr>
            <a:spLocks noGrp="1"/>
          </p:cNvSpPr>
          <p:nvPr>
            <p:ph type="ftr" sz="quarter" idx="11"/>
          </p:nvPr>
        </p:nvSpPr>
        <p:spPr/>
        <p:txBody>
          <a:bodyPr/>
          <a:lstStyle/>
          <a:p>
            <a:endParaRPr lang="lv-LV"/>
          </a:p>
        </p:txBody>
      </p:sp>
      <p:sp>
        <p:nvSpPr>
          <p:cNvPr id="6" name="Slaida numura vietturis 5"/>
          <p:cNvSpPr>
            <a:spLocks noGrp="1"/>
          </p:cNvSpPr>
          <p:nvPr>
            <p:ph type="sldNum" sz="quarter" idx="12"/>
          </p:nvPr>
        </p:nvSpPr>
        <p:spPr/>
        <p:txBody>
          <a:bodyPr/>
          <a:lstStyle/>
          <a:p>
            <a:fld id="{C3A9D430-4863-4D66-AB6D-BA00CA5865B4}" type="slidenum">
              <a:rPr lang="lv-LV" smtClean="0"/>
              <a:t>‹#›</a:t>
            </a:fld>
            <a:endParaRPr lang="lv-LV"/>
          </a:p>
        </p:txBody>
      </p:sp>
    </p:spTree>
    <p:extLst>
      <p:ext uri="{BB962C8B-B14F-4D97-AF65-F5344CB8AC3E}">
        <p14:creationId xmlns:p14="http://schemas.microsoft.com/office/powerpoint/2010/main" val="766848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Virsraksts 1"/>
          <p:cNvSpPr>
            <a:spLocks noGrp="1"/>
          </p:cNvSpPr>
          <p:nvPr>
            <p:ph type="title"/>
          </p:nvPr>
        </p:nvSpPr>
        <p:spPr>
          <a:xfrm>
            <a:off x="831850" y="1709738"/>
            <a:ext cx="10515600" cy="2852737"/>
          </a:xfrm>
        </p:spPr>
        <p:txBody>
          <a:bodyPr anchor="b"/>
          <a:lstStyle>
            <a:lvl1pPr>
              <a:defRPr sz="6000"/>
            </a:lvl1pPr>
          </a:lstStyle>
          <a:p>
            <a:r>
              <a:rPr lang="lv-LV"/>
              <a:t>Rediģēt šablona virsraksta stilu</a:t>
            </a:r>
          </a:p>
        </p:txBody>
      </p:sp>
      <p:sp>
        <p:nvSpPr>
          <p:cNvPr id="3" name="Teksta vietturis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v-LV"/>
              <a:t>Rediģēt šablona teksta stilus</a:t>
            </a:r>
          </a:p>
        </p:txBody>
      </p:sp>
      <p:sp>
        <p:nvSpPr>
          <p:cNvPr id="4" name="Datuma vietturis 3"/>
          <p:cNvSpPr>
            <a:spLocks noGrp="1"/>
          </p:cNvSpPr>
          <p:nvPr>
            <p:ph type="dt" sz="half" idx="10"/>
          </p:nvPr>
        </p:nvSpPr>
        <p:spPr/>
        <p:txBody>
          <a:bodyPr/>
          <a:lstStyle/>
          <a:p>
            <a:fld id="{6F837C99-DBC6-4548-B157-8E807302870B}" type="datetimeFigureOut">
              <a:rPr lang="lv-LV" smtClean="0"/>
              <a:t>2017.09.11.</a:t>
            </a:fld>
            <a:endParaRPr lang="lv-LV"/>
          </a:p>
        </p:txBody>
      </p:sp>
      <p:sp>
        <p:nvSpPr>
          <p:cNvPr id="5" name="Kājenes vietturis 4"/>
          <p:cNvSpPr>
            <a:spLocks noGrp="1"/>
          </p:cNvSpPr>
          <p:nvPr>
            <p:ph type="ftr" sz="quarter" idx="11"/>
          </p:nvPr>
        </p:nvSpPr>
        <p:spPr/>
        <p:txBody>
          <a:bodyPr/>
          <a:lstStyle/>
          <a:p>
            <a:endParaRPr lang="lv-LV"/>
          </a:p>
        </p:txBody>
      </p:sp>
      <p:sp>
        <p:nvSpPr>
          <p:cNvPr id="6" name="Slaida numura vietturis 5"/>
          <p:cNvSpPr>
            <a:spLocks noGrp="1"/>
          </p:cNvSpPr>
          <p:nvPr>
            <p:ph type="sldNum" sz="quarter" idx="12"/>
          </p:nvPr>
        </p:nvSpPr>
        <p:spPr/>
        <p:txBody>
          <a:bodyPr/>
          <a:lstStyle/>
          <a:p>
            <a:fld id="{C3A9D430-4863-4D66-AB6D-BA00CA5865B4}" type="slidenum">
              <a:rPr lang="lv-LV" smtClean="0"/>
              <a:t>‹#›</a:t>
            </a:fld>
            <a:endParaRPr lang="lv-LV"/>
          </a:p>
        </p:txBody>
      </p:sp>
    </p:spTree>
    <p:extLst>
      <p:ext uri="{BB962C8B-B14F-4D97-AF65-F5344CB8AC3E}">
        <p14:creationId xmlns:p14="http://schemas.microsoft.com/office/powerpoint/2010/main" val="4026373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p>
        </p:txBody>
      </p:sp>
      <p:sp>
        <p:nvSpPr>
          <p:cNvPr id="3" name="Satura vietturis 2"/>
          <p:cNvSpPr>
            <a:spLocks noGrp="1"/>
          </p:cNvSpPr>
          <p:nvPr>
            <p:ph sz="half" idx="1"/>
          </p:nvPr>
        </p:nvSpPr>
        <p:spPr>
          <a:xfrm>
            <a:off x="838200" y="1825625"/>
            <a:ext cx="5181600" cy="4351338"/>
          </a:xfrm>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Satura vietturis 3"/>
          <p:cNvSpPr>
            <a:spLocks noGrp="1"/>
          </p:cNvSpPr>
          <p:nvPr>
            <p:ph sz="half" idx="2"/>
          </p:nvPr>
        </p:nvSpPr>
        <p:spPr>
          <a:xfrm>
            <a:off x="6172200" y="1825625"/>
            <a:ext cx="5181600" cy="4351338"/>
          </a:xfrm>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Datuma vietturis 4"/>
          <p:cNvSpPr>
            <a:spLocks noGrp="1"/>
          </p:cNvSpPr>
          <p:nvPr>
            <p:ph type="dt" sz="half" idx="10"/>
          </p:nvPr>
        </p:nvSpPr>
        <p:spPr/>
        <p:txBody>
          <a:bodyPr/>
          <a:lstStyle/>
          <a:p>
            <a:fld id="{6F837C99-DBC6-4548-B157-8E807302870B}" type="datetimeFigureOut">
              <a:rPr lang="lv-LV" smtClean="0"/>
              <a:t>2017.09.11.</a:t>
            </a:fld>
            <a:endParaRPr lang="lv-LV"/>
          </a:p>
        </p:txBody>
      </p:sp>
      <p:sp>
        <p:nvSpPr>
          <p:cNvPr id="6" name="Kājenes vietturis 5"/>
          <p:cNvSpPr>
            <a:spLocks noGrp="1"/>
          </p:cNvSpPr>
          <p:nvPr>
            <p:ph type="ftr" sz="quarter" idx="11"/>
          </p:nvPr>
        </p:nvSpPr>
        <p:spPr/>
        <p:txBody>
          <a:bodyPr/>
          <a:lstStyle/>
          <a:p>
            <a:endParaRPr lang="lv-LV"/>
          </a:p>
        </p:txBody>
      </p:sp>
      <p:sp>
        <p:nvSpPr>
          <p:cNvPr id="7" name="Slaida numura vietturis 6"/>
          <p:cNvSpPr>
            <a:spLocks noGrp="1"/>
          </p:cNvSpPr>
          <p:nvPr>
            <p:ph type="sldNum" sz="quarter" idx="12"/>
          </p:nvPr>
        </p:nvSpPr>
        <p:spPr/>
        <p:txBody>
          <a:bodyPr/>
          <a:lstStyle/>
          <a:p>
            <a:fld id="{C3A9D430-4863-4D66-AB6D-BA00CA5865B4}" type="slidenum">
              <a:rPr lang="lv-LV" smtClean="0"/>
              <a:t>‹#›</a:t>
            </a:fld>
            <a:endParaRPr lang="lv-LV"/>
          </a:p>
        </p:txBody>
      </p:sp>
    </p:spTree>
    <p:extLst>
      <p:ext uri="{BB962C8B-B14F-4D97-AF65-F5344CB8AC3E}">
        <p14:creationId xmlns:p14="http://schemas.microsoft.com/office/powerpoint/2010/main" val="2260209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Virsraksts 1"/>
          <p:cNvSpPr>
            <a:spLocks noGrp="1"/>
          </p:cNvSpPr>
          <p:nvPr>
            <p:ph type="title"/>
          </p:nvPr>
        </p:nvSpPr>
        <p:spPr>
          <a:xfrm>
            <a:off x="839788" y="365125"/>
            <a:ext cx="10515600" cy="1325563"/>
          </a:xfrm>
        </p:spPr>
        <p:txBody>
          <a:bodyPr/>
          <a:lstStyle/>
          <a:p>
            <a:r>
              <a:rPr lang="lv-LV"/>
              <a:t>Rediģēt šablona virsraksta stilu</a:t>
            </a:r>
          </a:p>
        </p:txBody>
      </p:sp>
      <p:sp>
        <p:nvSpPr>
          <p:cNvPr id="3" name="Teksta vietturis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Rediģēt šablona teksta stilus</a:t>
            </a:r>
          </a:p>
        </p:txBody>
      </p:sp>
      <p:sp>
        <p:nvSpPr>
          <p:cNvPr id="4" name="Satura vietturis 3"/>
          <p:cNvSpPr>
            <a:spLocks noGrp="1"/>
          </p:cNvSpPr>
          <p:nvPr>
            <p:ph sz="half" idx="2"/>
          </p:nvPr>
        </p:nvSpPr>
        <p:spPr>
          <a:xfrm>
            <a:off x="839788" y="2505075"/>
            <a:ext cx="5157787" cy="3684588"/>
          </a:xfrm>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5" name="Teksta vietturis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a:t>Rediģēt šablona teksta stilus</a:t>
            </a:r>
          </a:p>
        </p:txBody>
      </p:sp>
      <p:sp>
        <p:nvSpPr>
          <p:cNvPr id="6" name="Satura vietturis 5"/>
          <p:cNvSpPr>
            <a:spLocks noGrp="1"/>
          </p:cNvSpPr>
          <p:nvPr>
            <p:ph sz="quarter" idx="4"/>
          </p:nvPr>
        </p:nvSpPr>
        <p:spPr>
          <a:xfrm>
            <a:off x="6172200" y="2505075"/>
            <a:ext cx="5183188" cy="3684588"/>
          </a:xfrm>
        </p:spPr>
        <p:txBody>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7" name="Datuma vietturis 6"/>
          <p:cNvSpPr>
            <a:spLocks noGrp="1"/>
          </p:cNvSpPr>
          <p:nvPr>
            <p:ph type="dt" sz="half" idx="10"/>
          </p:nvPr>
        </p:nvSpPr>
        <p:spPr/>
        <p:txBody>
          <a:bodyPr/>
          <a:lstStyle/>
          <a:p>
            <a:fld id="{6F837C99-DBC6-4548-B157-8E807302870B}" type="datetimeFigureOut">
              <a:rPr lang="lv-LV" smtClean="0"/>
              <a:t>2017.09.11.</a:t>
            </a:fld>
            <a:endParaRPr lang="lv-LV"/>
          </a:p>
        </p:txBody>
      </p:sp>
      <p:sp>
        <p:nvSpPr>
          <p:cNvPr id="8" name="Kājenes vietturis 7"/>
          <p:cNvSpPr>
            <a:spLocks noGrp="1"/>
          </p:cNvSpPr>
          <p:nvPr>
            <p:ph type="ftr" sz="quarter" idx="11"/>
          </p:nvPr>
        </p:nvSpPr>
        <p:spPr/>
        <p:txBody>
          <a:bodyPr/>
          <a:lstStyle/>
          <a:p>
            <a:endParaRPr lang="lv-LV"/>
          </a:p>
        </p:txBody>
      </p:sp>
      <p:sp>
        <p:nvSpPr>
          <p:cNvPr id="9" name="Slaida numura vietturis 8"/>
          <p:cNvSpPr>
            <a:spLocks noGrp="1"/>
          </p:cNvSpPr>
          <p:nvPr>
            <p:ph type="sldNum" sz="quarter" idx="12"/>
          </p:nvPr>
        </p:nvSpPr>
        <p:spPr/>
        <p:txBody>
          <a:bodyPr/>
          <a:lstStyle/>
          <a:p>
            <a:fld id="{C3A9D430-4863-4D66-AB6D-BA00CA5865B4}" type="slidenum">
              <a:rPr lang="lv-LV" smtClean="0"/>
              <a:t>‹#›</a:t>
            </a:fld>
            <a:endParaRPr lang="lv-LV"/>
          </a:p>
        </p:txBody>
      </p:sp>
    </p:spTree>
    <p:extLst>
      <p:ext uri="{BB962C8B-B14F-4D97-AF65-F5344CB8AC3E}">
        <p14:creationId xmlns:p14="http://schemas.microsoft.com/office/powerpoint/2010/main" val="1938151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a:t>Rediģēt šablona virsraksta stilu</a:t>
            </a:r>
          </a:p>
        </p:txBody>
      </p:sp>
      <p:sp>
        <p:nvSpPr>
          <p:cNvPr id="3" name="Datuma vietturis 2"/>
          <p:cNvSpPr>
            <a:spLocks noGrp="1"/>
          </p:cNvSpPr>
          <p:nvPr>
            <p:ph type="dt" sz="half" idx="10"/>
          </p:nvPr>
        </p:nvSpPr>
        <p:spPr/>
        <p:txBody>
          <a:bodyPr/>
          <a:lstStyle/>
          <a:p>
            <a:fld id="{6F837C99-DBC6-4548-B157-8E807302870B}" type="datetimeFigureOut">
              <a:rPr lang="lv-LV" smtClean="0"/>
              <a:t>2017.09.11.</a:t>
            </a:fld>
            <a:endParaRPr lang="lv-LV"/>
          </a:p>
        </p:txBody>
      </p:sp>
      <p:sp>
        <p:nvSpPr>
          <p:cNvPr id="4" name="Kājenes vietturis 3"/>
          <p:cNvSpPr>
            <a:spLocks noGrp="1"/>
          </p:cNvSpPr>
          <p:nvPr>
            <p:ph type="ftr" sz="quarter" idx="11"/>
          </p:nvPr>
        </p:nvSpPr>
        <p:spPr/>
        <p:txBody>
          <a:bodyPr/>
          <a:lstStyle/>
          <a:p>
            <a:endParaRPr lang="lv-LV"/>
          </a:p>
        </p:txBody>
      </p:sp>
      <p:sp>
        <p:nvSpPr>
          <p:cNvPr id="5" name="Slaida numura vietturis 4"/>
          <p:cNvSpPr>
            <a:spLocks noGrp="1"/>
          </p:cNvSpPr>
          <p:nvPr>
            <p:ph type="sldNum" sz="quarter" idx="12"/>
          </p:nvPr>
        </p:nvSpPr>
        <p:spPr/>
        <p:txBody>
          <a:bodyPr/>
          <a:lstStyle/>
          <a:p>
            <a:fld id="{C3A9D430-4863-4D66-AB6D-BA00CA5865B4}" type="slidenum">
              <a:rPr lang="lv-LV" smtClean="0"/>
              <a:t>‹#›</a:t>
            </a:fld>
            <a:endParaRPr lang="lv-LV"/>
          </a:p>
        </p:txBody>
      </p:sp>
    </p:spTree>
    <p:extLst>
      <p:ext uri="{BB962C8B-B14F-4D97-AF65-F5344CB8AC3E}">
        <p14:creationId xmlns:p14="http://schemas.microsoft.com/office/powerpoint/2010/main" val="312820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uma vietturis 1"/>
          <p:cNvSpPr>
            <a:spLocks noGrp="1"/>
          </p:cNvSpPr>
          <p:nvPr>
            <p:ph type="dt" sz="half" idx="10"/>
          </p:nvPr>
        </p:nvSpPr>
        <p:spPr/>
        <p:txBody>
          <a:bodyPr/>
          <a:lstStyle/>
          <a:p>
            <a:fld id="{6F837C99-DBC6-4548-B157-8E807302870B}" type="datetimeFigureOut">
              <a:rPr lang="lv-LV" smtClean="0"/>
              <a:t>2017.09.11.</a:t>
            </a:fld>
            <a:endParaRPr lang="lv-LV"/>
          </a:p>
        </p:txBody>
      </p:sp>
      <p:sp>
        <p:nvSpPr>
          <p:cNvPr id="3" name="Kājenes vietturis 2"/>
          <p:cNvSpPr>
            <a:spLocks noGrp="1"/>
          </p:cNvSpPr>
          <p:nvPr>
            <p:ph type="ftr" sz="quarter" idx="11"/>
          </p:nvPr>
        </p:nvSpPr>
        <p:spPr/>
        <p:txBody>
          <a:bodyPr/>
          <a:lstStyle/>
          <a:p>
            <a:endParaRPr lang="lv-LV"/>
          </a:p>
        </p:txBody>
      </p:sp>
      <p:sp>
        <p:nvSpPr>
          <p:cNvPr id="4" name="Slaida numura vietturis 3"/>
          <p:cNvSpPr>
            <a:spLocks noGrp="1"/>
          </p:cNvSpPr>
          <p:nvPr>
            <p:ph type="sldNum" sz="quarter" idx="12"/>
          </p:nvPr>
        </p:nvSpPr>
        <p:spPr/>
        <p:txBody>
          <a:bodyPr/>
          <a:lstStyle/>
          <a:p>
            <a:fld id="{C3A9D430-4863-4D66-AB6D-BA00CA5865B4}" type="slidenum">
              <a:rPr lang="lv-LV" smtClean="0"/>
              <a:t>‹#›</a:t>
            </a:fld>
            <a:endParaRPr lang="lv-LV"/>
          </a:p>
        </p:txBody>
      </p:sp>
    </p:spTree>
    <p:extLst>
      <p:ext uri="{BB962C8B-B14F-4D97-AF65-F5344CB8AC3E}">
        <p14:creationId xmlns:p14="http://schemas.microsoft.com/office/powerpoint/2010/main" val="3431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Virsraksts 1"/>
          <p:cNvSpPr>
            <a:spLocks noGrp="1"/>
          </p:cNvSpPr>
          <p:nvPr>
            <p:ph type="title"/>
          </p:nvPr>
        </p:nvSpPr>
        <p:spPr>
          <a:xfrm>
            <a:off x="839788" y="457200"/>
            <a:ext cx="3932237" cy="1600200"/>
          </a:xfrm>
        </p:spPr>
        <p:txBody>
          <a:bodyPr anchor="b"/>
          <a:lstStyle>
            <a:lvl1pPr>
              <a:defRPr sz="3200"/>
            </a:lvl1pPr>
          </a:lstStyle>
          <a:p>
            <a:r>
              <a:rPr lang="lv-LV"/>
              <a:t>Rediģēt šablona virsraksta stilu</a:t>
            </a:r>
          </a:p>
        </p:txBody>
      </p:sp>
      <p:sp>
        <p:nvSpPr>
          <p:cNvPr id="3" name="Satura vietturis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Teksta vietturi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Rediģēt šablona teksta stilus</a:t>
            </a:r>
          </a:p>
        </p:txBody>
      </p:sp>
      <p:sp>
        <p:nvSpPr>
          <p:cNvPr id="5" name="Datuma vietturis 4"/>
          <p:cNvSpPr>
            <a:spLocks noGrp="1"/>
          </p:cNvSpPr>
          <p:nvPr>
            <p:ph type="dt" sz="half" idx="10"/>
          </p:nvPr>
        </p:nvSpPr>
        <p:spPr/>
        <p:txBody>
          <a:bodyPr/>
          <a:lstStyle/>
          <a:p>
            <a:fld id="{6F837C99-DBC6-4548-B157-8E807302870B}" type="datetimeFigureOut">
              <a:rPr lang="lv-LV" smtClean="0"/>
              <a:t>2017.09.11.</a:t>
            </a:fld>
            <a:endParaRPr lang="lv-LV"/>
          </a:p>
        </p:txBody>
      </p:sp>
      <p:sp>
        <p:nvSpPr>
          <p:cNvPr id="6" name="Kājenes vietturis 5"/>
          <p:cNvSpPr>
            <a:spLocks noGrp="1"/>
          </p:cNvSpPr>
          <p:nvPr>
            <p:ph type="ftr" sz="quarter" idx="11"/>
          </p:nvPr>
        </p:nvSpPr>
        <p:spPr/>
        <p:txBody>
          <a:bodyPr/>
          <a:lstStyle/>
          <a:p>
            <a:endParaRPr lang="lv-LV"/>
          </a:p>
        </p:txBody>
      </p:sp>
      <p:sp>
        <p:nvSpPr>
          <p:cNvPr id="7" name="Slaida numura vietturis 6"/>
          <p:cNvSpPr>
            <a:spLocks noGrp="1"/>
          </p:cNvSpPr>
          <p:nvPr>
            <p:ph type="sldNum" sz="quarter" idx="12"/>
          </p:nvPr>
        </p:nvSpPr>
        <p:spPr/>
        <p:txBody>
          <a:bodyPr/>
          <a:lstStyle/>
          <a:p>
            <a:fld id="{C3A9D430-4863-4D66-AB6D-BA00CA5865B4}" type="slidenum">
              <a:rPr lang="lv-LV" smtClean="0"/>
              <a:t>‹#›</a:t>
            </a:fld>
            <a:endParaRPr lang="lv-LV"/>
          </a:p>
        </p:txBody>
      </p:sp>
    </p:spTree>
    <p:extLst>
      <p:ext uri="{BB962C8B-B14F-4D97-AF65-F5344CB8AC3E}">
        <p14:creationId xmlns:p14="http://schemas.microsoft.com/office/powerpoint/2010/main" val="368970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Virsraksts 1"/>
          <p:cNvSpPr>
            <a:spLocks noGrp="1"/>
          </p:cNvSpPr>
          <p:nvPr>
            <p:ph type="title"/>
          </p:nvPr>
        </p:nvSpPr>
        <p:spPr>
          <a:xfrm>
            <a:off x="839788" y="457200"/>
            <a:ext cx="3932237" cy="1600200"/>
          </a:xfrm>
        </p:spPr>
        <p:txBody>
          <a:bodyPr anchor="b"/>
          <a:lstStyle>
            <a:lvl1pPr>
              <a:defRPr sz="3200"/>
            </a:lvl1pPr>
          </a:lstStyle>
          <a:p>
            <a:r>
              <a:rPr lang="lv-LV"/>
              <a:t>Rediģēt šablona virsraksta stilu</a:t>
            </a:r>
          </a:p>
        </p:txBody>
      </p:sp>
      <p:sp>
        <p:nvSpPr>
          <p:cNvPr id="3" name="Attēla vietturis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ksta vietturi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a:t>Rediģēt šablona teksta stilus</a:t>
            </a:r>
          </a:p>
        </p:txBody>
      </p:sp>
      <p:sp>
        <p:nvSpPr>
          <p:cNvPr id="5" name="Datuma vietturis 4"/>
          <p:cNvSpPr>
            <a:spLocks noGrp="1"/>
          </p:cNvSpPr>
          <p:nvPr>
            <p:ph type="dt" sz="half" idx="10"/>
          </p:nvPr>
        </p:nvSpPr>
        <p:spPr/>
        <p:txBody>
          <a:bodyPr/>
          <a:lstStyle/>
          <a:p>
            <a:fld id="{6F837C99-DBC6-4548-B157-8E807302870B}" type="datetimeFigureOut">
              <a:rPr lang="lv-LV" smtClean="0"/>
              <a:t>2017.09.11.</a:t>
            </a:fld>
            <a:endParaRPr lang="lv-LV"/>
          </a:p>
        </p:txBody>
      </p:sp>
      <p:sp>
        <p:nvSpPr>
          <p:cNvPr id="6" name="Kājenes vietturis 5"/>
          <p:cNvSpPr>
            <a:spLocks noGrp="1"/>
          </p:cNvSpPr>
          <p:nvPr>
            <p:ph type="ftr" sz="quarter" idx="11"/>
          </p:nvPr>
        </p:nvSpPr>
        <p:spPr/>
        <p:txBody>
          <a:bodyPr/>
          <a:lstStyle/>
          <a:p>
            <a:endParaRPr lang="lv-LV"/>
          </a:p>
        </p:txBody>
      </p:sp>
      <p:sp>
        <p:nvSpPr>
          <p:cNvPr id="7" name="Slaida numura vietturis 6"/>
          <p:cNvSpPr>
            <a:spLocks noGrp="1"/>
          </p:cNvSpPr>
          <p:nvPr>
            <p:ph type="sldNum" sz="quarter" idx="12"/>
          </p:nvPr>
        </p:nvSpPr>
        <p:spPr/>
        <p:txBody>
          <a:bodyPr/>
          <a:lstStyle/>
          <a:p>
            <a:fld id="{C3A9D430-4863-4D66-AB6D-BA00CA5865B4}" type="slidenum">
              <a:rPr lang="lv-LV" smtClean="0"/>
              <a:t>‹#›</a:t>
            </a:fld>
            <a:endParaRPr lang="lv-LV"/>
          </a:p>
        </p:txBody>
      </p:sp>
    </p:spTree>
    <p:extLst>
      <p:ext uri="{BB962C8B-B14F-4D97-AF65-F5344CB8AC3E}">
        <p14:creationId xmlns:p14="http://schemas.microsoft.com/office/powerpoint/2010/main" val="2270766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Virsraksta viettur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v-LV"/>
              <a:t>Rediģēt šablona virsraksta stilu</a:t>
            </a:r>
          </a:p>
        </p:txBody>
      </p:sp>
      <p:sp>
        <p:nvSpPr>
          <p:cNvPr id="3" name="Teksta vietturis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837C99-DBC6-4548-B157-8E807302870B}" type="datetimeFigureOut">
              <a:rPr lang="lv-LV" smtClean="0"/>
              <a:t>2017.09.11.</a:t>
            </a:fld>
            <a:endParaRPr lang="lv-LV"/>
          </a:p>
        </p:txBody>
      </p:sp>
      <p:sp>
        <p:nvSpPr>
          <p:cNvPr id="5" name="Kājenes vietturis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aida numura vietturis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9D430-4863-4D66-AB6D-BA00CA5865B4}" type="slidenum">
              <a:rPr lang="lv-LV" smtClean="0"/>
              <a:t>‹#›</a:t>
            </a:fld>
            <a:endParaRPr lang="lv-LV"/>
          </a:p>
        </p:txBody>
      </p:sp>
    </p:spTree>
    <p:extLst>
      <p:ext uri="{BB962C8B-B14F-4D97-AF65-F5344CB8AC3E}">
        <p14:creationId xmlns:p14="http://schemas.microsoft.com/office/powerpoint/2010/main" val="2360172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6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Introduction to Molecular Genetic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2191999" cy="6842228"/>
          </a:xfrm>
          <a:prstGeom prst="rect">
            <a:avLst/>
          </a:prstGeom>
          <a:noFill/>
          <a:extLst>
            <a:ext uri="{909E8E84-426E-40DD-AFC4-6F175D3DCCD1}">
              <a14:hiddenFill xmlns:a14="http://schemas.microsoft.com/office/drawing/2010/main">
                <a:solidFill>
                  <a:srgbClr val="FFFFFF"/>
                </a:solidFill>
              </a14:hiddenFill>
            </a:ext>
          </a:extLst>
        </p:spPr>
      </p:pic>
      <p:sp>
        <p:nvSpPr>
          <p:cNvPr id="6" name="Virsraksts 5"/>
          <p:cNvSpPr>
            <a:spLocks noGrp="1"/>
          </p:cNvSpPr>
          <p:nvPr>
            <p:ph type="ctrTitle"/>
          </p:nvPr>
        </p:nvSpPr>
        <p:spPr>
          <a:xfrm>
            <a:off x="2693493" y="1511686"/>
            <a:ext cx="9144000" cy="2387600"/>
          </a:xfrm>
        </p:spPr>
        <p:txBody>
          <a:bodyPr>
            <a:noAutofit/>
          </a:bodyPr>
          <a:lstStyle/>
          <a:p>
            <a:r>
              <a:rPr lang="lv-LV" sz="4400" b="1" dirty="0" err="1">
                <a:solidFill>
                  <a:schemeClr val="bg1"/>
                </a:solidFill>
              </a:rPr>
              <a:t>Introduction</a:t>
            </a:r>
            <a:r>
              <a:rPr lang="lv-LV" sz="4400" b="1" dirty="0">
                <a:solidFill>
                  <a:schemeClr val="bg1"/>
                </a:solidFill>
              </a:rPr>
              <a:t> </a:t>
            </a:r>
            <a:br>
              <a:rPr lang="lv-LV" sz="4400" b="1" dirty="0">
                <a:solidFill>
                  <a:schemeClr val="bg1"/>
                </a:solidFill>
              </a:rPr>
            </a:br>
            <a:r>
              <a:rPr lang="lv-LV" sz="4400" b="1" dirty="0">
                <a:solidFill>
                  <a:schemeClr val="bg1"/>
                </a:solidFill>
              </a:rPr>
              <a:t>to </a:t>
            </a:r>
            <a:br>
              <a:rPr lang="lv-LV" sz="4400" b="1" dirty="0">
                <a:solidFill>
                  <a:schemeClr val="bg1"/>
                </a:solidFill>
              </a:rPr>
            </a:br>
            <a:r>
              <a:rPr lang="lv-LV" sz="4400" b="1" dirty="0" err="1">
                <a:solidFill>
                  <a:schemeClr val="bg1"/>
                </a:solidFill>
              </a:rPr>
              <a:t>Molecular</a:t>
            </a:r>
            <a:r>
              <a:rPr lang="lv-LV" sz="4400" b="1" dirty="0">
                <a:solidFill>
                  <a:schemeClr val="bg1"/>
                </a:solidFill>
              </a:rPr>
              <a:t> </a:t>
            </a:r>
            <a:r>
              <a:rPr lang="lv-LV" sz="4400" b="1" dirty="0" err="1">
                <a:solidFill>
                  <a:schemeClr val="bg1"/>
                </a:solidFill>
              </a:rPr>
              <a:t>Genetics</a:t>
            </a:r>
            <a:endParaRPr lang="lv-LV" sz="4400" b="1" dirty="0">
              <a:solidFill>
                <a:schemeClr val="bg1"/>
              </a:solidFill>
            </a:endParaRPr>
          </a:p>
        </p:txBody>
      </p:sp>
      <p:sp>
        <p:nvSpPr>
          <p:cNvPr id="8" name="TextBox 7"/>
          <p:cNvSpPr txBox="1"/>
          <p:nvPr/>
        </p:nvSpPr>
        <p:spPr>
          <a:xfrm>
            <a:off x="10186848" y="6174297"/>
            <a:ext cx="1650645" cy="369332"/>
          </a:xfrm>
          <a:prstGeom prst="rect">
            <a:avLst/>
          </a:prstGeom>
          <a:noFill/>
        </p:spPr>
        <p:txBody>
          <a:bodyPr wrap="none" rtlCol="0">
            <a:spAutoFit/>
          </a:bodyPr>
          <a:lstStyle/>
          <a:p>
            <a:r>
              <a:rPr lang="lv-LV" dirty="0">
                <a:solidFill>
                  <a:schemeClr val="bg1"/>
                </a:solidFill>
              </a:rPr>
              <a:t>Ilona </a:t>
            </a:r>
            <a:r>
              <a:rPr lang="lv-LV" dirty="0" err="1">
                <a:solidFill>
                  <a:schemeClr val="bg1"/>
                </a:solidFill>
              </a:rPr>
              <a:t>Mandrika</a:t>
            </a:r>
            <a:r>
              <a:rPr lang="lv-LV" dirty="0">
                <a:solidFill>
                  <a:schemeClr val="bg1"/>
                </a:solidFill>
              </a:rPr>
              <a:t> </a:t>
            </a:r>
          </a:p>
        </p:txBody>
      </p:sp>
    </p:spTree>
    <p:extLst>
      <p:ext uri="{BB962C8B-B14F-4D97-AF65-F5344CB8AC3E}">
        <p14:creationId xmlns:p14="http://schemas.microsoft.com/office/powerpoint/2010/main" val="2818170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77440" y="1222998"/>
            <a:ext cx="8618706" cy="461665"/>
          </a:xfrm>
          <a:prstGeom prst="rect">
            <a:avLst/>
          </a:prstGeom>
          <a:noFill/>
        </p:spPr>
        <p:txBody>
          <a:bodyPr wrap="none" rtlCol="0">
            <a:spAutoFit/>
          </a:bodyPr>
          <a:lstStyle/>
          <a:p>
            <a:r>
              <a:rPr lang="en-US" sz="2400" dirty="0"/>
              <a:t>There are two  common forms of nucleic acids in biological systems </a:t>
            </a:r>
            <a:endParaRPr lang="lv-LV" sz="2400" dirty="0"/>
          </a:p>
        </p:txBody>
      </p:sp>
      <p:sp>
        <p:nvSpPr>
          <p:cNvPr id="5" name="TextBox 4"/>
          <p:cNvSpPr txBox="1"/>
          <p:nvPr/>
        </p:nvSpPr>
        <p:spPr>
          <a:xfrm>
            <a:off x="3218401" y="2373869"/>
            <a:ext cx="2622834" cy="1384995"/>
          </a:xfrm>
          <a:prstGeom prst="rect">
            <a:avLst/>
          </a:prstGeom>
          <a:noFill/>
        </p:spPr>
        <p:txBody>
          <a:bodyPr wrap="none" rtlCol="0">
            <a:spAutoFit/>
          </a:bodyPr>
          <a:lstStyle/>
          <a:p>
            <a:pPr algn="ctr"/>
            <a:r>
              <a:rPr lang="en-US" sz="2800" b="1" dirty="0"/>
              <a:t>R</a:t>
            </a:r>
            <a:r>
              <a:rPr lang="en-US" sz="2800" dirty="0"/>
              <a:t>ibo</a:t>
            </a:r>
            <a:r>
              <a:rPr lang="en-US" sz="2800" b="1" dirty="0"/>
              <a:t>n</a:t>
            </a:r>
            <a:r>
              <a:rPr lang="en-US" sz="2800" dirty="0"/>
              <a:t>ucleic </a:t>
            </a:r>
            <a:r>
              <a:rPr lang="en-US" sz="2800" b="1" dirty="0"/>
              <a:t>a</a:t>
            </a:r>
            <a:r>
              <a:rPr lang="en-US" sz="2800" dirty="0"/>
              <a:t>cid </a:t>
            </a:r>
            <a:endParaRPr lang="lv-LV" sz="2800" dirty="0"/>
          </a:p>
          <a:p>
            <a:pPr algn="ctr"/>
            <a:endParaRPr lang="lv-LV" sz="2800" dirty="0"/>
          </a:p>
          <a:p>
            <a:pPr algn="ctr"/>
            <a:r>
              <a:rPr lang="en-US" sz="2800" dirty="0"/>
              <a:t>RNA</a:t>
            </a:r>
            <a:endParaRPr lang="lv-LV" sz="2800" dirty="0"/>
          </a:p>
        </p:txBody>
      </p:sp>
      <p:sp>
        <p:nvSpPr>
          <p:cNvPr id="6" name="TextBox 5"/>
          <p:cNvSpPr txBox="1"/>
          <p:nvPr/>
        </p:nvSpPr>
        <p:spPr>
          <a:xfrm>
            <a:off x="7195487" y="2373869"/>
            <a:ext cx="3451009" cy="1384995"/>
          </a:xfrm>
          <a:prstGeom prst="rect">
            <a:avLst/>
          </a:prstGeom>
          <a:noFill/>
        </p:spPr>
        <p:txBody>
          <a:bodyPr wrap="none" rtlCol="0">
            <a:spAutoFit/>
          </a:bodyPr>
          <a:lstStyle/>
          <a:p>
            <a:pPr algn="ctr"/>
            <a:r>
              <a:rPr lang="en-US" sz="2800" b="1" dirty="0"/>
              <a:t>D</a:t>
            </a:r>
            <a:r>
              <a:rPr lang="en-US" sz="2800" dirty="0"/>
              <a:t>eoxyribo</a:t>
            </a:r>
            <a:r>
              <a:rPr lang="en-US" sz="2800" b="1" dirty="0"/>
              <a:t>n</a:t>
            </a:r>
            <a:r>
              <a:rPr lang="en-US" sz="2800" dirty="0"/>
              <a:t>ucleic </a:t>
            </a:r>
            <a:r>
              <a:rPr lang="en-US" sz="2800" b="1" dirty="0"/>
              <a:t>a</a:t>
            </a:r>
            <a:r>
              <a:rPr lang="en-US" sz="2800" dirty="0"/>
              <a:t>cid </a:t>
            </a:r>
            <a:endParaRPr lang="lv-LV" sz="2800" dirty="0"/>
          </a:p>
          <a:p>
            <a:pPr algn="ctr"/>
            <a:endParaRPr lang="lv-LV" sz="2800" dirty="0"/>
          </a:p>
          <a:p>
            <a:pPr algn="ctr"/>
            <a:r>
              <a:rPr lang="en-US" sz="2800" dirty="0"/>
              <a:t>DNA</a:t>
            </a:r>
            <a:endParaRPr lang="lv-LV" sz="2800" dirty="0"/>
          </a:p>
        </p:txBody>
      </p:sp>
      <p:sp>
        <p:nvSpPr>
          <p:cNvPr id="2" name="TextBox 1"/>
          <p:cNvSpPr txBox="1"/>
          <p:nvPr/>
        </p:nvSpPr>
        <p:spPr>
          <a:xfrm>
            <a:off x="1342989" y="4283560"/>
            <a:ext cx="10464083" cy="461665"/>
          </a:xfrm>
          <a:prstGeom prst="rect">
            <a:avLst/>
          </a:prstGeom>
          <a:noFill/>
        </p:spPr>
        <p:txBody>
          <a:bodyPr wrap="none" rtlCol="0">
            <a:spAutoFit/>
          </a:bodyPr>
          <a:lstStyle/>
          <a:p>
            <a:r>
              <a:rPr lang="lv-LV" sz="2400" dirty="0"/>
              <a:t>DNA </a:t>
            </a:r>
            <a:r>
              <a:rPr lang="lv-LV" sz="2400" dirty="0" err="1"/>
              <a:t>and</a:t>
            </a:r>
            <a:r>
              <a:rPr lang="lv-LV" sz="2400" dirty="0"/>
              <a:t> RNA </a:t>
            </a:r>
            <a:r>
              <a:rPr lang="lv-LV" sz="2400" dirty="0" err="1"/>
              <a:t>form</a:t>
            </a:r>
            <a:r>
              <a:rPr lang="lv-LV" sz="2400" dirty="0"/>
              <a:t> </a:t>
            </a:r>
            <a:r>
              <a:rPr lang="lv-LV" sz="2400" dirty="0" err="1"/>
              <a:t>the</a:t>
            </a:r>
            <a:r>
              <a:rPr lang="lv-LV" sz="2400" dirty="0"/>
              <a:t> </a:t>
            </a:r>
            <a:r>
              <a:rPr lang="lv-LV" sz="2400" dirty="0" err="1"/>
              <a:t>fundamental</a:t>
            </a:r>
            <a:r>
              <a:rPr lang="lv-LV" sz="2400" dirty="0"/>
              <a:t> </a:t>
            </a:r>
            <a:r>
              <a:rPr lang="lv-LV" sz="2400" dirty="0" err="1"/>
              <a:t>building</a:t>
            </a:r>
            <a:r>
              <a:rPr lang="lv-LV" sz="2400" dirty="0"/>
              <a:t> </a:t>
            </a:r>
            <a:r>
              <a:rPr lang="lv-LV" sz="2400" dirty="0" err="1"/>
              <a:t>blocks</a:t>
            </a:r>
            <a:r>
              <a:rPr lang="lv-LV" sz="2400" dirty="0"/>
              <a:t> </a:t>
            </a:r>
            <a:r>
              <a:rPr lang="lv-LV" sz="2400" dirty="0" err="1"/>
              <a:t>of</a:t>
            </a:r>
            <a:r>
              <a:rPr lang="lv-LV" sz="2400" dirty="0"/>
              <a:t> </a:t>
            </a:r>
            <a:r>
              <a:rPr lang="lv-LV" sz="2400" dirty="0" err="1"/>
              <a:t>the</a:t>
            </a:r>
            <a:r>
              <a:rPr lang="lv-LV" sz="2400" dirty="0"/>
              <a:t> </a:t>
            </a:r>
            <a:r>
              <a:rPr lang="lv-LV" sz="2400" dirty="0" err="1"/>
              <a:t>universal</a:t>
            </a:r>
            <a:r>
              <a:rPr lang="lv-LV" sz="2400" dirty="0"/>
              <a:t> </a:t>
            </a:r>
            <a:r>
              <a:rPr lang="lv-LV" sz="2400" dirty="0" err="1"/>
              <a:t>genetic</a:t>
            </a:r>
            <a:r>
              <a:rPr lang="lv-LV" sz="2400" dirty="0"/>
              <a:t> </a:t>
            </a:r>
            <a:r>
              <a:rPr lang="lv-LV" sz="2400" dirty="0" err="1"/>
              <a:t>code</a:t>
            </a:r>
            <a:r>
              <a:rPr lang="lv-LV" sz="2400" dirty="0"/>
              <a:t>. </a:t>
            </a:r>
          </a:p>
        </p:txBody>
      </p:sp>
      <p:sp>
        <p:nvSpPr>
          <p:cNvPr id="7" name="TextBox 6"/>
          <p:cNvSpPr txBox="1"/>
          <p:nvPr/>
        </p:nvSpPr>
        <p:spPr>
          <a:xfrm>
            <a:off x="1373537" y="5131167"/>
            <a:ext cx="10402985" cy="830997"/>
          </a:xfrm>
          <a:prstGeom prst="rect">
            <a:avLst/>
          </a:prstGeom>
          <a:noFill/>
        </p:spPr>
        <p:txBody>
          <a:bodyPr wrap="square" rtlCol="0">
            <a:spAutoFit/>
          </a:bodyPr>
          <a:lstStyle/>
          <a:p>
            <a:r>
              <a:rPr lang="lv-LV" sz="2400" dirty="0" err="1"/>
              <a:t>They</a:t>
            </a:r>
            <a:r>
              <a:rPr lang="lv-LV" sz="2400" dirty="0"/>
              <a:t> </a:t>
            </a:r>
            <a:r>
              <a:rPr lang="lv-LV" sz="2400" dirty="0" err="1"/>
              <a:t>can</a:t>
            </a:r>
            <a:r>
              <a:rPr lang="lv-LV" sz="2400" dirty="0"/>
              <a:t> </a:t>
            </a:r>
            <a:r>
              <a:rPr lang="lv-LV" sz="2400" dirty="0" err="1"/>
              <a:t>form</a:t>
            </a:r>
            <a:r>
              <a:rPr lang="lv-LV" sz="2400" dirty="0"/>
              <a:t> </a:t>
            </a:r>
            <a:r>
              <a:rPr lang="lv-LV" sz="2400" dirty="0" err="1"/>
              <a:t>complex</a:t>
            </a:r>
            <a:r>
              <a:rPr lang="lv-LV" sz="2400" dirty="0"/>
              <a:t> </a:t>
            </a:r>
            <a:r>
              <a:rPr lang="lv-LV" sz="2400" dirty="0" err="1"/>
              <a:t>structures</a:t>
            </a:r>
            <a:r>
              <a:rPr lang="lv-LV" sz="2400" dirty="0"/>
              <a:t> </a:t>
            </a:r>
            <a:r>
              <a:rPr lang="lv-LV" sz="2400" dirty="0" err="1"/>
              <a:t>which</a:t>
            </a:r>
            <a:r>
              <a:rPr lang="lv-LV" sz="2400" dirty="0"/>
              <a:t> </a:t>
            </a:r>
            <a:r>
              <a:rPr lang="lv-LV" sz="2400" dirty="0" err="1"/>
              <a:t>interact</a:t>
            </a:r>
            <a:r>
              <a:rPr lang="lv-LV" sz="2400" dirty="0"/>
              <a:t> </a:t>
            </a:r>
            <a:r>
              <a:rPr lang="lv-LV" sz="2400" dirty="0" err="1"/>
              <a:t>with</a:t>
            </a:r>
            <a:r>
              <a:rPr lang="lv-LV" sz="2400" dirty="0"/>
              <a:t> </a:t>
            </a:r>
            <a:r>
              <a:rPr lang="lv-LV" sz="2400" dirty="0" err="1"/>
              <a:t>proteins</a:t>
            </a:r>
            <a:r>
              <a:rPr lang="lv-LV" sz="2400" dirty="0"/>
              <a:t>, </a:t>
            </a:r>
            <a:r>
              <a:rPr lang="lv-LV" sz="2400" dirty="0" err="1"/>
              <a:t>other</a:t>
            </a:r>
            <a:r>
              <a:rPr lang="lv-LV" sz="2400" dirty="0"/>
              <a:t> </a:t>
            </a:r>
            <a:r>
              <a:rPr lang="lv-LV" sz="2400" dirty="0" err="1"/>
              <a:t>nucleic</a:t>
            </a:r>
            <a:r>
              <a:rPr lang="lv-LV" sz="2400" dirty="0"/>
              <a:t> </a:t>
            </a:r>
            <a:r>
              <a:rPr lang="lv-LV" sz="2400" dirty="0" err="1"/>
              <a:t>acids</a:t>
            </a:r>
            <a:r>
              <a:rPr lang="lv-LV" sz="2400" dirty="0"/>
              <a:t>, </a:t>
            </a:r>
            <a:r>
              <a:rPr lang="lv-LV" sz="2400" dirty="0" err="1"/>
              <a:t>and</a:t>
            </a:r>
            <a:r>
              <a:rPr lang="lv-LV" sz="2400" dirty="0"/>
              <a:t> </a:t>
            </a:r>
            <a:r>
              <a:rPr lang="lv-LV" sz="2400" dirty="0" err="1"/>
              <a:t>small</a:t>
            </a:r>
            <a:r>
              <a:rPr lang="lv-LV" sz="2400" dirty="0"/>
              <a:t> </a:t>
            </a:r>
            <a:r>
              <a:rPr lang="lv-LV" sz="2400" dirty="0" err="1"/>
              <a:t>regulatory</a:t>
            </a:r>
            <a:r>
              <a:rPr lang="lv-LV" sz="2400" dirty="0"/>
              <a:t> </a:t>
            </a:r>
            <a:r>
              <a:rPr lang="lv-LV" sz="2400" dirty="0" err="1"/>
              <a:t>molecules</a:t>
            </a:r>
            <a:r>
              <a:rPr lang="lv-LV" sz="2400" dirty="0"/>
              <a:t>. </a:t>
            </a:r>
          </a:p>
        </p:txBody>
      </p:sp>
      <p:pic>
        <p:nvPicPr>
          <p:cNvPr id="8"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379168">
            <a:off x="-675812" y="1150355"/>
            <a:ext cx="2969600" cy="1036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854210" y="210161"/>
            <a:ext cx="2470548" cy="584775"/>
          </a:xfrm>
          <a:prstGeom prst="rect">
            <a:avLst/>
          </a:prstGeom>
          <a:noFill/>
        </p:spPr>
        <p:txBody>
          <a:bodyPr wrap="none" rtlCol="0">
            <a:spAutoFit/>
          </a:bodyPr>
          <a:lstStyle/>
          <a:p>
            <a:r>
              <a:rPr lang="lv-LV" sz="3200" b="1" dirty="0" err="1"/>
              <a:t>Nucleic</a:t>
            </a:r>
            <a:r>
              <a:rPr lang="lv-LV" sz="3200" b="1" dirty="0"/>
              <a:t> </a:t>
            </a:r>
            <a:r>
              <a:rPr lang="lv-LV" sz="3200" b="1" dirty="0" err="1"/>
              <a:t>acids</a:t>
            </a:r>
            <a:r>
              <a:rPr lang="lv-LV" sz="3200" b="1" dirty="0"/>
              <a:t> </a:t>
            </a:r>
          </a:p>
        </p:txBody>
      </p:sp>
    </p:spTree>
    <p:extLst>
      <p:ext uri="{BB962C8B-B14F-4D97-AF65-F5344CB8AC3E}">
        <p14:creationId xmlns:p14="http://schemas.microsoft.com/office/powerpoint/2010/main" val="1521406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02596" y="934788"/>
            <a:ext cx="6542368" cy="584775"/>
          </a:xfrm>
          <a:prstGeom prst="rect">
            <a:avLst/>
          </a:prstGeom>
          <a:noFill/>
        </p:spPr>
        <p:txBody>
          <a:bodyPr wrap="none" rtlCol="0">
            <a:spAutoFit/>
          </a:bodyPr>
          <a:lstStyle/>
          <a:p>
            <a:r>
              <a:rPr lang="lv-LV" sz="3200" b="1" dirty="0" err="1"/>
              <a:t>Revealing</a:t>
            </a:r>
            <a:r>
              <a:rPr lang="lv-LV" sz="3200" b="1" dirty="0"/>
              <a:t> DNA </a:t>
            </a:r>
            <a:r>
              <a:rPr lang="lv-LV" sz="3200" b="1" dirty="0" err="1"/>
              <a:t>as</a:t>
            </a:r>
            <a:r>
              <a:rPr lang="lv-LV" sz="3200" b="1" dirty="0"/>
              <a:t> </a:t>
            </a:r>
            <a:r>
              <a:rPr lang="lv-LV" sz="3200" b="1" dirty="0" err="1"/>
              <a:t>the</a:t>
            </a:r>
            <a:r>
              <a:rPr lang="lv-LV" sz="3200" b="1" dirty="0"/>
              <a:t> </a:t>
            </a:r>
            <a:r>
              <a:rPr lang="lv-LV" sz="3200" b="1" dirty="0" err="1"/>
              <a:t>molecule</a:t>
            </a:r>
            <a:r>
              <a:rPr lang="lv-LV" sz="3200" b="1" dirty="0"/>
              <a:t> </a:t>
            </a:r>
            <a:r>
              <a:rPr lang="lv-LV" sz="3200" b="1" dirty="0" err="1"/>
              <a:t>of</a:t>
            </a:r>
            <a:r>
              <a:rPr lang="lv-LV" sz="3200" b="1" dirty="0"/>
              <a:t> </a:t>
            </a:r>
            <a:r>
              <a:rPr lang="lv-LV" sz="3200" b="1" dirty="0" err="1"/>
              <a:t>life</a:t>
            </a:r>
            <a:endParaRPr lang="lv-LV" sz="3200" b="1" dirty="0"/>
          </a:p>
        </p:txBody>
      </p:sp>
      <p:sp>
        <p:nvSpPr>
          <p:cNvPr id="5" name="TextBox 4"/>
          <p:cNvSpPr txBox="1"/>
          <p:nvPr/>
        </p:nvSpPr>
        <p:spPr>
          <a:xfrm>
            <a:off x="5814646" y="2387429"/>
            <a:ext cx="5492337" cy="830997"/>
          </a:xfrm>
          <a:prstGeom prst="rect">
            <a:avLst/>
          </a:prstGeom>
          <a:noFill/>
        </p:spPr>
        <p:txBody>
          <a:bodyPr wrap="none" rtlCol="0">
            <a:spAutoFit/>
          </a:bodyPr>
          <a:lstStyle/>
          <a:p>
            <a:r>
              <a:rPr lang="en-US" sz="2400" i="1" dirty="0"/>
              <a:t>How was DNA discovered to be the carrier </a:t>
            </a:r>
            <a:endParaRPr lang="lv-LV" sz="2400" i="1" dirty="0"/>
          </a:p>
          <a:p>
            <a:r>
              <a:rPr lang="en-US" sz="2400" i="1" dirty="0"/>
              <a:t>of genetic information?</a:t>
            </a:r>
            <a:endParaRPr lang="lv-LV" sz="2400" dirty="0"/>
          </a:p>
        </p:txBody>
      </p:sp>
      <p:pic>
        <p:nvPicPr>
          <p:cNvPr id="9" name="Picture 2" descr="smuki"/>
          <p:cNvPicPr>
            <a:picLocks noChangeAspect="1" noChangeArrowheads="1"/>
          </p:cNvPicPr>
          <p:nvPr/>
        </p:nvPicPr>
        <p:blipFill>
          <a:blip r:embed="rId2">
            <a:extLst>
              <a:ext uri="{28A0092B-C50C-407E-A947-70E740481C1C}">
                <a14:useLocalDpi xmlns:a14="http://schemas.microsoft.com/office/drawing/2010/main" val="0"/>
              </a:ext>
            </a:extLst>
          </a:blip>
          <a:srcRect l="345" t="217" r="26"/>
          <a:stretch>
            <a:fillRect/>
          </a:stretch>
        </p:blipFill>
        <p:spPr bwMode="auto">
          <a:xfrm>
            <a:off x="316020" y="196091"/>
            <a:ext cx="4384933" cy="6467695"/>
          </a:xfrm>
          <a:prstGeom prst="rect">
            <a:avLst/>
          </a:prstGeom>
          <a:solidFill>
            <a:srgbClr val="000036"/>
          </a:solidFill>
          <a:ln w="9525">
            <a:solidFill>
              <a:srgbClr val="00001C"/>
            </a:solidFill>
            <a:miter lim="800000"/>
            <a:headEnd/>
            <a:tailEnd/>
          </a:ln>
        </p:spPr>
      </p:pic>
    </p:spTree>
    <p:extLst>
      <p:ext uri="{BB962C8B-B14F-4D97-AF65-F5344CB8AC3E}">
        <p14:creationId xmlns:p14="http://schemas.microsoft.com/office/powerpoint/2010/main" val="3872425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50000"/>
              </a:schemeClr>
            </a:gs>
            <a:gs pos="76000">
              <a:schemeClr val="accent3">
                <a:lumMod val="95000"/>
                <a:lumOff val="5000"/>
              </a:schemeClr>
            </a:gs>
            <a:gs pos="100000">
              <a:schemeClr val="accent3">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2461344" y="717662"/>
            <a:ext cx="7030451" cy="707886"/>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r>
              <a:rPr lang="lv-LV" sz="4000" b="1" dirty="0"/>
              <a:t>L</a:t>
            </a:r>
            <a:r>
              <a:rPr lang="en-US" sz="4000" b="1" dirty="0" err="1"/>
              <a:t>et’s</a:t>
            </a:r>
            <a:r>
              <a:rPr lang="lv-LV" sz="4000" b="1" dirty="0"/>
              <a:t> </a:t>
            </a:r>
            <a:r>
              <a:rPr lang="lv-LV" sz="4000" b="1" dirty="0" err="1"/>
              <a:t>take</a:t>
            </a:r>
            <a:r>
              <a:rPr lang="lv-LV" sz="4000" b="1" dirty="0"/>
              <a:t> a </a:t>
            </a:r>
            <a:r>
              <a:rPr lang="lv-LV" sz="4000" b="1" dirty="0" err="1"/>
              <a:t>journey</a:t>
            </a:r>
            <a:r>
              <a:rPr lang="en-US" sz="4000" b="1" dirty="0"/>
              <a:t> back in time</a:t>
            </a:r>
            <a:endParaRPr lang="lv-LV" sz="4000" b="1" dirty="0"/>
          </a:p>
        </p:txBody>
      </p:sp>
      <p:sp>
        <p:nvSpPr>
          <p:cNvPr id="6" name="AutoShape 12" descr="Image result for friedrich miescher dn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sp>
        <p:nvSpPr>
          <p:cNvPr id="10" name="AutoShape 20" descr="Image result for Let take a journey back in tim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sp>
        <p:nvSpPr>
          <p:cNvPr id="11" name="AutoShape 22" descr="Image result for Let take a journey back in ti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sp>
        <p:nvSpPr>
          <p:cNvPr id="12" name="AutoShape 24" descr="Image result for Let take a journey back in tim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1050" name="Picture 26" descr="Image result for Let take a journey back in ti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344" y="2009923"/>
            <a:ext cx="6715564" cy="2081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555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Image result for friedrich miescher d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74187" y="0"/>
            <a:ext cx="2369284" cy="17585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johann friedrich miescher discovered d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466" y="4035766"/>
            <a:ext cx="2106573" cy="2154019"/>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2" descr="Image result for friedrich miescher dn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sp>
        <p:nvSpPr>
          <p:cNvPr id="8" name="TextBox 7"/>
          <p:cNvSpPr txBox="1"/>
          <p:nvPr/>
        </p:nvSpPr>
        <p:spPr>
          <a:xfrm>
            <a:off x="4051494" y="182882"/>
            <a:ext cx="5233182" cy="523220"/>
          </a:xfrm>
          <a:prstGeom prst="rect">
            <a:avLst/>
          </a:prstGeom>
          <a:noFill/>
        </p:spPr>
        <p:txBody>
          <a:bodyPr wrap="square" rtlCol="0">
            <a:spAutoFit/>
          </a:bodyPr>
          <a:lstStyle/>
          <a:p>
            <a:r>
              <a:rPr lang="en-US" sz="2800" dirty="0"/>
              <a:t>Swiss chemist  </a:t>
            </a:r>
            <a:r>
              <a:rPr lang="en-US" sz="2800" b="1" dirty="0"/>
              <a:t>Friedrich </a:t>
            </a:r>
            <a:r>
              <a:rPr lang="en-US" sz="2800" b="1" dirty="0" err="1"/>
              <a:t>Miescher</a:t>
            </a:r>
            <a:r>
              <a:rPr lang="en-US" sz="2800" b="1" dirty="0"/>
              <a:t>  </a:t>
            </a:r>
            <a:endParaRPr lang="lv-LV" sz="2800" b="1" dirty="0"/>
          </a:p>
        </p:txBody>
      </p:sp>
      <p:sp>
        <p:nvSpPr>
          <p:cNvPr id="3" name="TextBox 2"/>
          <p:cNvSpPr txBox="1"/>
          <p:nvPr/>
        </p:nvSpPr>
        <p:spPr>
          <a:xfrm>
            <a:off x="4614204" y="872196"/>
            <a:ext cx="4088427" cy="461665"/>
          </a:xfrm>
          <a:prstGeom prst="rect">
            <a:avLst/>
          </a:prstGeom>
          <a:noFill/>
        </p:spPr>
        <p:txBody>
          <a:bodyPr wrap="none" rtlCol="0">
            <a:spAutoFit/>
          </a:bodyPr>
          <a:lstStyle/>
          <a:p>
            <a:r>
              <a:rPr lang="en-US" sz="2400" i="1" dirty="0">
                <a:highlight>
                  <a:srgbClr val="FFFF00"/>
                </a:highlight>
              </a:rPr>
              <a:t>The man who </a:t>
            </a:r>
            <a:r>
              <a:rPr lang="en-US" sz="2400" b="1" i="1" dirty="0">
                <a:highlight>
                  <a:srgbClr val="FFFF00"/>
                </a:highlight>
              </a:rPr>
              <a:t>discovered DNA</a:t>
            </a:r>
            <a:r>
              <a:rPr lang="en-US" sz="2400" i="1" dirty="0">
                <a:highlight>
                  <a:srgbClr val="FFFF00"/>
                </a:highlight>
              </a:rPr>
              <a:t>. </a:t>
            </a:r>
            <a:endParaRPr lang="lv-LV" sz="2400" i="1" dirty="0">
              <a:highlight>
                <a:srgbClr val="FFFF00"/>
              </a:highlight>
            </a:endParaRPr>
          </a:p>
        </p:txBody>
      </p:sp>
      <p:sp>
        <p:nvSpPr>
          <p:cNvPr id="4" name="TextBox 3"/>
          <p:cNvSpPr txBox="1"/>
          <p:nvPr/>
        </p:nvSpPr>
        <p:spPr>
          <a:xfrm>
            <a:off x="140677" y="6239022"/>
            <a:ext cx="3798604" cy="369332"/>
          </a:xfrm>
          <a:prstGeom prst="rect">
            <a:avLst/>
          </a:prstGeom>
          <a:noFill/>
        </p:spPr>
        <p:txBody>
          <a:bodyPr wrap="none" rtlCol="0">
            <a:spAutoFit/>
          </a:bodyPr>
          <a:lstStyle/>
          <a:p>
            <a:r>
              <a:rPr lang="en-US" dirty="0"/>
              <a:t>kitchen of a </a:t>
            </a:r>
            <a:r>
              <a:rPr lang="en-US" dirty="0" err="1"/>
              <a:t>Tubingens</a:t>
            </a:r>
            <a:r>
              <a:rPr lang="en-US" dirty="0"/>
              <a:t> medieval castle</a:t>
            </a:r>
            <a:endParaRPr lang="lv-LV" dirty="0"/>
          </a:p>
        </p:txBody>
      </p:sp>
      <p:sp>
        <p:nvSpPr>
          <p:cNvPr id="5" name="TextBox 4"/>
          <p:cNvSpPr txBox="1"/>
          <p:nvPr/>
        </p:nvSpPr>
        <p:spPr>
          <a:xfrm>
            <a:off x="4375053" y="4262512"/>
            <a:ext cx="6512167" cy="830997"/>
          </a:xfrm>
          <a:prstGeom prst="rect">
            <a:avLst/>
          </a:prstGeom>
          <a:noFill/>
        </p:spPr>
        <p:txBody>
          <a:bodyPr wrap="none" rtlCol="0">
            <a:spAutoFit/>
          </a:bodyPr>
          <a:lstStyle/>
          <a:p>
            <a:pPr marL="342900" indent="-342900">
              <a:buFont typeface="Wingdings" panose="05000000000000000000" pitchFamily="2" charset="2"/>
              <a:buChar char="q"/>
            </a:pPr>
            <a:r>
              <a:rPr lang="en-US" sz="2400" dirty="0" err="1"/>
              <a:t>Miescher</a:t>
            </a:r>
            <a:r>
              <a:rPr lang="en-US" sz="2400" dirty="0"/>
              <a:t> was given the task of researching  the</a:t>
            </a:r>
          </a:p>
          <a:p>
            <a:r>
              <a:rPr lang="en-US" sz="2400" dirty="0"/>
              <a:t>composition of lymphoid  white blood cells.</a:t>
            </a:r>
            <a:endParaRPr lang="lv-LV" sz="2400" dirty="0"/>
          </a:p>
        </p:txBody>
      </p:sp>
      <p:sp>
        <p:nvSpPr>
          <p:cNvPr id="7" name="TextBox 6"/>
          <p:cNvSpPr txBox="1"/>
          <p:nvPr/>
        </p:nvSpPr>
        <p:spPr>
          <a:xfrm>
            <a:off x="680311" y="3198784"/>
            <a:ext cx="1359668" cy="400110"/>
          </a:xfrm>
          <a:prstGeom prst="rect">
            <a:avLst/>
          </a:prstGeom>
          <a:noFill/>
        </p:spPr>
        <p:txBody>
          <a:bodyPr wrap="none" rtlCol="0">
            <a:spAutoFit/>
          </a:bodyPr>
          <a:lstStyle/>
          <a:p>
            <a:r>
              <a:rPr lang="en-US" sz="2000" dirty="0"/>
              <a:t>1844- 1895</a:t>
            </a:r>
            <a:endParaRPr lang="lv-LV" sz="2000" dirty="0"/>
          </a:p>
        </p:txBody>
      </p:sp>
      <p:sp>
        <p:nvSpPr>
          <p:cNvPr id="15" name="TextBox 14"/>
          <p:cNvSpPr txBox="1"/>
          <p:nvPr/>
        </p:nvSpPr>
        <p:spPr>
          <a:xfrm>
            <a:off x="4414910" y="1868659"/>
            <a:ext cx="6726701" cy="830997"/>
          </a:xfrm>
          <a:prstGeom prst="rect">
            <a:avLst/>
          </a:prstGeom>
          <a:noFill/>
        </p:spPr>
        <p:txBody>
          <a:bodyPr wrap="square" rtlCol="0">
            <a:spAutoFit/>
          </a:bodyPr>
          <a:lstStyle/>
          <a:p>
            <a:pPr marL="342900" indent="-342900">
              <a:buFont typeface="Wingdings" panose="05000000000000000000" pitchFamily="2" charset="2"/>
              <a:buChar char="q"/>
            </a:pPr>
            <a:r>
              <a:rPr lang="en-US" sz="2400" dirty="0"/>
              <a:t> Worked in Hoppe-</a:t>
            </a:r>
            <a:r>
              <a:rPr lang="en-US" sz="2400" dirty="0" err="1"/>
              <a:t>Seyler</a:t>
            </a:r>
            <a:r>
              <a:rPr lang="en-US" sz="2400" dirty="0"/>
              <a:t> lab at  University of </a:t>
            </a:r>
          </a:p>
          <a:p>
            <a:r>
              <a:rPr lang="en-US" sz="2400" dirty="0"/>
              <a:t>in Tubingen, south- west  Germany.</a:t>
            </a:r>
          </a:p>
        </p:txBody>
      </p:sp>
      <p:sp>
        <p:nvSpPr>
          <p:cNvPr id="16" name="TextBox 15"/>
          <p:cNvSpPr txBox="1"/>
          <p:nvPr/>
        </p:nvSpPr>
        <p:spPr>
          <a:xfrm>
            <a:off x="4328161" y="3118339"/>
            <a:ext cx="6726701" cy="830997"/>
          </a:xfrm>
          <a:prstGeom prst="rect">
            <a:avLst/>
          </a:prstGeom>
          <a:noFill/>
        </p:spPr>
        <p:txBody>
          <a:bodyPr wrap="square" rtlCol="0">
            <a:spAutoFit/>
          </a:bodyPr>
          <a:lstStyle/>
          <a:p>
            <a:pPr marL="342900" indent="-342900">
              <a:buFont typeface="Wingdings" panose="05000000000000000000" pitchFamily="2" charset="2"/>
              <a:buChar char="q"/>
            </a:pPr>
            <a:r>
              <a:rPr lang="en-US" sz="2400" dirty="0"/>
              <a:t>Hoppe-</a:t>
            </a:r>
            <a:r>
              <a:rPr lang="en-US" sz="2400" dirty="0" err="1"/>
              <a:t>Seyler</a:t>
            </a:r>
            <a:r>
              <a:rPr lang="en-US" sz="2400" dirty="0"/>
              <a:t> lab researchers were isolating  the</a:t>
            </a:r>
            <a:endParaRPr lang="lv-LV" sz="2400" dirty="0"/>
          </a:p>
          <a:p>
            <a:r>
              <a:rPr lang="en-US" sz="2400" dirty="0"/>
              <a:t> molecules that made up cells.  </a:t>
            </a:r>
          </a:p>
        </p:txBody>
      </p:sp>
      <p:sp>
        <p:nvSpPr>
          <p:cNvPr id="17" name="TextBox 16"/>
          <p:cNvSpPr txBox="1"/>
          <p:nvPr/>
        </p:nvSpPr>
        <p:spPr>
          <a:xfrm>
            <a:off x="4375053" y="5408025"/>
            <a:ext cx="7537513" cy="830997"/>
          </a:xfrm>
          <a:prstGeom prst="rect">
            <a:avLst/>
          </a:prstGeom>
          <a:noFill/>
        </p:spPr>
        <p:txBody>
          <a:bodyPr wrap="none" rtlCol="0">
            <a:spAutoFit/>
          </a:bodyPr>
          <a:lstStyle/>
          <a:p>
            <a:pPr marL="342900" indent="-342900">
              <a:buFont typeface="Wingdings" panose="05000000000000000000" pitchFamily="2" charset="2"/>
              <a:buChar char="q"/>
            </a:pPr>
            <a:r>
              <a:rPr lang="en-US" sz="2400" dirty="0"/>
              <a:t> He collected the white blood cells from  pus on surgical </a:t>
            </a:r>
          </a:p>
          <a:p>
            <a:r>
              <a:rPr lang="en-US" sz="2400" dirty="0"/>
              <a:t>bandages he obtained from a nearby hospital.</a:t>
            </a:r>
            <a:endParaRPr lang="lv-LV" sz="2400" dirty="0"/>
          </a:p>
        </p:txBody>
      </p:sp>
      <p:pic>
        <p:nvPicPr>
          <p:cNvPr id="2" name="Attēls 1"/>
          <p:cNvPicPr>
            <a:picLocks noChangeAspect="1"/>
          </p:cNvPicPr>
          <p:nvPr/>
        </p:nvPicPr>
        <p:blipFill>
          <a:blip r:embed="rId4"/>
          <a:stretch>
            <a:fillRect/>
          </a:stretch>
        </p:blipFill>
        <p:spPr>
          <a:xfrm>
            <a:off x="253247" y="160338"/>
            <a:ext cx="2152650" cy="2933700"/>
          </a:xfrm>
          <a:prstGeom prst="rect">
            <a:avLst/>
          </a:prstGeom>
        </p:spPr>
      </p:pic>
    </p:spTree>
    <p:extLst>
      <p:ext uri="{BB962C8B-B14F-4D97-AF65-F5344CB8AC3E}">
        <p14:creationId xmlns:p14="http://schemas.microsoft.com/office/powerpoint/2010/main" val="461858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friedrich miescher dna 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417" y="3671669"/>
            <a:ext cx="3547436" cy="276532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friedrich miescher dn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3151" y="976313"/>
            <a:ext cx="648702" cy="2695356"/>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2" descr="Image result for friedrich miescher dn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sp>
        <p:nvSpPr>
          <p:cNvPr id="8" name="TextBox 7"/>
          <p:cNvSpPr txBox="1"/>
          <p:nvPr/>
        </p:nvSpPr>
        <p:spPr>
          <a:xfrm>
            <a:off x="4051494" y="182882"/>
            <a:ext cx="5233182" cy="523220"/>
          </a:xfrm>
          <a:prstGeom prst="rect">
            <a:avLst/>
          </a:prstGeom>
          <a:noFill/>
        </p:spPr>
        <p:txBody>
          <a:bodyPr wrap="square" rtlCol="0">
            <a:spAutoFit/>
          </a:bodyPr>
          <a:lstStyle/>
          <a:p>
            <a:r>
              <a:rPr lang="en-US" sz="2800" dirty="0"/>
              <a:t>Swiss chemist  </a:t>
            </a:r>
            <a:r>
              <a:rPr lang="en-US" sz="2800" b="1" dirty="0"/>
              <a:t>Friedrich </a:t>
            </a:r>
            <a:r>
              <a:rPr lang="en-US" sz="2800" b="1" dirty="0" err="1"/>
              <a:t>Miescher</a:t>
            </a:r>
            <a:r>
              <a:rPr lang="en-US" sz="2800" b="1" dirty="0"/>
              <a:t>  </a:t>
            </a:r>
            <a:endParaRPr lang="lv-LV" sz="2800" b="1" dirty="0"/>
          </a:p>
        </p:txBody>
      </p:sp>
      <p:sp>
        <p:nvSpPr>
          <p:cNvPr id="5" name="TextBox 4"/>
          <p:cNvSpPr txBox="1"/>
          <p:nvPr/>
        </p:nvSpPr>
        <p:spPr>
          <a:xfrm>
            <a:off x="4565921" y="3507473"/>
            <a:ext cx="6983002" cy="830997"/>
          </a:xfrm>
          <a:prstGeom prst="rect">
            <a:avLst/>
          </a:prstGeom>
          <a:noFill/>
        </p:spPr>
        <p:txBody>
          <a:bodyPr wrap="none" rtlCol="0">
            <a:spAutoFit/>
          </a:bodyPr>
          <a:lstStyle/>
          <a:p>
            <a:pPr marL="342900" indent="-342900">
              <a:buFont typeface="Wingdings" panose="05000000000000000000" pitchFamily="2" charset="2"/>
              <a:buChar char="q"/>
            </a:pPr>
            <a:r>
              <a:rPr lang="en-US" sz="2400" dirty="0"/>
              <a:t>He was able to isolate </a:t>
            </a:r>
            <a:r>
              <a:rPr lang="en-US" sz="2400" dirty="0" err="1"/>
              <a:t>nuclein</a:t>
            </a:r>
            <a:r>
              <a:rPr lang="en-US" sz="2400" dirty="0"/>
              <a:t>  also from other  cells</a:t>
            </a:r>
            <a:endParaRPr lang="lv-LV" sz="2400" dirty="0"/>
          </a:p>
          <a:p>
            <a:r>
              <a:rPr lang="lv-LV" sz="2400" dirty="0"/>
              <a:t> </a:t>
            </a:r>
            <a:r>
              <a:rPr lang="en-US" sz="2400" dirty="0"/>
              <a:t>and later  used a salmon sperm  as a source.</a:t>
            </a:r>
            <a:endParaRPr lang="lv-LV" sz="2400" dirty="0"/>
          </a:p>
        </p:txBody>
      </p:sp>
      <p:sp>
        <p:nvSpPr>
          <p:cNvPr id="12" name="TextBox 11"/>
          <p:cNvSpPr txBox="1"/>
          <p:nvPr/>
        </p:nvSpPr>
        <p:spPr>
          <a:xfrm>
            <a:off x="4565921" y="4569969"/>
            <a:ext cx="6839565" cy="1569660"/>
          </a:xfrm>
          <a:prstGeom prst="rect">
            <a:avLst/>
          </a:prstGeom>
          <a:noFill/>
        </p:spPr>
        <p:txBody>
          <a:bodyPr wrap="none" rtlCol="0">
            <a:spAutoFit/>
          </a:bodyPr>
          <a:lstStyle/>
          <a:p>
            <a:pPr marL="342900" indent="-342900">
              <a:buFont typeface="Wingdings" panose="05000000000000000000" pitchFamily="2" charset="2"/>
              <a:buChar char="q"/>
            </a:pPr>
            <a:r>
              <a:rPr lang="en-US" sz="2400" dirty="0"/>
              <a:t> His paper on </a:t>
            </a:r>
            <a:r>
              <a:rPr lang="en-US" sz="2400" dirty="0" err="1"/>
              <a:t>nuclein</a:t>
            </a:r>
            <a:r>
              <a:rPr lang="en-US" sz="2400" dirty="0"/>
              <a:t> was published only in 1871. </a:t>
            </a:r>
          </a:p>
          <a:p>
            <a:r>
              <a:rPr lang="en-US" sz="2400" dirty="0"/>
              <a:t>His chief was skeptical about such a unique molecule </a:t>
            </a:r>
          </a:p>
          <a:p>
            <a:r>
              <a:rPr lang="en-US" sz="2400" dirty="0"/>
              <a:t>and repeated himself  </a:t>
            </a:r>
            <a:r>
              <a:rPr lang="en-US" sz="2400" dirty="0" err="1"/>
              <a:t>Mies</a:t>
            </a:r>
            <a:r>
              <a:rPr lang="lv-LV" sz="2400" dirty="0"/>
              <a:t>c</a:t>
            </a:r>
            <a:r>
              <a:rPr lang="en-US" sz="2400" dirty="0" err="1"/>
              <a:t>her’s</a:t>
            </a:r>
            <a:r>
              <a:rPr lang="en-US" sz="2400" dirty="0"/>
              <a:t> experiments before</a:t>
            </a:r>
          </a:p>
          <a:p>
            <a:r>
              <a:rPr lang="en-US" sz="2400" dirty="0"/>
              <a:t>publication. </a:t>
            </a:r>
            <a:endParaRPr lang="lv-LV" sz="2400" dirty="0"/>
          </a:p>
        </p:txBody>
      </p:sp>
      <p:sp>
        <p:nvSpPr>
          <p:cNvPr id="15" name="TextBox 14"/>
          <p:cNvSpPr txBox="1"/>
          <p:nvPr/>
        </p:nvSpPr>
        <p:spPr>
          <a:xfrm>
            <a:off x="4565922" y="839845"/>
            <a:ext cx="6726701" cy="1200329"/>
          </a:xfrm>
          <a:prstGeom prst="rect">
            <a:avLst/>
          </a:prstGeom>
          <a:noFill/>
        </p:spPr>
        <p:txBody>
          <a:bodyPr wrap="square" rtlCol="0">
            <a:spAutoFit/>
          </a:bodyPr>
          <a:lstStyle/>
          <a:p>
            <a:pPr marL="342900" indent="-342900">
              <a:buFont typeface="Wingdings" panose="05000000000000000000" pitchFamily="2" charset="2"/>
              <a:buChar char="q"/>
            </a:pPr>
            <a:r>
              <a:rPr lang="en-US" sz="2400" dirty="0"/>
              <a:t> In </a:t>
            </a:r>
            <a:r>
              <a:rPr lang="en-US" sz="2400" b="1" dirty="0"/>
              <a:t>1869</a:t>
            </a:r>
            <a:r>
              <a:rPr lang="en-US" sz="2400" dirty="0"/>
              <a:t> he extracted from the cell nuclei a new</a:t>
            </a:r>
            <a:endParaRPr lang="lv-LV" sz="2400" dirty="0"/>
          </a:p>
          <a:p>
            <a:r>
              <a:rPr lang="en-US" sz="2400" dirty="0"/>
              <a:t>molecule that was slightly acidic and  contained a high percentage of phosphorus. </a:t>
            </a:r>
          </a:p>
        </p:txBody>
      </p:sp>
      <p:sp>
        <p:nvSpPr>
          <p:cNvPr id="16" name="TextBox 15"/>
          <p:cNvSpPr txBox="1"/>
          <p:nvPr/>
        </p:nvSpPr>
        <p:spPr>
          <a:xfrm>
            <a:off x="4565921" y="2307144"/>
            <a:ext cx="6726701" cy="1200329"/>
          </a:xfrm>
          <a:prstGeom prst="rect">
            <a:avLst/>
          </a:prstGeom>
          <a:noFill/>
        </p:spPr>
        <p:txBody>
          <a:bodyPr wrap="square" rtlCol="0">
            <a:spAutoFit/>
          </a:bodyPr>
          <a:lstStyle/>
          <a:p>
            <a:pPr marL="342900" indent="-342900">
              <a:buFont typeface="Wingdings" panose="05000000000000000000" pitchFamily="2" charset="2"/>
              <a:buChar char="q"/>
            </a:pPr>
            <a:r>
              <a:rPr lang="en-US" sz="2400" dirty="0"/>
              <a:t>He named this molecule as </a:t>
            </a:r>
            <a:r>
              <a:rPr lang="en-US" sz="2400" b="1" dirty="0" err="1"/>
              <a:t>nuclein</a:t>
            </a:r>
            <a:r>
              <a:rPr lang="en-US" sz="2400" dirty="0"/>
              <a:t>. Later</a:t>
            </a:r>
            <a:r>
              <a:rPr lang="lv-LV" sz="2400" dirty="0"/>
              <a:t> </a:t>
            </a:r>
            <a:r>
              <a:rPr lang="en-US" sz="2400" dirty="0"/>
              <a:t>known</a:t>
            </a:r>
            <a:endParaRPr lang="lv-LV" sz="2400" dirty="0"/>
          </a:p>
          <a:p>
            <a:r>
              <a:rPr lang="lv-LV" sz="2400" dirty="0"/>
              <a:t> </a:t>
            </a:r>
            <a:r>
              <a:rPr lang="en-US" sz="2400" dirty="0"/>
              <a:t>as nucleic acid or deoxyribonucleic acid or DNA.</a:t>
            </a:r>
          </a:p>
          <a:p>
            <a:pPr marL="342900" indent="-342900">
              <a:buFont typeface="Wingdings" panose="05000000000000000000" pitchFamily="2" charset="2"/>
              <a:buChar char="q"/>
            </a:pPr>
            <a:endParaRPr lang="en-US" sz="2400" dirty="0"/>
          </a:p>
        </p:txBody>
      </p:sp>
      <p:pic>
        <p:nvPicPr>
          <p:cNvPr id="13" name="Attēls 12"/>
          <p:cNvPicPr>
            <a:picLocks noChangeAspect="1"/>
          </p:cNvPicPr>
          <p:nvPr/>
        </p:nvPicPr>
        <p:blipFill>
          <a:blip r:embed="rId4"/>
          <a:stretch>
            <a:fillRect/>
          </a:stretch>
        </p:blipFill>
        <p:spPr>
          <a:xfrm>
            <a:off x="215978" y="182883"/>
            <a:ext cx="1558712" cy="2124262"/>
          </a:xfrm>
          <a:prstGeom prst="rect">
            <a:avLst/>
          </a:prstGeom>
        </p:spPr>
      </p:pic>
    </p:spTree>
    <p:extLst>
      <p:ext uri="{BB962C8B-B14F-4D97-AF65-F5344CB8AC3E}">
        <p14:creationId xmlns:p14="http://schemas.microsoft.com/office/powerpoint/2010/main" val="3196225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2" descr="Image result for friedrich miescher dn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sp>
        <p:nvSpPr>
          <p:cNvPr id="8" name="TextBox 7"/>
          <p:cNvSpPr txBox="1"/>
          <p:nvPr/>
        </p:nvSpPr>
        <p:spPr>
          <a:xfrm>
            <a:off x="4051494" y="182882"/>
            <a:ext cx="5233182" cy="523220"/>
          </a:xfrm>
          <a:prstGeom prst="rect">
            <a:avLst/>
          </a:prstGeom>
          <a:noFill/>
        </p:spPr>
        <p:txBody>
          <a:bodyPr wrap="square" rtlCol="0">
            <a:spAutoFit/>
          </a:bodyPr>
          <a:lstStyle/>
          <a:p>
            <a:r>
              <a:rPr lang="en-US" sz="2800" dirty="0"/>
              <a:t>Swiss chemist  </a:t>
            </a:r>
            <a:r>
              <a:rPr lang="en-US" sz="2800" b="1" dirty="0"/>
              <a:t>Friedrich </a:t>
            </a:r>
            <a:r>
              <a:rPr lang="en-US" sz="2800" b="1" dirty="0" err="1"/>
              <a:t>Miescher</a:t>
            </a:r>
            <a:r>
              <a:rPr lang="en-US" sz="2800" b="1" dirty="0"/>
              <a:t>  </a:t>
            </a:r>
            <a:endParaRPr lang="lv-LV" sz="2800" b="1" dirty="0"/>
          </a:p>
        </p:txBody>
      </p:sp>
      <p:sp>
        <p:nvSpPr>
          <p:cNvPr id="15" name="TextBox 14"/>
          <p:cNvSpPr txBox="1"/>
          <p:nvPr/>
        </p:nvSpPr>
        <p:spPr>
          <a:xfrm>
            <a:off x="3108959" y="1308484"/>
            <a:ext cx="6726701" cy="1938992"/>
          </a:xfrm>
          <a:prstGeom prst="rect">
            <a:avLst/>
          </a:prstGeom>
          <a:noFill/>
        </p:spPr>
        <p:txBody>
          <a:bodyPr wrap="square" rtlCol="0">
            <a:spAutoFit/>
          </a:bodyPr>
          <a:lstStyle/>
          <a:p>
            <a:pPr marL="342900" indent="-342900">
              <a:buFont typeface="Wingdings" panose="05000000000000000000" pitchFamily="2" charset="2"/>
              <a:buChar char="q"/>
            </a:pPr>
            <a:r>
              <a:rPr lang="en-US" sz="2400" dirty="0"/>
              <a:t> He did not believe that </a:t>
            </a:r>
            <a:r>
              <a:rPr lang="en-US" sz="2400" dirty="0" err="1"/>
              <a:t>nuclein</a:t>
            </a:r>
            <a:r>
              <a:rPr lang="en-US" sz="2400" dirty="0"/>
              <a:t> was the carrier of hereditary information</a:t>
            </a:r>
          </a:p>
          <a:p>
            <a:pPr marL="1257300" lvl="2" indent="-342900">
              <a:buFont typeface="Wingdings" panose="05000000000000000000" pitchFamily="2" charset="2"/>
              <a:buChar char="§"/>
            </a:pPr>
            <a:r>
              <a:rPr lang="en-US" sz="2400" dirty="0"/>
              <a:t>it was a simple molecule that lacked the variability necessary to account for the incredible diversity among organisms.</a:t>
            </a:r>
          </a:p>
        </p:txBody>
      </p:sp>
      <p:sp>
        <p:nvSpPr>
          <p:cNvPr id="13" name="TextBox 12"/>
          <p:cNvSpPr txBox="1"/>
          <p:nvPr/>
        </p:nvSpPr>
        <p:spPr>
          <a:xfrm>
            <a:off x="3108959" y="3849858"/>
            <a:ext cx="6726701" cy="1938992"/>
          </a:xfrm>
          <a:prstGeom prst="rect">
            <a:avLst/>
          </a:prstGeom>
          <a:noFill/>
        </p:spPr>
        <p:txBody>
          <a:bodyPr wrap="square" rtlCol="0">
            <a:spAutoFit/>
          </a:bodyPr>
          <a:lstStyle/>
          <a:p>
            <a:pPr marL="342900" indent="-342900">
              <a:buFont typeface="Wingdings" panose="05000000000000000000" pitchFamily="2" charset="2"/>
              <a:buChar char="q"/>
            </a:pPr>
            <a:r>
              <a:rPr lang="en-US" sz="2400" dirty="0"/>
              <a:t> He believed that proteins  were the molecules of heredity</a:t>
            </a:r>
          </a:p>
          <a:p>
            <a:pPr marL="1257300" lvl="2" indent="-342900">
              <a:buFont typeface="Wingdings" panose="05000000000000000000" pitchFamily="2" charset="2"/>
              <a:buChar char="§"/>
            </a:pPr>
            <a:r>
              <a:rPr lang="en-US" sz="2400" dirty="0"/>
              <a:t>they were more complicated  molecules and  existed in such a wide variety of forms.</a:t>
            </a:r>
          </a:p>
        </p:txBody>
      </p:sp>
      <p:pic>
        <p:nvPicPr>
          <p:cNvPr id="9" name="Attēls 8"/>
          <p:cNvPicPr>
            <a:picLocks noChangeAspect="1"/>
          </p:cNvPicPr>
          <p:nvPr/>
        </p:nvPicPr>
        <p:blipFill>
          <a:blip r:embed="rId2"/>
          <a:stretch>
            <a:fillRect/>
          </a:stretch>
        </p:blipFill>
        <p:spPr>
          <a:xfrm>
            <a:off x="270373" y="182882"/>
            <a:ext cx="1674174" cy="2281618"/>
          </a:xfrm>
          <a:prstGeom prst="rect">
            <a:avLst/>
          </a:prstGeom>
        </p:spPr>
      </p:pic>
    </p:spTree>
    <p:extLst>
      <p:ext uri="{BB962C8B-B14F-4D97-AF65-F5344CB8AC3E}">
        <p14:creationId xmlns:p14="http://schemas.microsoft.com/office/powerpoint/2010/main" val="4234093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descr="Image result for oswald avery colin macleod and maclyn mccart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6152" name="Picture 8" descr="Image result for Frederick Griffi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89" y="120449"/>
            <a:ext cx="2837417" cy="33623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432820" y="49773"/>
            <a:ext cx="5808898" cy="523220"/>
          </a:xfrm>
          <a:prstGeom prst="rect">
            <a:avLst/>
          </a:prstGeom>
          <a:noFill/>
        </p:spPr>
        <p:txBody>
          <a:bodyPr wrap="none" rtlCol="0">
            <a:spAutoFit/>
          </a:bodyPr>
          <a:lstStyle/>
          <a:p>
            <a:r>
              <a:rPr lang="en-US" sz="2800" dirty="0"/>
              <a:t>British bacteriologist </a:t>
            </a:r>
            <a:r>
              <a:rPr lang="en-US" sz="2800" b="1" dirty="0"/>
              <a:t>Frederick Griffith</a:t>
            </a:r>
            <a:endParaRPr lang="lv-LV" sz="2800" b="1" dirty="0"/>
          </a:p>
        </p:txBody>
      </p:sp>
      <p:sp>
        <p:nvSpPr>
          <p:cNvPr id="8" name="TextBox 7"/>
          <p:cNvSpPr txBox="1"/>
          <p:nvPr/>
        </p:nvSpPr>
        <p:spPr>
          <a:xfrm>
            <a:off x="3550103" y="1165393"/>
            <a:ext cx="8059001" cy="830997"/>
          </a:xfrm>
          <a:prstGeom prst="rect">
            <a:avLst/>
          </a:prstGeom>
          <a:noFill/>
        </p:spPr>
        <p:txBody>
          <a:bodyPr wrap="none" rtlCol="0">
            <a:spAutoFit/>
          </a:bodyPr>
          <a:lstStyle/>
          <a:p>
            <a:r>
              <a:rPr lang="en-US" sz="2400" dirty="0"/>
              <a:t>In the 1920s he was trying to develop a vaccine for pneumonia </a:t>
            </a:r>
          </a:p>
          <a:p>
            <a:r>
              <a:rPr lang="en-US" sz="2400" dirty="0"/>
              <a:t>cause</a:t>
            </a:r>
            <a:r>
              <a:rPr lang="lv-LV" sz="2400" dirty="0"/>
              <a:t>d</a:t>
            </a:r>
            <a:r>
              <a:rPr lang="en-US" sz="2400" dirty="0"/>
              <a:t> by bacteria </a:t>
            </a:r>
          </a:p>
        </p:txBody>
      </p:sp>
      <p:sp>
        <p:nvSpPr>
          <p:cNvPr id="9" name="TextBox 8"/>
          <p:cNvSpPr txBox="1"/>
          <p:nvPr/>
        </p:nvSpPr>
        <p:spPr>
          <a:xfrm>
            <a:off x="641356" y="3547646"/>
            <a:ext cx="1417376" cy="400110"/>
          </a:xfrm>
          <a:prstGeom prst="rect">
            <a:avLst/>
          </a:prstGeom>
          <a:noFill/>
        </p:spPr>
        <p:txBody>
          <a:bodyPr wrap="none" rtlCol="0">
            <a:spAutoFit/>
          </a:bodyPr>
          <a:lstStyle/>
          <a:p>
            <a:r>
              <a:rPr lang="en-US" sz="2000" dirty="0"/>
              <a:t>1879 - 1941</a:t>
            </a:r>
            <a:endParaRPr lang="lv-LV" sz="2000" dirty="0"/>
          </a:p>
        </p:txBody>
      </p:sp>
      <p:sp>
        <p:nvSpPr>
          <p:cNvPr id="13" name="TextBox 12"/>
          <p:cNvSpPr txBox="1"/>
          <p:nvPr/>
        </p:nvSpPr>
        <p:spPr>
          <a:xfrm>
            <a:off x="4966993" y="2016968"/>
            <a:ext cx="3588098" cy="461665"/>
          </a:xfrm>
          <a:prstGeom prst="rect">
            <a:avLst/>
          </a:prstGeom>
          <a:noFill/>
        </p:spPr>
        <p:txBody>
          <a:bodyPr wrap="none" rtlCol="0">
            <a:spAutoFit/>
          </a:bodyPr>
          <a:lstStyle/>
          <a:p>
            <a:r>
              <a:rPr lang="en-US" sz="2400" i="1" dirty="0"/>
              <a:t>Streptococcus pneumoniae</a:t>
            </a:r>
            <a:endParaRPr lang="lv-LV" sz="2400" i="1" dirty="0"/>
          </a:p>
        </p:txBody>
      </p:sp>
      <p:pic>
        <p:nvPicPr>
          <p:cNvPr id="6154" name="Picture 10" descr="Image result for Streptococcus pneumonia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8190" y="1682934"/>
            <a:ext cx="1290884" cy="87595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001533" y="3279107"/>
            <a:ext cx="5524333" cy="1569660"/>
          </a:xfrm>
          <a:prstGeom prst="rect">
            <a:avLst/>
          </a:prstGeom>
          <a:noFill/>
        </p:spPr>
        <p:txBody>
          <a:bodyPr wrap="none" rtlCol="0">
            <a:spAutoFit/>
          </a:bodyPr>
          <a:lstStyle/>
          <a:p>
            <a:pPr marL="342900" indent="-342900">
              <a:buFont typeface="Wingdings" panose="05000000000000000000" pitchFamily="2" charset="2"/>
              <a:buChar char="Ø"/>
            </a:pPr>
            <a:r>
              <a:rPr lang="en-US" sz="2400" b="1" dirty="0"/>
              <a:t>Smooth</a:t>
            </a:r>
            <a:r>
              <a:rPr lang="lv-LV" sz="2400" b="1" dirty="0"/>
              <a:t> </a:t>
            </a:r>
            <a:r>
              <a:rPr lang="en-US" sz="2400" b="1" dirty="0"/>
              <a:t>(S) strain</a:t>
            </a:r>
            <a:endParaRPr lang="lv-LV" sz="2400" b="1" dirty="0"/>
          </a:p>
          <a:p>
            <a:pPr marL="800100" lvl="1" indent="-342900">
              <a:buFont typeface="Arial" panose="020B0604020202020204" pitchFamily="34" charset="0"/>
              <a:buChar char="•"/>
            </a:pPr>
            <a:r>
              <a:rPr lang="en-US" sz="2400" dirty="0"/>
              <a:t>produce smooth colonies</a:t>
            </a:r>
            <a:endParaRPr lang="lv-LV" sz="2400" dirty="0"/>
          </a:p>
          <a:p>
            <a:pPr marL="1257300" lvl="2" indent="-342900">
              <a:buFont typeface="Arial" panose="020B0604020202020204" pitchFamily="34" charset="0"/>
              <a:buChar char="•"/>
            </a:pPr>
            <a:r>
              <a:rPr lang="en-US" sz="2400" dirty="0"/>
              <a:t>secrete a polysaccharide capsule</a:t>
            </a:r>
            <a:endParaRPr lang="lv-LV" sz="2400" dirty="0"/>
          </a:p>
          <a:p>
            <a:pPr marL="1714500" lvl="3" indent="-342900">
              <a:buFont typeface="Arial" panose="020B0604020202020204" pitchFamily="34" charset="0"/>
              <a:buChar char="•"/>
            </a:pPr>
            <a:r>
              <a:rPr lang="en-US" sz="2400" dirty="0"/>
              <a:t>pathogenic</a:t>
            </a:r>
            <a:endParaRPr lang="lv-LV" sz="2400" dirty="0"/>
          </a:p>
        </p:txBody>
      </p:sp>
      <p:sp>
        <p:nvSpPr>
          <p:cNvPr id="15" name="TextBox 14"/>
          <p:cNvSpPr txBox="1"/>
          <p:nvPr/>
        </p:nvSpPr>
        <p:spPr>
          <a:xfrm>
            <a:off x="3550103" y="553108"/>
            <a:ext cx="6912020" cy="461665"/>
          </a:xfrm>
          <a:prstGeom prst="rect">
            <a:avLst/>
          </a:prstGeom>
          <a:solidFill>
            <a:srgbClr val="FFFF00"/>
          </a:solidFill>
        </p:spPr>
        <p:txBody>
          <a:bodyPr wrap="none" rtlCol="0">
            <a:spAutoFit/>
          </a:bodyPr>
          <a:lstStyle/>
          <a:p>
            <a:r>
              <a:rPr lang="en-US" sz="2400" i="1" dirty="0">
                <a:highlight>
                  <a:srgbClr val="FFFF00"/>
                </a:highlight>
              </a:rPr>
              <a:t>The man who </a:t>
            </a:r>
            <a:r>
              <a:rPr lang="lv-LV" sz="2400" b="1" i="1" dirty="0" err="1">
                <a:highlight>
                  <a:srgbClr val="FFFF00"/>
                </a:highlight>
              </a:rPr>
              <a:t>identified</a:t>
            </a:r>
            <a:r>
              <a:rPr lang="lv-LV" sz="2400" b="1" i="1" dirty="0">
                <a:highlight>
                  <a:srgbClr val="FFFF00"/>
                </a:highlight>
              </a:rPr>
              <a:t> </a:t>
            </a:r>
            <a:r>
              <a:rPr lang="lv-LV" sz="2400" b="1" i="1" dirty="0" err="1">
                <a:highlight>
                  <a:srgbClr val="FFFF00"/>
                </a:highlight>
              </a:rPr>
              <a:t>the</a:t>
            </a:r>
            <a:r>
              <a:rPr lang="lv-LV" sz="2400" b="1" i="1" dirty="0">
                <a:highlight>
                  <a:srgbClr val="FFFF00"/>
                </a:highlight>
              </a:rPr>
              <a:t> ‘</a:t>
            </a:r>
            <a:r>
              <a:rPr lang="lv-LV" sz="2400" b="1" i="1" dirty="0" err="1">
                <a:highlight>
                  <a:srgbClr val="FFFF00"/>
                </a:highlight>
              </a:rPr>
              <a:t>transforming</a:t>
            </a:r>
            <a:r>
              <a:rPr lang="lv-LV" sz="2400" b="1" i="1" dirty="0">
                <a:highlight>
                  <a:srgbClr val="FFFF00"/>
                </a:highlight>
              </a:rPr>
              <a:t> </a:t>
            </a:r>
            <a:r>
              <a:rPr lang="en-US" sz="2400" b="1" i="1" dirty="0">
                <a:highlight>
                  <a:srgbClr val="FFFF00"/>
                </a:highlight>
              </a:rPr>
              <a:t> </a:t>
            </a:r>
            <a:r>
              <a:rPr lang="lv-LV" sz="2400" b="1" i="1" dirty="0" err="1">
                <a:highlight>
                  <a:srgbClr val="FFFF00"/>
                </a:highlight>
              </a:rPr>
              <a:t>prnciple</a:t>
            </a:r>
            <a:r>
              <a:rPr lang="lv-LV" sz="2400" b="1" i="1" dirty="0">
                <a:highlight>
                  <a:srgbClr val="FFFF00"/>
                </a:highlight>
              </a:rPr>
              <a:t>’</a:t>
            </a:r>
            <a:r>
              <a:rPr lang="en-US" sz="2400" i="1" dirty="0">
                <a:highlight>
                  <a:srgbClr val="FFFF00"/>
                </a:highlight>
              </a:rPr>
              <a:t>. </a:t>
            </a:r>
            <a:endParaRPr lang="lv-LV" sz="2400" i="1" dirty="0">
              <a:highlight>
                <a:srgbClr val="FFFF00"/>
              </a:highlight>
            </a:endParaRPr>
          </a:p>
        </p:txBody>
      </p:sp>
      <p:sp>
        <p:nvSpPr>
          <p:cNvPr id="16" name="TextBox 15"/>
          <p:cNvSpPr txBox="1"/>
          <p:nvPr/>
        </p:nvSpPr>
        <p:spPr>
          <a:xfrm>
            <a:off x="3550103" y="2666715"/>
            <a:ext cx="7345409" cy="461665"/>
          </a:xfrm>
          <a:prstGeom prst="rect">
            <a:avLst/>
          </a:prstGeom>
          <a:noFill/>
        </p:spPr>
        <p:txBody>
          <a:bodyPr wrap="none" rtlCol="0">
            <a:spAutoFit/>
          </a:bodyPr>
          <a:lstStyle/>
          <a:p>
            <a:r>
              <a:rPr lang="lv-LV" sz="2400" dirty="0" err="1"/>
              <a:t>He</a:t>
            </a:r>
            <a:r>
              <a:rPr lang="lv-LV" sz="2400" dirty="0"/>
              <a:t> </a:t>
            </a:r>
            <a:r>
              <a:rPr lang="lv-LV" sz="2400" dirty="0" err="1"/>
              <a:t>noticed</a:t>
            </a:r>
            <a:r>
              <a:rPr lang="lv-LV" sz="2400" dirty="0"/>
              <a:t> </a:t>
            </a:r>
            <a:r>
              <a:rPr lang="lv-LV" sz="2400" dirty="0" err="1"/>
              <a:t>that</a:t>
            </a:r>
            <a:r>
              <a:rPr lang="lv-LV" sz="2400" dirty="0"/>
              <a:t> </a:t>
            </a:r>
            <a:r>
              <a:rPr lang="lv-LV" sz="2400" dirty="0" err="1"/>
              <a:t>bacteria</a:t>
            </a:r>
            <a:r>
              <a:rPr lang="lv-LV" sz="2400" dirty="0"/>
              <a:t> </a:t>
            </a:r>
            <a:r>
              <a:rPr lang="lv-LV" sz="2400" dirty="0" err="1"/>
              <a:t>has</a:t>
            </a:r>
            <a:r>
              <a:rPr lang="lv-LV" sz="2400" dirty="0"/>
              <a:t> </a:t>
            </a:r>
            <a:r>
              <a:rPr lang="lv-LV" sz="2400" dirty="0" err="1"/>
              <a:t>two</a:t>
            </a:r>
            <a:r>
              <a:rPr lang="lv-LV" sz="2400" dirty="0"/>
              <a:t> </a:t>
            </a:r>
            <a:r>
              <a:rPr lang="lv-LV" sz="2400" dirty="0" err="1"/>
              <a:t>visually</a:t>
            </a:r>
            <a:r>
              <a:rPr lang="lv-LV" sz="2400" dirty="0"/>
              <a:t> </a:t>
            </a:r>
            <a:r>
              <a:rPr lang="lv-LV" sz="2400" dirty="0" err="1"/>
              <a:t>distinct</a:t>
            </a:r>
            <a:r>
              <a:rPr lang="lv-LV" sz="2400" dirty="0"/>
              <a:t> </a:t>
            </a:r>
            <a:r>
              <a:rPr lang="lv-LV" sz="2400" dirty="0" err="1"/>
              <a:t>strains</a:t>
            </a:r>
            <a:r>
              <a:rPr lang="lv-LV" sz="2400" dirty="0"/>
              <a:t>: </a:t>
            </a:r>
          </a:p>
        </p:txBody>
      </p:sp>
      <p:sp>
        <p:nvSpPr>
          <p:cNvPr id="17" name="TextBox 16"/>
          <p:cNvSpPr txBox="1"/>
          <p:nvPr/>
        </p:nvSpPr>
        <p:spPr>
          <a:xfrm>
            <a:off x="6001533" y="5045554"/>
            <a:ext cx="6300636" cy="1569660"/>
          </a:xfrm>
          <a:prstGeom prst="rect">
            <a:avLst/>
          </a:prstGeom>
          <a:noFill/>
        </p:spPr>
        <p:txBody>
          <a:bodyPr wrap="none" rtlCol="0">
            <a:spAutoFit/>
          </a:bodyPr>
          <a:lstStyle/>
          <a:p>
            <a:pPr marL="342900" indent="-342900">
              <a:buFont typeface="Wingdings" panose="05000000000000000000" pitchFamily="2" charset="2"/>
              <a:buChar char="Ø"/>
            </a:pPr>
            <a:r>
              <a:rPr lang="lv-LV" sz="2400" b="1" dirty="0" err="1"/>
              <a:t>Rough</a:t>
            </a:r>
            <a:r>
              <a:rPr lang="lv-LV" sz="2400" b="1" dirty="0"/>
              <a:t> </a:t>
            </a:r>
            <a:r>
              <a:rPr lang="en-US" sz="2400" b="1" dirty="0"/>
              <a:t>(</a:t>
            </a:r>
            <a:r>
              <a:rPr lang="lv-LV" sz="2400" b="1" dirty="0"/>
              <a:t>R</a:t>
            </a:r>
            <a:r>
              <a:rPr lang="en-US" sz="2400" b="1" dirty="0"/>
              <a:t>) strain</a:t>
            </a:r>
            <a:endParaRPr lang="lv-LV" sz="2400" b="1" dirty="0"/>
          </a:p>
          <a:p>
            <a:pPr marL="800100" lvl="1" indent="-342900">
              <a:buFont typeface="Arial" panose="020B0604020202020204" pitchFamily="34" charset="0"/>
              <a:buChar char="•"/>
            </a:pPr>
            <a:r>
              <a:rPr lang="en-US" sz="2400" dirty="0"/>
              <a:t>produce colonies</a:t>
            </a:r>
            <a:r>
              <a:rPr lang="lv-LV" sz="2400" dirty="0"/>
              <a:t> </a:t>
            </a:r>
            <a:r>
              <a:rPr lang="lv-LV" sz="2400" dirty="0" err="1"/>
              <a:t>with</a:t>
            </a:r>
            <a:r>
              <a:rPr lang="lv-LV" sz="2400" dirty="0"/>
              <a:t> a </a:t>
            </a:r>
            <a:r>
              <a:rPr lang="lv-LV" sz="2400" dirty="0" err="1"/>
              <a:t>rough</a:t>
            </a:r>
            <a:r>
              <a:rPr lang="lv-LV" sz="2400" dirty="0"/>
              <a:t> </a:t>
            </a:r>
            <a:r>
              <a:rPr lang="lv-LV" sz="2400" dirty="0" err="1"/>
              <a:t>appearance</a:t>
            </a:r>
            <a:endParaRPr lang="lv-LV" sz="2400" dirty="0"/>
          </a:p>
          <a:p>
            <a:pPr marL="1257300" lvl="2" indent="-342900">
              <a:buFont typeface="Arial" panose="020B0604020202020204" pitchFamily="34" charset="0"/>
              <a:buChar char="•"/>
            </a:pPr>
            <a:r>
              <a:rPr lang="lv-LV" sz="2400" dirty="0" err="1"/>
              <a:t>unable</a:t>
            </a:r>
            <a:r>
              <a:rPr lang="lv-LV" sz="2400" dirty="0"/>
              <a:t> to </a:t>
            </a:r>
            <a:r>
              <a:rPr lang="en-US" sz="2400" dirty="0"/>
              <a:t>secrete a capsule</a:t>
            </a:r>
            <a:endParaRPr lang="lv-LV" sz="2400" dirty="0"/>
          </a:p>
          <a:p>
            <a:pPr marL="1714500" lvl="3" indent="-342900">
              <a:buFont typeface="Arial" panose="020B0604020202020204" pitchFamily="34" charset="0"/>
              <a:buChar char="•"/>
            </a:pPr>
            <a:r>
              <a:rPr lang="lv-LV" sz="2400" dirty="0"/>
              <a:t>non-</a:t>
            </a:r>
            <a:r>
              <a:rPr lang="en-US" sz="2400" dirty="0"/>
              <a:t>pathogenic</a:t>
            </a:r>
            <a:endParaRPr lang="lv-LV" sz="2400" dirty="0"/>
          </a:p>
        </p:txBody>
      </p:sp>
      <p:pic>
        <p:nvPicPr>
          <p:cNvPr id="3" name="Attēls 2"/>
          <p:cNvPicPr>
            <a:picLocks noChangeAspect="1"/>
          </p:cNvPicPr>
          <p:nvPr/>
        </p:nvPicPr>
        <p:blipFill>
          <a:blip r:embed="rId4"/>
          <a:stretch>
            <a:fillRect/>
          </a:stretch>
        </p:blipFill>
        <p:spPr>
          <a:xfrm>
            <a:off x="108489" y="4152900"/>
            <a:ext cx="5801901" cy="2611315"/>
          </a:xfrm>
          <a:prstGeom prst="rect">
            <a:avLst/>
          </a:prstGeom>
        </p:spPr>
      </p:pic>
    </p:spTree>
    <p:extLst>
      <p:ext uri="{BB962C8B-B14F-4D97-AF65-F5344CB8AC3E}">
        <p14:creationId xmlns:p14="http://schemas.microsoft.com/office/powerpoint/2010/main" val="1812151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Attēls 39"/>
          <p:cNvPicPr>
            <a:picLocks noChangeAspect="1"/>
          </p:cNvPicPr>
          <p:nvPr/>
        </p:nvPicPr>
        <p:blipFill>
          <a:blip r:embed="rId2"/>
          <a:stretch>
            <a:fillRect/>
          </a:stretch>
        </p:blipFill>
        <p:spPr>
          <a:xfrm>
            <a:off x="9958320" y="3313653"/>
            <a:ext cx="1847850" cy="1085850"/>
          </a:xfrm>
          <a:prstGeom prst="rect">
            <a:avLst/>
          </a:prstGeom>
        </p:spPr>
      </p:pic>
      <p:pic>
        <p:nvPicPr>
          <p:cNvPr id="34" name="Attēls 33"/>
          <p:cNvPicPr>
            <a:picLocks noChangeAspect="1"/>
          </p:cNvPicPr>
          <p:nvPr/>
        </p:nvPicPr>
        <p:blipFill>
          <a:blip r:embed="rId2"/>
          <a:stretch>
            <a:fillRect/>
          </a:stretch>
        </p:blipFill>
        <p:spPr>
          <a:xfrm>
            <a:off x="6935239" y="3153705"/>
            <a:ext cx="1847850" cy="1085850"/>
          </a:xfrm>
          <a:prstGeom prst="rect">
            <a:avLst/>
          </a:prstGeom>
        </p:spPr>
      </p:pic>
      <p:pic>
        <p:nvPicPr>
          <p:cNvPr id="22" name="Attēls 21"/>
          <p:cNvPicPr>
            <a:picLocks noChangeAspect="1"/>
          </p:cNvPicPr>
          <p:nvPr/>
        </p:nvPicPr>
        <p:blipFill>
          <a:blip r:embed="rId2"/>
          <a:stretch>
            <a:fillRect/>
          </a:stretch>
        </p:blipFill>
        <p:spPr>
          <a:xfrm>
            <a:off x="4122744" y="3346453"/>
            <a:ext cx="1847850" cy="1085850"/>
          </a:xfrm>
          <a:prstGeom prst="rect">
            <a:avLst/>
          </a:prstGeom>
        </p:spPr>
      </p:pic>
      <p:pic>
        <p:nvPicPr>
          <p:cNvPr id="3" name="Attēls 2"/>
          <p:cNvPicPr>
            <a:picLocks noChangeAspect="1"/>
          </p:cNvPicPr>
          <p:nvPr/>
        </p:nvPicPr>
        <p:blipFill>
          <a:blip r:embed="rId2"/>
          <a:stretch>
            <a:fillRect/>
          </a:stretch>
        </p:blipFill>
        <p:spPr>
          <a:xfrm>
            <a:off x="1099663" y="3186505"/>
            <a:ext cx="1847850" cy="1085850"/>
          </a:xfrm>
          <a:prstGeom prst="rect">
            <a:avLst/>
          </a:prstGeom>
        </p:spPr>
      </p:pic>
      <p:pic>
        <p:nvPicPr>
          <p:cNvPr id="2060" name="Picture 12" descr="Image result for injection need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821" y="2900326"/>
            <a:ext cx="995139" cy="1017553"/>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Image result for oswald avery colin macleod and maclyn mccart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6152" name="Picture 8" descr="Image result for Frederick Griffit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489" y="120448"/>
            <a:ext cx="1263111" cy="14967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295770" y="0"/>
            <a:ext cx="5808898" cy="523220"/>
          </a:xfrm>
          <a:prstGeom prst="rect">
            <a:avLst/>
          </a:prstGeom>
          <a:noFill/>
        </p:spPr>
        <p:txBody>
          <a:bodyPr wrap="none" rtlCol="0">
            <a:spAutoFit/>
          </a:bodyPr>
          <a:lstStyle/>
          <a:p>
            <a:r>
              <a:rPr lang="en-US" sz="2800" dirty="0"/>
              <a:t>British bacteriologist </a:t>
            </a:r>
            <a:r>
              <a:rPr lang="en-US" sz="2800" b="1" dirty="0"/>
              <a:t>Frederick Griffith</a:t>
            </a:r>
            <a:endParaRPr lang="lv-LV" sz="2800" b="1" dirty="0"/>
          </a:p>
        </p:txBody>
      </p:sp>
      <p:sp>
        <p:nvSpPr>
          <p:cNvPr id="12" name="TextBox 11"/>
          <p:cNvSpPr txBox="1"/>
          <p:nvPr/>
        </p:nvSpPr>
        <p:spPr>
          <a:xfrm>
            <a:off x="3361959" y="1457671"/>
            <a:ext cx="4523867" cy="461665"/>
          </a:xfrm>
          <a:prstGeom prst="rect">
            <a:avLst/>
          </a:prstGeom>
          <a:noFill/>
        </p:spPr>
        <p:txBody>
          <a:bodyPr wrap="none" rtlCol="0">
            <a:spAutoFit/>
          </a:bodyPr>
          <a:lstStyle/>
          <a:p>
            <a:r>
              <a:rPr lang="lv-LV" sz="2400" dirty="0" err="1"/>
              <a:t>He</a:t>
            </a:r>
            <a:r>
              <a:rPr lang="lv-LV" sz="2400" dirty="0"/>
              <a:t> </a:t>
            </a:r>
            <a:r>
              <a:rPr lang="lv-LV" sz="2400" dirty="0" err="1"/>
              <a:t>infected</a:t>
            </a:r>
            <a:r>
              <a:rPr lang="lv-LV" sz="2400" dirty="0"/>
              <a:t> mice </a:t>
            </a:r>
            <a:r>
              <a:rPr lang="lv-LV" sz="2400" dirty="0" err="1"/>
              <a:t>with</a:t>
            </a:r>
            <a:r>
              <a:rPr lang="lv-LV" sz="2400" dirty="0"/>
              <a:t> </a:t>
            </a:r>
            <a:r>
              <a:rPr lang="lv-LV" sz="2400" dirty="0" err="1"/>
              <a:t>both</a:t>
            </a:r>
            <a:r>
              <a:rPr lang="lv-LV" sz="2400" dirty="0"/>
              <a:t> </a:t>
            </a:r>
            <a:r>
              <a:rPr lang="lv-LV" sz="2400" dirty="0" err="1"/>
              <a:t>strains</a:t>
            </a:r>
            <a:r>
              <a:rPr lang="lv-LV" sz="2400" dirty="0"/>
              <a:t> </a:t>
            </a:r>
          </a:p>
        </p:txBody>
      </p:sp>
      <p:sp>
        <p:nvSpPr>
          <p:cNvPr id="15" name="TextBox 14"/>
          <p:cNvSpPr txBox="1"/>
          <p:nvPr/>
        </p:nvSpPr>
        <p:spPr>
          <a:xfrm>
            <a:off x="1709380" y="558177"/>
            <a:ext cx="9753933" cy="830997"/>
          </a:xfrm>
          <a:prstGeom prst="rect">
            <a:avLst/>
          </a:prstGeom>
          <a:noFill/>
        </p:spPr>
        <p:txBody>
          <a:bodyPr wrap="square" rtlCol="0">
            <a:spAutoFit/>
          </a:bodyPr>
          <a:lstStyle/>
          <a:p>
            <a:r>
              <a:rPr lang="en-US" sz="2400" dirty="0"/>
              <a:t>In </a:t>
            </a:r>
            <a:r>
              <a:rPr lang="en-US" sz="2400" b="1" dirty="0"/>
              <a:t>1928</a:t>
            </a:r>
            <a:r>
              <a:rPr lang="en-US" sz="2400" dirty="0"/>
              <a:t> he performed ground – breaking experiment, </a:t>
            </a:r>
            <a:r>
              <a:rPr lang="lv-LV" sz="2400" dirty="0"/>
              <a:t>w</a:t>
            </a:r>
            <a:r>
              <a:rPr lang="en-US" sz="2400" dirty="0"/>
              <a:t>here he established </a:t>
            </a:r>
            <a:r>
              <a:rPr lang="lv-LV" sz="2400" dirty="0"/>
              <a:t> </a:t>
            </a:r>
            <a:r>
              <a:rPr lang="en-US" sz="2400" dirty="0"/>
              <a:t>that there was a transforming principle  in bacterial genetics.</a:t>
            </a:r>
            <a:endParaRPr lang="lv-LV" sz="2400" dirty="0"/>
          </a:p>
        </p:txBody>
      </p:sp>
      <p:sp>
        <p:nvSpPr>
          <p:cNvPr id="2" name="AutoShape 8" descr="Image result for dead mi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4" name="Attēls 3"/>
          <p:cNvPicPr>
            <a:picLocks noChangeAspect="1"/>
          </p:cNvPicPr>
          <p:nvPr/>
        </p:nvPicPr>
        <p:blipFill>
          <a:blip r:embed="rId5"/>
          <a:stretch>
            <a:fillRect/>
          </a:stretch>
        </p:blipFill>
        <p:spPr>
          <a:xfrm flipV="1">
            <a:off x="670172" y="2445367"/>
            <a:ext cx="88330" cy="265011"/>
          </a:xfrm>
          <a:prstGeom prst="rect">
            <a:avLst/>
          </a:prstGeom>
        </p:spPr>
      </p:pic>
      <p:pic>
        <p:nvPicPr>
          <p:cNvPr id="18" name="Attēls 17"/>
          <p:cNvPicPr>
            <a:picLocks noChangeAspect="1"/>
          </p:cNvPicPr>
          <p:nvPr/>
        </p:nvPicPr>
        <p:blipFill>
          <a:blip r:embed="rId5"/>
          <a:stretch>
            <a:fillRect/>
          </a:stretch>
        </p:blipFill>
        <p:spPr>
          <a:xfrm flipV="1">
            <a:off x="500511" y="2594650"/>
            <a:ext cx="88330" cy="265011"/>
          </a:xfrm>
          <a:prstGeom prst="rect">
            <a:avLst/>
          </a:prstGeom>
        </p:spPr>
      </p:pic>
      <p:pic>
        <p:nvPicPr>
          <p:cNvPr id="19" name="Attēls 18"/>
          <p:cNvPicPr>
            <a:picLocks noChangeAspect="1"/>
          </p:cNvPicPr>
          <p:nvPr/>
        </p:nvPicPr>
        <p:blipFill>
          <a:blip r:embed="rId5"/>
          <a:stretch>
            <a:fillRect/>
          </a:stretch>
        </p:blipFill>
        <p:spPr>
          <a:xfrm flipV="1">
            <a:off x="606771" y="2833050"/>
            <a:ext cx="88330" cy="265011"/>
          </a:xfrm>
          <a:prstGeom prst="rect">
            <a:avLst/>
          </a:prstGeom>
        </p:spPr>
      </p:pic>
      <p:pic>
        <p:nvPicPr>
          <p:cNvPr id="20" name="Attēls 19"/>
          <p:cNvPicPr>
            <a:picLocks noChangeAspect="1"/>
          </p:cNvPicPr>
          <p:nvPr/>
        </p:nvPicPr>
        <p:blipFill>
          <a:blip r:embed="rId5"/>
          <a:stretch>
            <a:fillRect/>
          </a:stretch>
        </p:blipFill>
        <p:spPr>
          <a:xfrm flipV="1">
            <a:off x="756982" y="2754052"/>
            <a:ext cx="88330" cy="265011"/>
          </a:xfrm>
          <a:prstGeom prst="rect">
            <a:avLst/>
          </a:prstGeom>
        </p:spPr>
      </p:pic>
      <p:pic>
        <p:nvPicPr>
          <p:cNvPr id="21" name="Picture 12" descr="Image result for injection need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3588" y="3069997"/>
            <a:ext cx="995139" cy="101755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a 10"/>
          <p:cNvGrpSpPr/>
          <p:nvPr/>
        </p:nvGrpSpPr>
        <p:grpSpPr>
          <a:xfrm>
            <a:off x="3461024" y="2583950"/>
            <a:ext cx="437180" cy="664194"/>
            <a:chOff x="3461024" y="2583950"/>
            <a:chExt cx="437180" cy="664194"/>
          </a:xfrm>
        </p:grpSpPr>
        <p:pic>
          <p:nvPicPr>
            <p:cNvPr id="23" name="Attēls 22"/>
            <p:cNvPicPr>
              <a:picLocks noChangeAspect="1"/>
            </p:cNvPicPr>
            <p:nvPr/>
          </p:nvPicPr>
          <p:blipFill>
            <a:blip r:embed="rId6"/>
            <a:stretch>
              <a:fillRect/>
            </a:stretch>
          </p:blipFill>
          <p:spPr>
            <a:xfrm>
              <a:off x="3671842" y="2697834"/>
              <a:ext cx="141294" cy="282588"/>
            </a:xfrm>
            <a:prstGeom prst="rect">
              <a:avLst/>
            </a:prstGeom>
          </p:spPr>
        </p:pic>
        <p:pic>
          <p:nvPicPr>
            <p:cNvPr id="24" name="Attēls 23"/>
            <p:cNvPicPr>
              <a:picLocks noChangeAspect="1"/>
            </p:cNvPicPr>
            <p:nvPr/>
          </p:nvPicPr>
          <p:blipFill>
            <a:blip r:embed="rId6"/>
            <a:stretch>
              <a:fillRect/>
            </a:stretch>
          </p:blipFill>
          <p:spPr>
            <a:xfrm>
              <a:off x="3461024" y="2583950"/>
              <a:ext cx="141294" cy="282588"/>
            </a:xfrm>
            <a:prstGeom prst="rect">
              <a:avLst/>
            </a:prstGeom>
          </p:spPr>
        </p:pic>
        <p:pic>
          <p:nvPicPr>
            <p:cNvPr id="25" name="Attēls 24"/>
            <p:cNvPicPr>
              <a:picLocks noChangeAspect="1"/>
            </p:cNvPicPr>
            <p:nvPr/>
          </p:nvPicPr>
          <p:blipFill>
            <a:blip r:embed="rId6"/>
            <a:stretch>
              <a:fillRect/>
            </a:stretch>
          </p:blipFill>
          <p:spPr>
            <a:xfrm>
              <a:off x="3518655" y="2900326"/>
              <a:ext cx="141294" cy="282588"/>
            </a:xfrm>
            <a:prstGeom prst="rect">
              <a:avLst/>
            </a:prstGeom>
          </p:spPr>
        </p:pic>
        <p:pic>
          <p:nvPicPr>
            <p:cNvPr id="26" name="Attēls 25"/>
            <p:cNvPicPr>
              <a:picLocks noChangeAspect="1"/>
            </p:cNvPicPr>
            <p:nvPr/>
          </p:nvPicPr>
          <p:blipFill>
            <a:blip r:embed="rId6"/>
            <a:stretch>
              <a:fillRect/>
            </a:stretch>
          </p:blipFill>
          <p:spPr>
            <a:xfrm>
              <a:off x="3756910" y="2965556"/>
              <a:ext cx="141294" cy="282588"/>
            </a:xfrm>
            <a:prstGeom prst="rect">
              <a:avLst/>
            </a:prstGeom>
          </p:spPr>
        </p:pic>
      </p:grpSp>
      <p:pic>
        <p:nvPicPr>
          <p:cNvPr id="8" name="Attēls 7"/>
          <p:cNvPicPr>
            <a:picLocks noChangeAspect="1"/>
          </p:cNvPicPr>
          <p:nvPr/>
        </p:nvPicPr>
        <p:blipFill>
          <a:blip r:embed="rId7"/>
          <a:stretch>
            <a:fillRect/>
          </a:stretch>
        </p:blipFill>
        <p:spPr>
          <a:xfrm>
            <a:off x="3841219" y="4886549"/>
            <a:ext cx="2295525" cy="1076325"/>
          </a:xfrm>
          <a:prstGeom prst="rect">
            <a:avLst/>
          </a:prstGeom>
        </p:spPr>
      </p:pic>
      <p:pic>
        <p:nvPicPr>
          <p:cNvPr id="28" name="Attēls 27"/>
          <p:cNvPicPr>
            <a:picLocks noChangeAspect="1"/>
          </p:cNvPicPr>
          <p:nvPr/>
        </p:nvPicPr>
        <p:blipFill>
          <a:blip r:embed="rId2"/>
          <a:stretch>
            <a:fillRect/>
          </a:stretch>
        </p:blipFill>
        <p:spPr>
          <a:xfrm>
            <a:off x="665955" y="4987693"/>
            <a:ext cx="1847850" cy="1085850"/>
          </a:xfrm>
          <a:prstGeom prst="rect">
            <a:avLst/>
          </a:prstGeom>
        </p:spPr>
      </p:pic>
      <p:sp>
        <p:nvSpPr>
          <p:cNvPr id="9" name="Bultiņa: uz leju 8"/>
          <p:cNvSpPr/>
          <p:nvPr/>
        </p:nvSpPr>
        <p:spPr>
          <a:xfrm>
            <a:off x="1662032" y="4329233"/>
            <a:ext cx="273224" cy="658460"/>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0" name="Bultiņa: uz leju 29"/>
          <p:cNvSpPr/>
          <p:nvPr/>
        </p:nvSpPr>
        <p:spPr>
          <a:xfrm>
            <a:off x="4719528" y="4527249"/>
            <a:ext cx="273224" cy="65846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0" name="TextBox 9"/>
          <p:cNvSpPr txBox="1"/>
          <p:nvPr/>
        </p:nvSpPr>
        <p:spPr>
          <a:xfrm>
            <a:off x="874156" y="2356854"/>
            <a:ext cx="1438792" cy="400110"/>
          </a:xfrm>
          <a:prstGeom prst="rect">
            <a:avLst/>
          </a:prstGeom>
          <a:noFill/>
        </p:spPr>
        <p:txBody>
          <a:bodyPr wrap="none" rtlCol="0">
            <a:spAutoFit/>
          </a:bodyPr>
          <a:lstStyle/>
          <a:p>
            <a:r>
              <a:rPr lang="lv-LV" sz="2000" dirty="0" err="1"/>
              <a:t>rough</a:t>
            </a:r>
            <a:r>
              <a:rPr lang="lv-LV" sz="2000" dirty="0"/>
              <a:t> </a:t>
            </a:r>
            <a:r>
              <a:rPr lang="lv-LV" sz="2000" dirty="0" err="1"/>
              <a:t>strain</a:t>
            </a:r>
            <a:endParaRPr lang="lv-LV" sz="2000" dirty="0"/>
          </a:p>
        </p:txBody>
      </p:sp>
      <p:sp>
        <p:nvSpPr>
          <p:cNvPr id="32" name="TextBox 31"/>
          <p:cNvSpPr txBox="1"/>
          <p:nvPr/>
        </p:nvSpPr>
        <p:spPr>
          <a:xfrm>
            <a:off x="3905836" y="2373582"/>
            <a:ext cx="1748149" cy="400110"/>
          </a:xfrm>
          <a:prstGeom prst="rect">
            <a:avLst/>
          </a:prstGeom>
          <a:noFill/>
        </p:spPr>
        <p:txBody>
          <a:bodyPr wrap="square" rtlCol="0">
            <a:spAutoFit/>
          </a:bodyPr>
          <a:lstStyle/>
          <a:p>
            <a:r>
              <a:rPr lang="lv-LV" sz="2000" dirty="0" err="1"/>
              <a:t>smooth</a:t>
            </a:r>
            <a:r>
              <a:rPr lang="lv-LV" sz="2000" dirty="0"/>
              <a:t> </a:t>
            </a:r>
            <a:r>
              <a:rPr lang="lv-LV" sz="2000" dirty="0" err="1"/>
              <a:t>strain</a:t>
            </a:r>
            <a:endParaRPr lang="lv-LV" sz="2000" dirty="0"/>
          </a:p>
        </p:txBody>
      </p:sp>
      <p:pic>
        <p:nvPicPr>
          <p:cNvPr id="33" name="Picture 12" descr="Image result for injection need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3397" y="2867526"/>
            <a:ext cx="995139" cy="101755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upa 12"/>
          <p:cNvGrpSpPr/>
          <p:nvPr/>
        </p:nvGrpSpPr>
        <p:grpSpPr>
          <a:xfrm>
            <a:off x="9282163" y="2345172"/>
            <a:ext cx="344801" cy="652694"/>
            <a:chOff x="6336087" y="2412567"/>
            <a:chExt cx="344801" cy="652694"/>
          </a:xfrm>
        </p:grpSpPr>
        <p:pic>
          <p:nvPicPr>
            <p:cNvPr id="35" name="Attēls 34"/>
            <p:cNvPicPr>
              <a:picLocks noChangeAspect="1"/>
            </p:cNvPicPr>
            <p:nvPr/>
          </p:nvPicPr>
          <p:blipFill>
            <a:blip r:embed="rId5"/>
            <a:stretch>
              <a:fillRect/>
            </a:stretch>
          </p:blipFill>
          <p:spPr>
            <a:xfrm flipV="1">
              <a:off x="6505748" y="2412567"/>
              <a:ext cx="88330" cy="265011"/>
            </a:xfrm>
            <a:prstGeom prst="rect">
              <a:avLst/>
            </a:prstGeom>
          </p:spPr>
        </p:pic>
        <p:pic>
          <p:nvPicPr>
            <p:cNvPr id="36" name="Attēls 35"/>
            <p:cNvPicPr>
              <a:picLocks noChangeAspect="1"/>
            </p:cNvPicPr>
            <p:nvPr/>
          </p:nvPicPr>
          <p:blipFill>
            <a:blip r:embed="rId5"/>
            <a:stretch>
              <a:fillRect/>
            </a:stretch>
          </p:blipFill>
          <p:spPr>
            <a:xfrm flipV="1">
              <a:off x="6336087" y="2561850"/>
              <a:ext cx="88330" cy="265011"/>
            </a:xfrm>
            <a:prstGeom prst="rect">
              <a:avLst/>
            </a:prstGeom>
          </p:spPr>
        </p:pic>
        <p:pic>
          <p:nvPicPr>
            <p:cNvPr id="37" name="Attēls 36"/>
            <p:cNvPicPr>
              <a:picLocks noChangeAspect="1"/>
            </p:cNvPicPr>
            <p:nvPr/>
          </p:nvPicPr>
          <p:blipFill>
            <a:blip r:embed="rId5"/>
            <a:stretch>
              <a:fillRect/>
            </a:stretch>
          </p:blipFill>
          <p:spPr>
            <a:xfrm flipV="1">
              <a:off x="6442347" y="2800250"/>
              <a:ext cx="88330" cy="265011"/>
            </a:xfrm>
            <a:prstGeom prst="rect">
              <a:avLst/>
            </a:prstGeom>
          </p:spPr>
        </p:pic>
        <p:pic>
          <p:nvPicPr>
            <p:cNvPr id="38" name="Attēls 37"/>
            <p:cNvPicPr>
              <a:picLocks noChangeAspect="1"/>
            </p:cNvPicPr>
            <p:nvPr/>
          </p:nvPicPr>
          <p:blipFill>
            <a:blip r:embed="rId5"/>
            <a:stretch>
              <a:fillRect/>
            </a:stretch>
          </p:blipFill>
          <p:spPr>
            <a:xfrm flipV="1">
              <a:off x="6592558" y="2721252"/>
              <a:ext cx="88330" cy="265011"/>
            </a:xfrm>
            <a:prstGeom prst="rect">
              <a:avLst/>
            </a:prstGeom>
          </p:spPr>
        </p:pic>
      </p:grpSp>
      <p:pic>
        <p:nvPicPr>
          <p:cNvPr id="39" name="Picture 12" descr="Image result for injection need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9164" y="3037197"/>
            <a:ext cx="995139" cy="1017553"/>
          </a:xfrm>
          <a:prstGeom prst="rect">
            <a:avLst/>
          </a:prstGeom>
          <a:noFill/>
          <a:extLst>
            <a:ext uri="{909E8E84-426E-40DD-AFC4-6F175D3DCCD1}">
              <a14:hiddenFill xmlns:a14="http://schemas.microsoft.com/office/drawing/2010/main">
                <a:solidFill>
                  <a:srgbClr val="FFFFFF"/>
                </a:solidFill>
              </a14:hiddenFill>
            </a:ext>
          </a:extLst>
        </p:spPr>
      </p:pic>
      <p:pic>
        <p:nvPicPr>
          <p:cNvPr id="45" name="Attēls 44"/>
          <p:cNvPicPr>
            <a:picLocks noChangeAspect="1"/>
          </p:cNvPicPr>
          <p:nvPr/>
        </p:nvPicPr>
        <p:blipFill>
          <a:blip r:embed="rId7"/>
          <a:stretch>
            <a:fillRect/>
          </a:stretch>
        </p:blipFill>
        <p:spPr>
          <a:xfrm>
            <a:off x="9687676" y="5002002"/>
            <a:ext cx="2295525" cy="1076325"/>
          </a:xfrm>
          <a:prstGeom prst="rect">
            <a:avLst/>
          </a:prstGeom>
        </p:spPr>
      </p:pic>
      <p:pic>
        <p:nvPicPr>
          <p:cNvPr id="46" name="Attēls 45"/>
          <p:cNvPicPr>
            <a:picLocks noChangeAspect="1"/>
          </p:cNvPicPr>
          <p:nvPr/>
        </p:nvPicPr>
        <p:blipFill>
          <a:blip r:embed="rId2"/>
          <a:stretch>
            <a:fillRect/>
          </a:stretch>
        </p:blipFill>
        <p:spPr>
          <a:xfrm>
            <a:off x="6436519" y="4904309"/>
            <a:ext cx="1847850" cy="1085850"/>
          </a:xfrm>
          <a:prstGeom prst="rect">
            <a:avLst/>
          </a:prstGeom>
        </p:spPr>
      </p:pic>
      <p:sp>
        <p:nvSpPr>
          <p:cNvPr id="47" name="Bultiņa: uz leju 46"/>
          <p:cNvSpPr/>
          <p:nvPr/>
        </p:nvSpPr>
        <p:spPr>
          <a:xfrm>
            <a:off x="7496666" y="4272355"/>
            <a:ext cx="273224" cy="658460"/>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8" name="Bultiņa: uz leju 47"/>
          <p:cNvSpPr/>
          <p:nvPr/>
        </p:nvSpPr>
        <p:spPr>
          <a:xfrm>
            <a:off x="10431994" y="4432303"/>
            <a:ext cx="273224" cy="65846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9" name="TextBox 48"/>
          <p:cNvSpPr txBox="1"/>
          <p:nvPr/>
        </p:nvSpPr>
        <p:spPr>
          <a:xfrm>
            <a:off x="7420526" y="2196093"/>
            <a:ext cx="1494995" cy="1015663"/>
          </a:xfrm>
          <a:prstGeom prst="rect">
            <a:avLst/>
          </a:prstGeom>
          <a:noFill/>
        </p:spPr>
        <p:txBody>
          <a:bodyPr wrap="square" rtlCol="0">
            <a:spAutoFit/>
          </a:bodyPr>
          <a:lstStyle/>
          <a:p>
            <a:r>
              <a:rPr lang="lv-LV" sz="2000" dirty="0" err="1"/>
              <a:t>heat-killed</a:t>
            </a:r>
            <a:r>
              <a:rPr lang="lv-LV" sz="2000" dirty="0"/>
              <a:t> </a:t>
            </a:r>
          </a:p>
          <a:p>
            <a:r>
              <a:rPr lang="lv-LV" sz="2000" dirty="0" err="1"/>
              <a:t>smooth</a:t>
            </a:r>
            <a:r>
              <a:rPr lang="lv-LV" sz="2000" dirty="0"/>
              <a:t> </a:t>
            </a:r>
            <a:r>
              <a:rPr lang="lv-LV" sz="2000" dirty="0" err="1"/>
              <a:t>strain</a:t>
            </a:r>
            <a:endParaRPr lang="lv-LV" sz="2000" dirty="0"/>
          </a:p>
        </p:txBody>
      </p:sp>
      <p:sp>
        <p:nvSpPr>
          <p:cNvPr id="50" name="TextBox 49"/>
          <p:cNvSpPr txBox="1"/>
          <p:nvPr/>
        </p:nvSpPr>
        <p:spPr>
          <a:xfrm>
            <a:off x="10539963" y="2758023"/>
            <a:ext cx="1605042" cy="400110"/>
          </a:xfrm>
          <a:prstGeom prst="rect">
            <a:avLst/>
          </a:prstGeom>
          <a:noFill/>
        </p:spPr>
        <p:txBody>
          <a:bodyPr wrap="square" rtlCol="0">
            <a:spAutoFit/>
          </a:bodyPr>
          <a:lstStyle/>
          <a:p>
            <a:r>
              <a:rPr lang="lv-LV" sz="2000" dirty="0" err="1"/>
              <a:t>rough</a:t>
            </a:r>
            <a:r>
              <a:rPr lang="lv-LV" sz="2000" dirty="0"/>
              <a:t> </a:t>
            </a:r>
            <a:r>
              <a:rPr lang="lv-LV" sz="2000" dirty="0" err="1"/>
              <a:t>strains</a:t>
            </a:r>
            <a:endParaRPr lang="lv-LV" sz="2000" dirty="0"/>
          </a:p>
        </p:txBody>
      </p:sp>
      <p:grpSp>
        <p:nvGrpSpPr>
          <p:cNvPr id="52" name="Grupa 51"/>
          <p:cNvGrpSpPr/>
          <p:nvPr/>
        </p:nvGrpSpPr>
        <p:grpSpPr>
          <a:xfrm rot="18070335">
            <a:off x="6735119" y="2299450"/>
            <a:ext cx="437180" cy="664194"/>
            <a:chOff x="3461024" y="2583950"/>
            <a:chExt cx="437180" cy="664194"/>
          </a:xfrm>
        </p:grpSpPr>
        <p:pic>
          <p:nvPicPr>
            <p:cNvPr id="53" name="Attēls 52"/>
            <p:cNvPicPr>
              <a:picLocks noChangeAspect="1"/>
            </p:cNvPicPr>
            <p:nvPr/>
          </p:nvPicPr>
          <p:blipFill>
            <a:blip r:embed="rId6"/>
            <a:stretch>
              <a:fillRect/>
            </a:stretch>
          </p:blipFill>
          <p:spPr>
            <a:xfrm>
              <a:off x="3671842" y="2697834"/>
              <a:ext cx="141294" cy="282588"/>
            </a:xfrm>
            <a:prstGeom prst="rect">
              <a:avLst/>
            </a:prstGeom>
          </p:spPr>
        </p:pic>
        <p:pic>
          <p:nvPicPr>
            <p:cNvPr id="54" name="Attēls 53"/>
            <p:cNvPicPr>
              <a:picLocks noChangeAspect="1"/>
            </p:cNvPicPr>
            <p:nvPr/>
          </p:nvPicPr>
          <p:blipFill>
            <a:blip r:embed="rId6"/>
            <a:stretch>
              <a:fillRect/>
            </a:stretch>
          </p:blipFill>
          <p:spPr>
            <a:xfrm>
              <a:off x="3461024" y="2583950"/>
              <a:ext cx="141294" cy="282588"/>
            </a:xfrm>
            <a:prstGeom prst="rect">
              <a:avLst/>
            </a:prstGeom>
          </p:spPr>
        </p:pic>
        <p:pic>
          <p:nvPicPr>
            <p:cNvPr id="55" name="Attēls 54"/>
            <p:cNvPicPr>
              <a:picLocks noChangeAspect="1"/>
            </p:cNvPicPr>
            <p:nvPr/>
          </p:nvPicPr>
          <p:blipFill>
            <a:blip r:embed="rId6"/>
            <a:stretch>
              <a:fillRect/>
            </a:stretch>
          </p:blipFill>
          <p:spPr>
            <a:xfrm>
              <a:off x="3518655" y="2900326"/>
              <a:ext cx="141294" cy="282588"/>
            </a:xfrm>
            <a:prstGeom prst="rect">
              <a:avLst/>
            </a:prstGeom>
          </p:spPr>
        </p:pic>
        <p:pic>
          <p:nvPicPr>
            <p:cNvPr id="56" name="Attēls 55"/>
            <p:cNvPicPr>
              <a:picLocks noChangeAspect="1"/>
            </p:cNvPicPr>
            <p:nvPr/>
          </p:nvPicPr>
          <p:blipFill>
            <a:blip r:embed="rId6"/>
            <a:stretch>
              <a:fillRect/>
            </a:stretch>
          </p:blipFill>
          <p:spPr>
            <a:xfrm>
              <a:off x="3756910" y="2965556"/>
              <a:ext cx="141294" cy="282588"/>
            </a:xfrm>
            <a:prstGeom prst="rect">
              <a:avLst/>
            </a:prstGeom>
          </p:spPr>
        </p:pic>
      </p:grpSp>
      <p:pic>
        <p:nvPicPr>
          <p:cNvPr id="14" name="Attēls 13"/>
          <p:cNvPicPr>
            <a:picLocks noChangeAspect="1"/>
          </p:cNvPicPr>
          <p:nvPr/>
        </p:nvPicPr>
        <p:blipFill>
          <a:blip r:embed="rId8"/>
          <a:stretch>
            <a:fillRect/>
          </a:stretch>
        </p:blipFill>
        <p:spPr>
          <a:xfrm>
            <a:off x="6848232" y="2873472"/>
            <a:ext cx="433980" cy="457900"/>
          </a:xfrm>
          <a:prstGeom prst="rect">
            <a:avLst/>
          </a:prstGeom>
        </p:spPr>
      </p:pic>
      <p:sp>
        <p:nvSpPr>
          <p:cNvPr id="59" name="TextBox 58"/>
          <p:cNvSpPr txBox="1"/>
          <p:nvPr/>
        </p:nvSpPr>
        <p:spPr>
          <a:xfrm>
            <a:off x="10490248" y="2127486"/>
            <a:ext cx="1494995" cy="707886"/>
          </a:xfrm>
          <a:prstGeom prst="rect">
            <a:avLst/>
          </a:prstGeom>
          <a:noFill/>
        </p:spPr>
        <p:txBody>
          <a:bodyPr wrap="square" rtlCol="0">
            <a:spAutoFit/>
          </a:bodyPr>
          <a:lstStyle/>
          <a:p>
            <a:r>
              <a:rPr lang="lv-LV" sz="2000" dirty="0" err="1"/>
              <a:t>heat-killed</a:t>
            </a:r>
            <a:r>
              <a:rPr lang="lv-LV" sz="2000" dirty="0"/>
              <a:t> </a:t>
            </a:r>
          </a:p>
          <a:p>
            <a:r>
              <a:rPr lang="lv-LV" sz="2000" dirty="0" err="1"/>
              <a:t>smooth</a:t>
            </a:r>
            <a:r>
              <a:rPr lang="lv-LV" sz="2000" dirty="0"/>
              <a:t> +</a:t>
            </a:r>
          </a:p>
        </p:txBody>
      </p:sp>
      <p:grpSp>
        <p:nvGrpSpPr>
          <p:cNvPr id="60" name="Grupa 59"/>
          <p:cNvGrpSpPr/>
          <p:nvPr/>
        </p:nvGrpSpPr>
        <p:grpSpPr>
          <a:xfrm rot="18070335">
            <a:off x="9866379" y="2452006"/>
            <a:ext cx="437180" cy="664194"/>
            <a:chOff x="3461024" y="2583950"/>
            <a:chExt cx="437180" cy="664194"/>
          </a:xfrm>
        </p:grpSpPr>
        <p:pic>
          <p:nvPicPr>
            <p:cNvPr id="61" name="Attēls 60"/>
            <p:cNvPicPr>
              <a:picLocks noChangeAspect="1"/>
            </p:cNvPicPr>
            <p:nvPr/>
          </p:nvPicPr>
          <p:blipFill>
            <a:blip r:embed="rId6"/>
            <a:stretch>
              <a:fillRect/>
            </a:stretch>
          </p:blipFill>
          <p:spPr>
            <a:xfrm>
              <a:off x="3671842" y="2697834"/>
              <a:ext cx="141294" cy="282588"/>
            </a:xfrm>
            <a:prstGeom prst="rect">
              <a:avLst/>
            </a:prstGeom>
          </p:spPr>
        </p:pic>
        <p:pic>
          <p:nvPicPr>
            <p:cNvPr id="62" name="Attēls 61"/>
            <p:cNvPicPr>
              <a:picLocks noChangeAspect="1"/>
            </p:cNvPicPr>
            <p:nvPr/>
          </p:nvPicPr>
          <p:blipFill>
            <a:blip r:embed="rId6"/>
            <a:stretch>
              <a:fillRect/>
            </a:stretch>
          </p:blipFill>
          <p:spPr>
            <a:xfrm>
              <a:off x="3461024" y="2583950"/>
              <a:ext cx="141294" cy="282588"/>
            </a:xfrm>
            <a:prstGeom prst="rect">
              <a:avLst/>
            </a:prstGeom>
          </p:spPr>
        </p:pic>
        <p:pic>
          <p:nvPicPr>
            <p:cNvPr id="63" name="Attēls 62"/>
            <p:cNvPicPr>
              <a:picLocks noChangeAspect="1"/>
            </p:cNvPicPr>
            <p:nvPr/>
          </p:nvPicPr>
          <p:blipFill>
            <a:blip r:embed="rId6"/>
            <a:stretch>
              <a:fillRect/>
            </a:stretch>
          </p:blipFill>
          <p:spPr>
            <a:xfrm>
              <a:off x="3518655" y="2900326"/>
              <a:ext cx="141294" cy="282588"/>
            </a:xfrm>
            <a:prstGeom prst="rect">
              <a:avLst/>
            </a:prstGeom>
          </p:spPr>
        </p:pic>
        <p:pic>
          <p:nvPicPr>
            <p:cNvPr id="64" name="Attēls 63"/>
            <p:cNvPicPr>
              <a:picLocks noChangeAspect="1"/>
            </p:cNvPicPr>
            <p:nvPr/>
          </p:nvPicPr>
          <p:blipFill>
            <a:blip r:embed="rId6"/>
            <a:stretch>
              <a:fillRect/>
            </a:stretch>
          </p:blipFill>
          <p:spPr>
            <a:xfrm>
              <a:off x="3756910" y="2965556"/>
              <a:ext cx="141294" cy="282588"/>
            </a:xfrm>
            <a:prstGeom prst="rect">
              <a:avLst/>
            </a:prstGeom>
          </p:spPr>
        </p:pic>
      </p:grpSp>
      <p:pic>
        <p:nvPicPr>
          <p:cNvPr id="65" name="Attēls 64"/>
          <p:cNvPicPr>
            <a:picLocks noChangeAspect="1"/>
          </p:cNvPicPr>
          <p:nvPr/>
        </p:nvPicPr>
        <p:blipFill>
          <a:blip r:embed="rId8"/>
          <a:stretch>
            <a:fillRect/>
          </a:stretch>
        </p:blipFill>
        <p:spPr>
          <a:xfrm>
            <a:off x="9997832" y="3074824"/>
            <a:ext cx="433980" cy="457900"/>
          </a:xfrm>
          <a:prstGeom prst="rect">
            <a:avLst/>
          </a:prstGeom>
        </p:spPr>
      </p:pic>
      <p:grpSp>
        <p:nvGrpSpPr>
          <p:cNvPr id="66" name="Grupa 65"/>
          <p:cNvGrpSpPr/>
          <p:nvPr/>
        </p:nvGrpSpPr>
        <p:grpSpPr>
          <a:xfrm rot="16887618">
            <a:off x="4770391" y="5709860"/>
            <a:ext cx="437180" cy="664194"/>
            <a:chOff x="3461024" y="2583950"/>
            <a:chExt cx="437180" cy="664194"/>
          </a:xfrm>
        </p:grpSpPr>
        <p:pic>
          <p:nvPicPr>
            <p:cNvPr id="67" name="Attēls 66"/>
            <p:cNvPicPr>
              <a:picLocks noChangeAspect="1"/>
            </p:cNvPicPr>
            <p:nvPr/>
          </p:nvPicPr>
          <p:blipFill>
            <a:blip r:embed="rId6"/>
            <a:stretch>
              <a:fillRect/>
            </a:stretch>
          </p:blipFill>
          <p:spPr>
            <a:xfrm>
              <a:off x="3671842" y="2697834"/>
              <a:ext cx="141294" cy="282588"/>
            </a:xfrm>
            <a:prstGeom prst="rect">
              <a:avLst/>
            </a:prstGeom>
          </p:spPr>
        </p:pic>
        <p:pic>
          <p:nvPicPr>
            <p:cNvPr id="68" name="Attēls 67"/>
            <p:cNvPicPr>
              <a:picLocks noChangeAspect="1"/>
            </p:cNvPicPr>
            <p:nvPr/>
          </p:nvPicPr>
          <p:blipFill>
            <a:blip r:embed="rId6"/>
            <a:stretch>
              <a:fillRect/>
            </a:stretch>
          </p:blipFill>
          <p:spPr>
            <a:xfrm>
              <a:off x="3461024" y="2583950"/>
              <a:ext cx="141294" cy="282588"/>
            </a:xfrm>
            <a:prstGeom prst="rect">
              <a:avLst/>
            </a:prstGeom>
          </p:spPr>
        </p:pic>
        <p:pic>
          <p:nvPicPr>
            <p:cNvPr id="69" name="Attēls 68"/>
            <p:cNvPicPr>
              <a:picLocks noChangeAspect="1"/>
            </p:cNvPicPr>
            <p:nvPr/>
          </p:nvPicPr>
          <p:blipFill>
            <a:blip r:embed="rId6"/>
            <a:stretch>
              <a:fillRect/>
            </a:stretch>
          </p:blipFill>
          <p:spPr>
            <a:xfrm>
              <a:off x="3518655" y="2900326"/>
              <a:ext cx="141294" cy="282588"/>
            </a:xfrm>
            <a:prstGeom prst="rect">
              <a:avLst/>
            </a:prstGeom>
          </p:spPr>
        </p:pic>
        <p:pic>
          <p:nvPicPr>
            <p:cNvPr id="70" name="Attēls 69"/>
            <p:cNvPicPr>
              <a:picLocks noChangeAspect="1"/>
            </p:cNvPicPr>
            <p:nvPr/>
          </p:nvPicPr>
          <p:blipFill>
            <a:blip r:embed="rId6"/>
            <a:stretch>
              <a:fillRect/>
            </a:stretch>
          </p:blipFill>
          <p:spPr>
            <a:xfrm>
              <a:off x="3756910" y="2965556"/>
              <a:ext cx="141294" cy="282588"/>
            </a:xfrm>
            <a:prstGeom prst="rect">
              <a:avLst/>
            </a:prstGeom>
          </p:spPr>
        </p:pic>
      </p:grpSp>
      <p:grpSp>
        <p:nvGrpSpPr>
          <p:cNvPr id="71" name="Grupa 70"/>
          <p:cNvGrpSpPr/>
          <p:nvPr/>
        </p:nvGrpSpPr>
        <p:grpSpPr>
          <a:xfrm rot="16887618">
            <a:off x="10486629" y="5815860"/>
            <a:ext cx="437180" cy="664194"/>
            <a:chOff x="3461024" y="2583950"/>
            <a:chExt cx="437180" cy="664194"/>
          </a:xfrm>
        </p:grpSpPr>
        <p:pic>
          <p:nvPicPr>
            <p:cNvPr id="72" name="Attēls 71"/>
            <p:cNvPicPr>
              <a:picLocks noChangeAspect="1"/>
            </p:cNvPicPr>
            <p:nvPr/>
          </p:nvPicPr>
          <p:blipFill>
            <a:blip r:embed="rId6"/>
            <a:stretch>
              <a:fillRect/>
            </a:stretch>
          </p:blipFill>
          <p:spPr>
            <a:xfrm>
              <a:off x="3671842" y="2697834"/>
              <a:ext cx="141294" cy="282588"/>
            </a:xfrm>
            <a:prstGeom prst="rect">
              <a:avLst/>
            </a:prstGeom>
          </p:spPr>
        </p:pic>
        <p:pic>
          <p:nvPicPr>
            <p:cNvPr id="73" name="Attēls 72"/>
            <p:cNvPicPr>
              <a:picLocks noChangeAspect="1"/>
            </p:cNvPicPr>
            <p:nvPr/>
          </p:nvPicPr>
          <p:blipFill>
            <a:blip r:embed="rId6"/>
            <a:stretch>
              <a:fillRect/>
            </a:stretch>
          </p:blipFill>
          <p:spPr>
            <a:xfrm>
              <a:off x="3461024" y="2583950"/>
              <a:ext cx="141294" cy="282588"/>
            </a:xfrm>
            <a:prstGeom prst="rect">
              <a:avLst/>
            </a:prstGeom>
          </p:spPr>
        </p:pic>
        <p:pic>
          <p:nvPicPr>
            <p:cNvPr id="74" name="Attēls 73"/>
            <p:cNvPicPr>
              <a:picLocks noChangeAspect="1"/>
            </p:cNvPicPr>
            <p:nvPr/>
          </p:nvPicPr>
          <p:blipFill>
            <a:blip r:embed="rId6"/>
            <a:stretch>
              <a:fillRect/>
            </a:stretch>
          </p:blipFill>
          <p:spPr>
            <a:xfrm>
              <a:off x="3518655" y="2900326"/>
              <a:ext cx="141294" cy="282588"/>
            </a:xfrm>
            <a:prstGeom prst="rect">
              <a:avLst/>
            </a:prstGeom>
          </p:spPr>
        </p:pic>
        <p:pic>
          <p:nvPicPr>
            <p:cNvPr id="75" name="Attēls 74"/>
            <p:cNvPicPr>
              <a:picLocks noChangeAspect="1"/>
            </p:cNvPicPr>
            <p:nvPr/>
          </p:nvPicPr>
          <p:blipFill>
            <a:blip r:embed="rId6"/>
            <a:stretch>
              <a:fillRect/>
            </a:stretch>
          </p:blipFill>
          <p:spPr>
            <a:xfrm>
              <a:off x="3756910" y="2965556"/>
              <a:ext cx="141294" cy="282588"/>
            </a:xfrm>
            <a:prstGeom prst="rect">
              <a:avLst/>
            </a:prstGeom>
          </p:spPr>
        </p:pic>
      </p:grpSp>
      <p:sp>
        <p:nvSpPr>
          <p:cNvPr id="27" name="TextBox 26"/>
          <p:cNvSpPr txBox="1"/>
          <p:nvPr/>
        </p:nvSpPr>
        <p:spPr>
          <a:xfrm>
            <a:off x="7077903" y="6153483"/>
            <a:ext cx="1026243" cy="400110"/>
          </a:xfrm>
          <a:prstGeom prst="rect">
            <a:avLst/>
          </a:prstGeom>
          <a:noFill/>
        </p:spPr>
        <p:txBody>
          <a:bodyPr wrap="none" rtlCol="0">
            <a:spAutoFit/>
          </a:bodyPr>
          <a:lstStyle/>
          <a:p>
            <a:r>
              <a:rPr lang="lv-LV" sz="2000" dirty="0"/>
              <a:t>no </a:t>
            </a:r>
            <a:r>
              <a:rPr lang="lv-LV" sz="2000" dirty="0" err="1"/>
              <a:t>cells</a:t>
            </a:r>
            <a:r>
              <a:rPr lang="lv-LV" sz="2000" dirty="0"/>
              <a:t> </a:t>
            </a:r>
          </a:p>
        </p:txBody>
      </p:sp>
      <p:sp>
        <p:nvSpPr>
          <p:cNvPr id="76" name="TextBox 75"/>
          <p:cNvSpPr txBox="1"/>
          <p:nvPr/>
        </p:nvSpPr>
        <p:spPr>
          <a:xfrm>
            <a:off x="1042446" y="6067889"/>
            <a:ext cx="1026243" cy="400110"/>
          </a:xfrm>
          <a:prstGeom prst="rect">
            <a:avLst/>
          </a:prstGeom>
          <a:noFill/>
        </p:spPr>
        <p:txBody>
          <a:bodyPr wrap="none" rtlCol="0">
            <a:spAutoFit/>
          </a:bodyPr>
          <a:lstStyle/>
          <a:p>
            <a:r>
              <a:rPr lang="lv-LV" sz="2000" dirty="0"/>
              <a:t>no </a:t>
            </a:r>
            <a:r>
              <a:rPr lang="lv-LV" sz="2000" dirty="0" err="1"/>
              <a:t>cells</a:t>
            </a:r>
            <a:r>
              <a:rPr lang="lv-LV" sz="2000" dirty="0"/>
              <a:t> </a:t>
            </a:r>
          </a:p>
        </p:txBody>
      </p:sp>
    </p:spTree>
    <p:extLst>
      <p:ext uri="{BB962C8B-B14F-4D97-AF65-F5344CB8AC3E}">
        <p14:creationId xmlns:p14="http://schemas.microsoft.com/office/powerpoint/2010/main" val="2031339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5428" y="620292"/>
            <a:ext cx="11157350" cy="830997"/>
          </a:xfrm>
          <a:prstGeom prst="rect">
            <a:avLst/>
          </a:prstGeom>
          <a:noFill/>
        </p:spPr>
        <p:txBody>
          <a:bodyPr wrap="none" rtlCol="0">
            <a:spAutoFit/>
          </a:bodyPr>
          <a:lstStyle/>
          <a:p>
            <a:r>
              <a:rPr lang="lv-LV" sz="2400" dirty="0" err="1"/>
              <a:t>From</a:t>
            </a:r>
            <a:r>
              <a:rPr lang="lv-LV" sz="2400" dirty="0"/>
              <a:t> </a:t>
            </a:r>
            <a:r>
              <a:rPr lang="lv-LV" sz="2400" dirty="0" err="1"/>
              <a:t>experiments</a:t>
            </a:r>
            <a:r>
              <a:rPr lang="lv-LV" sz="2400" dirty="0"/>
              <a:t>, </a:t>
            </a:r>
            <a:r>
              <a:rPr lang="lv-LV" sz="2400" dirty="0" err="1"/>
              <a:t>Griffith</a:t>
            </a:r>
            <a:r>
              <a:rPr lang="lv-LV" sz="2400" dirty="0"/>
              <a:t> </a:t>
            </a:r>
            <a:r>
              <a:rPr lang="lv-LV" sz="2400" dirty="0" err="1"/>
              <a:t>concluded</a:t>
            </a:r>
            <a:r>
              <a:rPr lang="lv-LV" sz="2400" dirty="0"/>
              <a:t> </a:t>
            </a:r>
            <a:r>
              <a:rPr lang="lv-LV" sz="2400" dirty="0" err="1"/>
              <a:t>that</a:t>
            </a:r>
            <a:r>
              <a:rPr lang="lv-LV" sz="2400" dirty="0"/>
              <a:t>  non- </a:t>
            </a:r>
            <a:r>
              <a:rPr lang="lv-LV" sz="2400" dirty="0" err="1"/>
              <a:t>pathogenic</a:t>
            </a:r>
            <a:r>
              <a:rPr lang="lv-LV" sz="2400" dirty="0"/>
              <a:t> R </a:t>
            </a:r>
            <a:r>
              <a:rPr lang="lv-LV" sz="2400" dirty="0" err="1"/>
              <a:t>strain</a:t>
            </a:r>
            <a:r>
              <a:rPr lang="lv-LV" sz="2400" dirty="0"/>
              <a:t> </a:t>
            </a:r>
            <a:r>
              <a:rPr lang="lv-LV" sz="2400" dirty="0" err="1"/>
              <a:t>could</a:t>
            </a:r>
            <a:r>
              <a:rPr lang="lv-LV" sz="2400" dirty="0"/>
              <a:t> </a:t>
            </a:r>
            <a:r>
              <a:rPr lang="lv-LV" sz="2400" dirty="0" err="1"/>
              <a:t>be</a:t>
            </a:r>
            <a:r>
              <a:rPr lang="lv-LV" sz="2400" dirty="0"/>
              <a:t> </a:t>
            </a:r>
            <a:r>
              <a:rPr lang="lv-LV" sz="2400" dirty="0" err="1"/>
              <a:t>converted</a:t>
            </a:r>
            <a:r>
              <a:rPr lang="lv-LV" sz="2400" dirty="0"/>
              <a:t> </a:t>
            </a:r>
          </a:p>
          <a:p>
            <a:r>
              <a:rPr lang="lv-LV" sz="2400" dirty="0"/>
              <a:t>to </a:t>
            </a:r>
            <a:r>
              <a:rPr lang="lv-LV" sz="2400" dirty="0" err="1"/>
              <a:t>lethal</a:t>
            </a:r>
            <a:r>
              <a:rPr lang="lv-LV" sz="2400" dirty="0"/>
              <a:t> S </a:t>
            </a:r>
            <a:r>
              <a:rPr lang="lv-LV" sz="2400" dirty="0" err="1"/>
              <a:t>strain</a:t>
            </a:r>
            <a:r>
              <a:rPr lang="lv-LV" sz="2400" dirty="0"/>
              <a:t> </a:t>
            </a:r>
            <a:r>
              <a:rPr lang="lv-LV" sz="2400" dirty="0" err="1"/>
              <a:t>by</a:t>
            </a:r>
            <a:r>
              <a:rPr lang="lv-LV" sz="2400" dirty="0"/>
              <a:t> «S </a:t>
            </a:r>
            <a:r>
              <a:rPr lang="lv-LV" sz="2400" dirty="0" err="1"/>
              <a:t>factor</a:t>
            </a:r>
            <a:r>
              <a:rPr lang="lv-LV" sz="2400" dirty="0"/>
              <a:t>».    </a:t>
            </a:r>
          </a:p>
        </p:txBody>
      </p:sp>
      <p:sp>
        <p:nvSpPr>
          <p:cNvPr id="7" name="Taisnstūris 6"/>
          <p:cNvSpPr/>
          <p:nvPr/>
        </p:nvSpPr>
        <p:spPr>
          <a:xfrm>
            <a:off x="555428" y="2132399"/>
            <a:ext cx="10839403" cy="477268"/>
          </a:xfrm>
          <a:prstGeom prst="rect">
            <a:avLst/>
          </a:prstGeom>
        </p:spPr>
        <p:txBody>
          <a:bodyPr wrap="square">
            <a:spAutoFit/>
          </a:bodyPr>
          <a:lstStyle/>
          <a:p>
            <a:r>
              <a:rPr lang="lv-LV" sz="2400" dirty="0"/>
              <a:t>«S </a:t>
            </a:r>
            <a:r>
              <a:rPr lang="lv-LV" sz="2400" dirty="0" err="1"/>
              <a:t>factor</a:t>
            </a:r>
            <a:r>
              <a:rPr lang="lv-LV" sz="2400" dirty="0"/>
              <a:t>» </a:t>
            </a:r>
            <a:r>
              <a:rPr lang="lv-LV" sz="2400" dirty="0" err="1"/>
              <a:t>had</a:t>
            </a:r>
            <a:r>
              <a:rPr lang="lv-LV" sz="2400" dirty="0"/>
              <a:t> to </a:t>
            </a:r>
            <a:r>
              <a:rPr lang="lv-LV" sz="2400" dirty="0" err="1"/>
              <a:t>be</a:t>
            </a:r>
            <a:r>
              <a:rPr lang="lv-LV" sz="2400" dirty="0"/>
              <a:t> </a:t>
            </a:r>
            <a:r>
              <a:rPr lang="lv-LV" sz="2400" dirty="0" err="1"/>
              <a:t>one</a:t>
            </a:r>
            <a:r>
              <a:rPr lang="lv-LV" sz="2400" dirty="0"/>
              <a:t> </a:t>
            </a:r>
            <a:r>
              <a:rPr lang="lv-LV" sz="2400" dirty="0" err="1"/>
              <a:t>of</a:t>
            </a:r>
            <a:r>
              <a:rPr lang="lv-LV" sz="2400" dirty="0"/>
              <a:t> </a:t>
            </a:r>
            <a:r>
              <a:rPr lang="lv-LV" sz="2400" dirty="0" err="1"/>
              <a:t>proteins</a:t>
            </a:r>
            <a:r>
              <a:rPr lang="lv-LV" sz="2400" dirty="0"/>
              <a:t>, </a:t>
            </a:r>
            <a:r>
              <a:rPr lang="lv-LV" sz="2400" dirty="0" err="1"/>
              <a:t>lipids</a:t>
            </a:r>
            <a:r>
              <a:rPr lang="lv-LV" sz="2400" dirty="0"/>
              <a:t>, </a:t>
            </a:r>
            <a:r>
              <a:rPr lang="lv-LV" sz="2400" dirty="0" err="1"/>
              <a:t>sugars</a:t>
            </a:r>
            <a:r>
              <a:rPr lang="lv-LV" sz="2400" dirty="0"/>
              <a:t> </a:t>
            </a:r>
            <a:r>
              <a:rPr lang="lv-LV" sz="2400" dirty="0" err="1"/>
              <a:t>or</a:t>
            </a:r>
            <a:r>
              <a:rPr lang="lv-LV" sz="2400" dirty="0"/>
              <a:t> </a:t>
            </a:r>
            <a:r>
              <a:rPr lang="lv-LV" sz="2400" dirty="0" err="1"/>
              <a:t>nucleic</a:t>
            </a:r>
            <a:r>
              <a:rPr lang="lv-LV" sz="2400" dirty="0"/>
              <a:t> </a:t>
            </a:r>
            <a:r>
              <a:rPr lang="lv-LV" sz="2400" dirty="0" err="1"/>
              <a:t>acids</a:t>
            </a:r>
            <a:r>
              <a:rPr lang="lv-LV" sz="2400" dirty="0"/>
              <a:t>. </a:t>
            </a:r>
          </a:p>
        </p:txBody>
      </p:sp>
      <p:sp>
        <p:nvSpPr>
          <p:cNvPr id="8" name="TextBox 7"/>
          <p:cNvSpPr txBox="1"/>
          <p:nvPr/>
        </p:nvSpPr>
        <p:spPr>
          <a:xfrm>
            <a:off x="555428" y="3163658"/>
            <a:ext cx="9483943" cy="461665"/>
          </a:xfrm>
          <a:prstGeom prst="rect">
            <a:avLst/>
          </a:prstGeom>
          <a:noFill/>
        </p:spPr>
        <p:txBody>
          <a:bodyPr wrap="none" rtlCol="0">
            <a:spAutoFit/>
          </a:bodyPr>
          <a:lstStyle/>
          <a:p>
            <a:r>
              <a:rPr lang="lv-LV" sz="2400" dirty="0" err="1"/>
              <a:t>Previous</a:t>
            </a:r>
            <a:r>
              <a:rPr lang="lv-LV" sz="2400" dirty="0"/>
              <a:t> </a:t>
            </a:r>
            <a:r>
              <a:rPr lang="lv-LV" sz="2400" dirty="0" err="1"/>
              <a:t>research</a:t>
            </a:r>
            <a:r>
              <a:rPr lang="lv-LV" sz="2400" dirty="0"/>
              <a:t> </a:t>
            </a:r>
            <a:r>
              <a:rPr lang="lv-LV" sz="2400" dirty="0" err="1"/>
              <a:t>had</a:t>
            </a:r>
            <a:r>
              <a:rPr lang="lv-LV" sz="2400" dirty="0"/>
              <a:t> </a:t>
            </a:r>
            <a:r>
              <a:rPr lang="lv-LV" sz="2400" dirty="0" err="1"/>
              <a:t>ruled</a:t>
            </a:r>
            <a:r>
              <a:rPr lang="lv-LV" sz="2400" dirty="0"/>
              <a:t> </a:t>
            </a:r>
            <a:r>
              <a:rPr lang="lv-LV" sz="2400" dirty="0" err="1"/>
              <a:t>out</a:t>
            </a:r>
            <a:r>
              <a:rPr lang="lv-LV" sz="2400" dirty="0"/>
              <a:t> </a:t>
            </a:r>
            <a:r>
              <a:rPr lang="lv-LV" sz="2400" dirty="0" err="1"/>
              <a:t>lipids</a:t>
            </a:r>
            <a:r>
              <a:rPr lang="lv-LV" sz="2400" dirty="0"/>
              <a:t> </a:t>
            </a:r>
            <a:r>
              <a:rPr lang="lv-LV" sz="2400" dirty="0" err="1"/>
              <a:t>and</a:t>
            </a:r>
            <a:r>
              <a:rPr lang="lv-LV" sz="2400" dirty="0"/>
              <a:t> </a:t>
            </a:r>
            <a:r>
              <a:rPr lang="lv-LV" sz="2400" dirty="0" err="1"/>
              <a:t>sugars</a:t>
            </a:r>
            <a:r>
              <a:rPr lang="lv-LV" sz="2400" dirty="0"/>
              <a:t> </a:t>
            </a:r>
            <a:r>
              <a:rPr lang="lv-LV" sz="2400" dirty="0" err="1"/>
              <a:t>as</a:t>
            </a:r>
            <a:r>
              <a:rPr lang="lv-LV" sz="2400" dirty="0"/>
              <a:t> </a:t>
            </a:r>
            <a:r>
              <a:rPr lang="lv-LV" sz="2400" dirty="0" err="1"/>
              <a:t>the</a:t>
            </a:r>
            <a:r>
              <a:rPr lang="lv-LV" sz="2400" dirty="0"/>
              <a:t> </a:t>
            </a:r>
            <a:r>
              <a:rPr lang="lv-LV" sz="2400" dirty="0" err="1"/>
              <a:t>heritable</a:t>
            </a:r>
            <a:r>
              <a:rPr lang="lv-LV" sz="2400" dirty="0"/>
              <a:t> </a:t>
            </a:r>
            <a:r>
              <a:rPr lang="lv-LV" sz="2400" dirty="0" err="1"/>
              <a:t>material</a:t>
            </a:r>
            <a:r>
              <a:rPr lang="lv-LV" sz="2400" dirty="0"/>
              <a:t>.</a:t>
            </a:r>
          </a:p>
        </p:txBody>
      </p:sp>
      <p:sp>
        <p:nvSpPr>
          <p:cNvPr id="2" name="TextBox 1"/>
          <p:cNvSpPr txBox="1"/>
          <p:nvPr/>
        </p:nvSpPr>
        <p:spPr>
          <a:xfrm>
            <a:off x="3657599" y="4980325"/>
            <a:ext cx="1326004" cy="523220"/>
          </a:xfrm>
          <a:prstGeom prst="rect">
            <a:avLst/>
          </a:prstGeom>
          <a:noFill/>
        </p:spPr>
        <p:txBody>
          <a:bodyPr wrap="none" rtlCol="0">
            <a:spAutoFit/>
          </a:bodyPr>
          <a:lstStyle/>
          <a:p>
            <a:r>
              <a:rPr lang="lv-LV" sz="2800" dirty="0" err="1"/>
              <a:t>Protein</a:t>
            </a:r>
            <a:r>
              <a:rPr lang="lv-LV" sz="2800" dirty="0"/>
              <a:t> </a:t>
            </a:r>
          </a:p>
        </p:txBody>
      </p:sp>
      <p:sp>
        <p:nvSpPr>
          <p:cNvPr id="10" name="TextBox 9"/>
          <p:cNvSpPr txBox="1"/>
          <p:nvPr/>
        </p:nvSpPr>
        <p:spPr>
          <a:xfrm>
            <a:off x="6333395" y="4985932"/>
            <a:ext cx="846707" cy="523220"/>
          </a:xfrm>
          <a:prstGeom prst="rect">
            <a:avLst/>
          </a:prstGeom>
          <a:noFill/>
        </p:spPr>
        <p:txBody>
          <a:bodyPr wrap="none" rtlCol="0">
            <a:spAutoFit/>
          </a:bodyPr>
          <a:lstStyle/>
          <a:p>
            <a:r>
              <a:rPr lang="lv-LV" sz="2800" dirty="0"/>
              <a:t>DNA</a:t>
            </a:r>
          </a:p>
        </p:txBody>
      </p:sp>
      <p:pic>
        <p:nvPicPr>
          <p:cNvPr id="6146" name="Picture 2" descr="Image result for question ma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5752" y="4179314"/>
            <a:ext cx="942484" cy="1832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662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25364" y="68922"/>
            <a:ext cx="10016197" cy="830997"/>
          </a:xfrm>
          <a:prstGeom prst="rect">
            <a:avLst/>
          </a:prstGeom>
          <a:noFill/>
        </p:spPr>
        <p:txBody>
          <a:bodyPr wrap="square" rtlCol="0">
            <a:spAutoFit/>
          </a:bodyPr>
          <a:lstStyle/>
          <a:p>
            <a:r>
              <a:rPr lang="en-US" sz="2400" dirty="0"/>
              <a:t>For the next multiple decades, most scientists continued to believe</a:t>
            </a:r>
          </a:p>
          <a:p>
            <a:r>
              <a:rPr lang="en-US" sz="2400" dirty="0"/>
              <a:t>that protein, not DNA, was the carrier of hereditary information.</a:t>
            </a:r>
            <a:endParaRPr lang="lv-LV" sz="2400" dirty="0"/>
          </a:p>
        </p:txBody>
      </p:sp>
      <p:sp>
        <p:nvSpPr>
          <p:cNvPr id="5" name="TextBox 4"/>
          <p:cNvSpPr txBox="1"/>
          <p:nvPr/>
        </p:nvSpPr>
        <p:spPr>
          <a:xfrm>
            <a:off x="4816483" y="1124925"/>
            <a:ext cx="2876750" cy="461665"/>
          </a:xfrm>
          <a:prstGeom prst="rect">
            <a:avLst/>
          </a:prstGeom>
          <a:noFill/>
        </p:spPr>
        <p:txBody>
          <a:bodyPr wrap="none" rtlCol="0">
            <a:spAutoFit/>
          </a:bodyPr>
          <a:lstStyle/>
          <a:p>
            <a:r>
              <a:rPr lang="en-US" sz="2400" dirty="0"/>
              <a:t>This  changed in </a:t>
            </a:r>
            <a:r>
              <a:rPr lang="en-US" sz="2400" b="1" dirty="0"/>
              <a:t>1944</a:t>
            </a:r>
            <a:endParaRPr lang="lv-LV" sz="2400" b="1" dirty="0"/>
          </a:p>
        </p:txBody>
      </p:sp>
      <p:sp>
        <p:nvSpPr>
          <p:cNvPr id="2" name="TextBox 1"/>
          <p:cNvSpPr txBox="1"/>
          <p:nvPr/>
        </p:nvSpPr>
        <p:spPr>
          <a:xfrm>
            <a:off x="6307907" y="2320711"/>
            <a:ext cx="5059590" cy="3724096"/>
          </a:xfrm>
          <a:prstGeom prst="rect">
            <a:avLst/>
          </a:prstGeom>
          <a:noFill/>
        </p:spPr>
        <p:txBody>
          <a:bodyPr wrap="none" rtlCol="0">
            <a:spAutoFit/>
          </a:bodyPr>
          <a:lstStyle/>
          <a:p>
            <a:pPr algn="ctr">
              <a:lnSpc>
                <a:spcPct val="200000"/>
              </a:lnSpc>
            </a:pPr>
            <a:r>
              <a:rPr lang="lv-LV" sz="2400" dirty="0" err="1"/>
              <a:t>Avery</a:t>
            </a:r>
            <a:r>
              <a:rPr lang="lv-LV" sz="2400" dirty="0"/>
              <a:t>, </a:t>
            </a:r>
            <a:r>
              <a:rPr lang="lv-LV" sz="2400" dirty="0" err="1"/>
              <a:t>McCarty</a:t>
            </a:r>
            <a:r>
              <a:rPr lang="lv-LV" sz="2400" dirty="0"/>
              <a:t> </a:t>
            </a:r>
            <a:r>
              <a:rPr lang="lv-LV" sz="2400" dirty="0" err="1"/>
              <a:t>and</a:t>
            </a:r>
            <a:r>
              <a:rPr lang="lv-LV" sz="2400" dirty="0"/>
              <a:t> </a:t>
            </a:r>
            <a:r>
              <a:rPr lang="lv-LV" sz="2400" dirty="0" err="1"/>
              <a:t>MacLeod</a:t>
            </a:r>
            <a:endParaRPr lang="lv-LV" sz="2400" dirty="0"/>
          </a:p>
          <a:p>
            <a:pPr algn="ctr">
              <a:lnSpc>
                <a:spcPct val="200000"/>
              </a:lnSpc>
            </a:pPr>
            <a:r>
              <a:rPr lang="en-US" sz="2400" dirty="0"/>
              <a:t> repeated Griffith’s experiment </a:t>
            </a:r>
            <a:endParaRPr lang="lv-LV" sz="2400" dirty="0"/>
          </a:p>
          <a:p>
            <a:pPr algn="ctr">
              <a:lnSpc>
                <a:spcPct val="200000"/>
              </a:lnSpc>
            </a:pPr>
            <a:r>
              <a:rPr lang="en-US" sz="2400" dirty="0"/>
              <a:t>looking</a:t>
            </a:r>
            <a:r>
              <a:rPr lang="lv-LV" sz="2400" dirty="0"/>
              <a:t> </a:t>
            </a:r>
            <a:r>
              <a:rPr lang="en-US" sz="2400" dirty="0"/>
              <a:t> for </a:t>
            </a:r>
            <a:endParaRPr lang="lv-LV" sz="2400" dirty="0"/>
          </a:p>
          <a:p>
            <a:pPr algn="ctr">
              <a:lnSpc>
                <a:spcPct val="200000"/>
              </a:lnSpc>
            </a:pPr>
            <a:r>
              <a:rPr lang="en-US" sz="2800" b="1" dirty="0"/>
              <a:t>what is being transferred</a:t>
            </a:r>
            <a:r>
              <a:rPr lang="en-US" sz="2800" dirty="0"/>
              <a:t>.</a:t>
            </a:r>
          </a:p>
          <a:p>
            <a:pPr>
              <a:lnSpc>
                <a:spcPct val="200000"/>
              </a:lnSpc>
            </a:pPr>
            <a:endParaRPr lang="lv-LV" dirty="0"/>
          </a:p>
        </p:txBody>
      </p:sp>
      <p:pic>
        <p:nvPicPr>
          <p:cNvPr id="3" name="Attēls 2"/>
          <p:cNvPicPr>
            <a:picLocks noChangeAspect="1"/>
          </p:cNvPicPr>
          <p:nvPr/>
        </p:nvPicPr>
        <p:blipFill>
          <a:blip r:embed="rId2"/>
          <a:stretch>
            <a:fillRect/>
          </a:stretch>
        </p:blipFill>
        <p:spPr>
          <a:xfrm>
            <a:off x="436910" y="1952690"/>
            <a:ext cx="1522942" cy="2290604"/>
          </a:xfrm>
          <a:prstGeom prst="rect">
            <a:avLst/>
          </a:prstGeom>
        </p:spPr>
      </p:pic>
      <p:sp>
        <p:nvSpPr>
          <p:cNvPr id="6" name="TextBox 5"/>
          <p:cNvSpPr txBox="1"/>
          <p:nvPr/>
        </p:nvSpPr>
        <p:spPr>
          <a:xfrm>
            <a:off x="246790" y="4405011"/>
            <a:ext cx="1783950" cy="400110"/>
          </a:xfrm>
          <a:prstGeom prst="rect">
            <a:avLst/>
          </a:prstGeom>
          <a:noFill/>
        </p:spPr>
        <p:txBody>
          <a:bodyPr wrap="none" rtlCol="0">
            <a:spAutoFit/>
          </a:bodyPr>
          <a:lstStyle/>
          <a:p>
            <a:r>
              <a:rPr lang="lv-LV" sz="2000" dirty="0" err="1"/>
              <a:t>Oswald</a:t>
            </a:r>
            <a:r>
              <a:rPr lang="lv-LV" sz="2000" dirty="0"/>
              <a:t> T </a:t>
            </a:r>
            <a:r>
              <a:rPr lang="lv-LV" sz="2000" dirty="0" err="1"/>
              <a:t>Avery</a:t>
            </a:r>
            <a:endParaRPr lang="lv-LV" sz="2000" dirty="0"/>
          </a:p>
        </p:txBody>
      </p:sp>
      <p:pic>
        <p:nvPicPr>
          <p:cNvPr id="10" name="Attēls 9"/>
          <p:cNvPicPr>
            <a:picLocks noChangeAspect="1"/>
          </p:cNvPicPr>
          <p:nvPr/>
        </p:nvPicPr>
        <p:blipFill>
          <a:blip r:embed="rId3"/>
          <a:stretch>
            <a:fillRect/>
          </a:stretch>
        </p:blipFill>
        <p:spPr>
          <a:xfrm>
            <a:off x="2172100" y="2352012"/>
            <a:ext cx="1817039" cy="2253128"/>
          </a:xfrm>
          <a:prstGeom prst="rect">
            <a:avLst/>
          </a:prstGeom>
        </p:spPr>
      </p:pic>
      <p:sp>
        <p:nvSpPr>
          <p:cNvPr id="11" name="TextBox 10"/>
          <p:cNvSpPr txBox="1"/>
          <p:nvPr/>
        </p:nvSpPr>
        <p:spPr>
          <a:xfrm>
            <a:off x="2393577" y="4774343"/>
            <a:ext cx="1883849" cy="400110"/>
          </a:xfrm>
          <a:prstGeom prst="rect">
            <a:avLst/>
          </a:prstGeom>
          <a:noFill/>
        </p:spPr>
        <p:txBody>
          <a:bodyPr wrap="none" rtlCol="0">
            <a:spAutoFit/>
          </a:bodyPr>
          <a:lstStyle/>
          <a:p>
            <a:r>
              <a:rPr lang="lv-LV" sz="2000" dirty="0" err="1"/>
              <a:t>Maclyn</a:t>
            </a:r>
            <a:r>
              <a:rPr lang="lv-LV" sz="2000" dirty="0"/>
              <a:t> </a:t>
            </a:r>
            <a:r>
              <a:rPr lang="lv-LV" sz="2000" dirty="0" err="1"/>
              <a:t>McCarty</a:t>
            </a:r>
            <a:endParaRPr lang="lv-LV" sz="2000" dirty="0"/>
          </a:p>
        </p:txBody>
      </p:sp>
      <p:pic>
        <p:nvPicPr>
          <p:cNvPr id="12" name="Attēls 11"/>
          <p:cNvPicPr>
            <a:picLocks noChangeAspect="1"/>
          </p:cNvPicPr>
          <p:nvPr/>
        </p:nvPicPr>
        <p:blipFill>
          <a:blip r:embed="rId4"/>
          <a:stretch>
            <a:fillRect/>
          </a:stretch>
        </p:blipFill>
        <p:spPr>
          <a:xfrm>
            <a:off x="4352434" y="2782360"/>
            <a:ext cx="1707469" cy="2216076"/>
          </a:xfrm>
          <a:prstGeom prst="rect">
            <a:avLst/>
          </a:prstGeom>
        </p:spPr>
      </p:pic>
      <p:sp>
        <p:nvSpPr>
          <p:cNvPr id="16" name="TextBox 15"/>
          <p:cNvSpPr txBox="1"/>
          <p:nvPr/>
        </p:nvSpPr>
        <p:spPr>
          <a:xfrm>
            <a:off x="4259892" y="5059464"/>
            <a:ext cx="1723549" cy="400110"/>
          </a:xfrm>
          <a:prstGeom prst="rect">
            <a:avLst/>
          </a:prstGeom>
          <a:noFill/>
        </p:spPr>
        <p:txBody>
          <a:bodyPr wrap="none" rtlCol="0">
            <a:spAutoFit/>
          </a:bodyPr>
          <a:lstStyle/>
          <a:p>
            <a:r>
              <a:rPr lang="lv-LV" sz="2000" dirty="0" err="1"/>
              <a:t>Colin</a:t>
            </a:r>
            <a:r>
              <a:rPr lang="lv-LV" sz="2000" dirty="0"/>
              <a:t> </a:t>
            </a:r>
            <a:r>
              <a:rPr lang="lv-LV" sz="2000" dirty="0" err="1"/>
              <a:t>MacLeod</a:t>
            </a:r>
            <a:endParaRPr lang="lv-LV" sz="2000" dirty="0"/>
          </a:p>
        </p:txBody>
      </p:sp>
    </p:spTree>
    <p:extLst>
      <p:ext uri="{BB962C8B-B14F-4D97-AF65-F5344CB8AC3E}">
        <p14:creationId xmlns:p14="http://schemas.microsoft.com/office/powerpoint/2010/main" val="641731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ttēls 6"/>
          <p:cNvPicPr>
            <a:picLocks noChangeAspect="1"/>
          </p:cNvPicPr>
          <p:nvPr/>
        </p:nvPicPr>
        <p:blipFill>
          <a:blip r:embed="rId2"/>
          <a:stretch>
            <a:fillRect/>
          </a:stretch>
        </p:blipFill>
        <p:spPr>
          <a:xfrm>
            <a:off x="167779" y="704673"/>
            <a:ext cx="6266579" cy="4177719"/>
          </a:xfrm>
          <a:prstGeom prst="rect">
            <a:avLst/>
          </a:prstGeom>
        </p:spPr>
      </p:pic>
      <p:sp>
        <p:nvSpPr>
          <p:cNvPr id="12" name="TextBox 11"/>
          <p:cNvSpPr txBox="1"/>
          <p:nvPr/>
        </p:nvSpPr>
        <p:spPr>
          <a:xfrm>
            <a:off x="6516887" y="472582"/>
            <a:ext cx="5646930" cy="1631216"/>
          </a:xfrm>
          <a:prstGeom prst="rect">
            <a:avLst/>
          </a:prstGeom>
          <a:noFill/>
        </p:spPr>
        <p:txBody>
          <a:bodyPr wrap="none" rtlCol="0">
            <a:spAutoFit/>
          </a:bodyPr>
          <a:lstStyle/>
          <a:p>
            <a:pPr marL="342900" indent="-342900">
              <a:buFont typeface="Wingdings" panose="05000000000000000000" pitchFamily="2" charset="2"/>
              <a:buChar char="q"/>
            </a:pPr>
            <a:r>
              <a:rPr lang="lv-LV" sz="2000" dirty="0" err="1"/>
              <a:t>Classical</a:t>
            </a:r>
            <a:r>
              <a:rPr lang="lv-LV" sz="2000" dirty="0"/>
              <a:t> </a:t>
            </a:r>
            <a:r>
              <a:rPr lang="lv-LV" sz="2000" dirty="0" err="1"/>
              <a:t>genetics</a:t>
            </a:r>
            <a:r>
              <a:rPr lang="lv-LV" sz="2000" dirty="0"/>
              <a:t> </a:t>
            </a:r>
            <a:r>
              <a:rPr lang="lv-LV" sz="2000" dirty="0" err="1"/>
              <a:t>provide</a:t>
            </a:r>
            <a:r>
              <a:rPr lang="lv-LV" sz="2000" dirty="0"/>
              <a:t> </a:t>
            </a:r>
            <a:r>
              <a:rPr lang="lv-LV" sz="2000" dirty="0" err="1"/>
              <a:t>explanations</a:t>
            </a:r>
            <a:r>
              <a:rPr lang="lv-LV" sz="2000" dirty="0"/>
              <a:t> </a:t>
            </a:r>
            <a:r>
              <a:rPr lang="lv-LV" sz="2000" dirty="0" err="1"/>
              <a:t>of</a:t>
            </a:r>
            <a:r>
              <a:rPr lang="lv-LV" sz="2000" dirty="0"/>
              <a:t> </a:t>
            </a:r>
            <a:r>
              <a:rPr lang="lv-LV" sz="2000" dirty="0" err="1"/>
              <a:t>the</a:t>
            </a:r>
            <a:endParaRPr lang="lv-LV" sz="2000" dirty="0"/>
          </a:p>
          <a:p>
            <a:r>
              <a:rPr lang="lv-LV" sz="2000" dirty="0" err="1"/>
              <a:t>transmission</a:t>
            </a:r>
            <a:r>
              <a:rPr lang="lv-LV" sz="2000" dirty="0"/>
              <a:t> </a:t>
            </a:r>
            <a:r>
              <a:rPr lang="lv-LV" sz="2000" dirty="0" err="1"/>
              <a:t>of</a:t>
            </a:r>
            <a:r>
              <a:rPr lang="lv-LV" sz="2000" dirty="0"/>
              <a:t> </a:t>
            </a:r>
            <a:r>
              <a:rPr lang="lv-LV" sz="2000" dirty="0" err="1"/>
              <a:t>phenotypic</a:t>
            </a:r>
            <a:r>
              <a:rPr lang="lv-LV" sz="2000" dirty="0"/>
              <a:t> </a:t>
            </a:r>
            <a:r>
              <a:rPr lang="lv-LV" sz="2000" dirty="0" err="1"/>
              <a:t>differences</a:t>
            </a:r>
            <a:r>
              <a:rPr lang="lv-LV" sz="2000" dirty="0"/>
              <a:t>  </a:t>
            </a:r>
            <a:r>
              <a:rPr lang="lv-LV" sz="2000" dirty="0" err="1"/>
              <a:t>from</a:t>
            </a:r>
            <a:endParaRPr lang="lv-LV" sz="2000" dirty="0"/>
          </a:p>
          <a:p>
            <a:r>
              <a:rPr lang="lv-LV" sz="2000" dirty="0" err="1"/>
              <a:t>parents</a:t>
            </a:r>
            <a:r>
              <a:rPr lang="lv-LV" sz="2000" dirty="0"/>
              <a:t> to </a:t>
            </a:r>
            <a:r>
              <a:rPr lang="lv-LV" sz="2000" dirty="0" err="1"/>
              <a:t>offsprings</a:t>
            </a:r>
            <a:r>
              <a:rPr lang="lv-LV" sz="2000" dirty="0"/>
              <a:t> </a:t>
            </a:r>
            <a:r>
              <a:rPr lang="lv-LV" sz="2000" dirty="0" err="1"/>
              <a:t>by</a:t>
            </a:r>
            <a:r>
              <a:rPr lang="lv-LV" sz="2000" dirty="0"/>
              <a:t> </a:t>
            </a:r>
            <a:r>
              <a:rPr lang="lv-LV" sz="2000" dirty="0" err="1"/>
              <a:t>following</a:t>
            </a:r>
            <a:r>
              <a:rPr lang="lv-LV" sz="2000" dirty="0"/>
              <a:t> </a:t>
            </a:r>
            <a:r>
              <a:rPr lang="lv-LV" sz="2000" dirty="0" err="1"/>
              <a:t>the</a:t>
            </a:r>
            <a:r>
              <a:rPr lang="lv-LV" sz="2000" dirty="0"/>
              <a:t> </a:t>
            </a:r>
          </a:p>
          <a:p>
            <a:r>
              <a:rPr lang="lv-LV" sz="2000" dirty="0" err="1"/>
              <a:t>transmission</a:t>
            </a:r>
            <a:r>
              <a:rPr lang="lv-LV" sz="2000" dirty="0"/>
              <a:t> </a:t>
            </a:r>
            <a:r>
              <a:rPr lang="lv-LV" sz="2000" dirty="0" err="1"/>
              <a:t>of</a:t>
            </a:r>
            <a:r>
              <a:rPr lang="lv-LV" sz="2000" dirty="0"/>
              <a:t> </a:t>
            </a:r>
            <a:r>
              <a:rPr lang="lv-LV" sz="2000" dirty="0" err="1"/>
              <a:t>gene</a:t>
            </a:r>
            <a:r>
              <a:rPr lang="lv-LV" sz="2000" dirty="0"/>
              <a:t> </a:t>
            </a:r>
            <a:r>
              <a:rPr lang="lv-LV" sz="2000" dirty="0" err="1"/>
              <a:t>differences</a:t>
            </a:r>
            <a:r>
              <a:rPr lang="lv-LV" sz="2000" dirty="0"/>
              <a:t> </a:t>
            </a:r>
            <a:r>
              <a:rPr lang="lv-LV" sz="2000" dirty="0" err="1"/>
              <a:t>from</a:t>
            </a:r>
            <a:r>
              <a:rPr lang="lv-LV" sz="2000" dirty="0"/>
              <a:t> </a:t>
            </a:r>
            <a:r>
              <a:rPr lang="lv-LV" sz="2000" dirty="0" err="1"/>
              <a:t>generation</a:t>
            </a:r>
            <a:r>
              <a:rPr lang="lv-LV" sz="2000" dirty="0"/>
              <a:t> to </a:t>
            </a:r>
          </a:p>
          <a:p>
            <a:r>
              <a:rPr lang="lv-LV" sz="2000" dirty="0" err="1"/>
              <a:t>generation</a:t>
            </a:r>
            <a:r>
              <a:rPr lang="lv-LV" sz="2000" dirty="0"/>
              <a:t>. </a:t>
            </a:r>
          </a:p>
        </p:txBody>
      </p:sp>
      <p:sp>
        <p:nvSpPr>
          <p:cNvPr id="13" name="Taisnstūris 12"/>
          <p:cNvSpPr/>
          <p:nvPr/>
        </p:nvSpPr>
        <p:spPr>
          <a:xfrm>
            <a:off x="6516887" y="2598747"/>
            <a:ext cx="6096000" cy="2554545"/>
          </a:xfrm>
          <a:prstGeom prst="rect">
            <a:avLst/>
          </a:prstGeom>
        </p:spPr>
        <p:txBody>
          <a:bodyPr>
            <a:spAutoFit/>
          </a:bodyPr>
          <a:lstStyle/>
          <a:p>
            <a:pPr marL="342900" indent="-342900">
              <a:buFont typeface="Wingdings" panose="05000000000000000000" pitchFamily="2" charset="2"/>
              <a:buChar char="q"/>
            </a:pPr>
            <a:r>
              <a:rPr lang="lv-LV" sz="2000" dirty="0">
                <a:solidFill>
                  <a:srgbClr val="000000"/>
                </a:solidFill>
              </a:rPr>
              <a:t>M</a:t>
            </a:r>
            <a:r>
              <a:rPr lang="en-US" sz="2000" dirty="0" err="1">
                <a:solidFill>
                  <a:srgbClr val="000000"/>
                </a:solidFill>
              </a:rPr>
              <a:t>olecular</a:t>
            </a:r>
            <a:r>
              <a:rPr lang="en-US" sz="2000" dirty="0">
                <a:solidFill>
                  <a:srgbClr val="000000"/>
                </a:solidFill>
              </a:rPr>
              <a:t> genetics is the study of how the</a:t>
            </a:r>
          </a:p>
          <a:p>
            <a:r>
              <a:rPr lang="en-US" sz="2000" dirty="0">
                <a:solidFill>
                  <a:srgbClr val="000000"/>
                </a:solidFill>
              </a:rPr>
              <a:t>molecules that bring about heritable traits interact to produce </a:t>
            </a:r>
            <a:r>
              <a:rPr lang="lv-LV" sz="2000" dirty="0">
                <a:solidFill>
                  <a:srgbClr val="000000"/>
                </a:solidFill>
              </a:rPr>
              <a:t>s</a:t>
            </a:r>
            <a:r>
              <a:rPr lang="en-US" sz="2000" dirty="0">
                <a:solidFill>
                  <a:srgbClr val="000000"/>
                </a:solidFill>
              </a:rPr>
              <a:t>aid traits. </a:t>
            </a:r>
          </a:p>
          <a:p>
            <a:endParaRPr lang="lv-LV" sz="2000" dirty="0">
              <a:solidFill>
                <a:srgbClr val="000000"/>
              </a:solidFill>
            </a:endParaRPr>
          </a:p>
          <a:p>
            <a:pPr marL="342900" indent="-342900">
              <a:buFont typeface="Wingdings" panose="05000000000000000000" pitchFamily="2" charset="2"/>
              <a:buChar char="q"/>
            </a:pPr>
            <a:r>
              <a:rPr lang="en-US" sz="2000" dirty="0" err="1"/>
              <a:t>Mol</a:t>
            </a:r>
            <a:r>
              <a:rPr lang="lv-LV" sz="2000" dirty="0" err="1"/>
              <a:t>ecular</a:t>
            </a:r>
            <a:r>
              <a:rPr lang="lv-LV" sz="2000" dirty="0"/>
              <a:t> </a:t>
            </a:r>
            <a:r>
              <a:rPr lang="en-US" sz="2000" dirty="0"/>
              <a:t> gen</a:t>
            </a:r>
            <a:r>
              <a:rPr lang="lv-LV" sz="2000" dirty="0" err="1"/>
              <a:t>etics</a:t>
            </a:r>
            <a:r>
              <a:rPr lang="lv-LV" sz="2000" dirty="0"/>
              <a:t> </a:t>
            </a:r>
            <a:r>
              <a:rPr lang="en-US" sz="2000" dirty="0"/>
              <a:t>is the study of  how </a:t>
            </a:r>
          </a:p>
          <a:p>
            <a:r>
              <a:rPr lang="en-US" sz="2000" dirty="0"/>
              <a:t>a proteins interact with the actual DNA molecule</a:t>
            </a:r>
          </a:p>
          <a:p>
            <a:r>
              <a:rPr lang="en-US" sz="2000" dirty="0"/>
              <a:t>itself to produce the target RNA and protein and </a:t>
            </a:r>
          </a:p>
          <a:p>
            <a:r>
              <a:rPr lang="en-US" sz="2000" dirty="0"/>
              <a:t>how all these macromolecules are regulated. </a:t>
            </a:r>
            <a:endParaRPr lang="lv-LV" sz="2000" dirty="0"/>
          </a:p>
        </p:txBody>
      </p:sp>
      <p:sp>
        <p:nvSpPr>
          <p:cNvPr id="14" name="TextBox 13"/>
          <p:cNvSpPr txBox="1"/>
          <p:nvPr/>
        </p:nvSpPr>
        <p:spPr>
          <a:xfrm>
            <a:off x="778818" y="5553511"/>
            <a:ext cx="9682253" cy="707886"/>
          </a:xfrm>
          <a:prstGeom prst="rect">
            <a:avLst/>
          </a:prstGeom>
          <a:noFill/>
        </p:spPr>
        <p:txBody>
          <a:bodyPr wrap="square" rtlCol="0">
            <a:spAutoFit/>
          </a:bodyPr>
          <a:lstStyle/>
          <a:p>
            <a:pPr marL="342900" indent="-342900">
              <a:buFont typeface="Wingdings" panose="05000000000000000000" pitchFamily="2" charset="2"/>
              <a:buChar char="q"/>
            </a:pPr>
            <a:r>
              <a:rPr lang="lv-LV" sz="2000" dirty="0">
                <a:solidFill>
                  <a:srgbClr val="000000"/>
                </a:solidFill>
              </a:rPr>
              <a:t>M</a:t>
            </a:r>
            <a:r>
              <a:rPr lang="en-US" sz="2000" dirty="0" err="1">
                <a:solidFill>
                  <a:srgbClr val="000000"/>
                </a:solidFill>
              </a:rPr>
              <a:t>olecular</a:t>
            </a:r>
            <a:r>
              <a:rPr lang="en-US" sz="2000" dirty="0">
                <a:solidFill>
                  <a:srgbClr val="000000"/>
                </a:solidFill>
              </a:rPr>
              <a:t> genetics also involves some cellular biology and biochemistry whereas </a:t>
            </a:r>
            <a:endParaRPr lang="lv-LV" sz="2000" dirty="0">
              <a:solidFill>
                <a:srgbClr val="000000"/>
              </a:solidFill>
            </a:endParaRPr>
          </a:p>
          <a:p>
            <a:r>
              <a:rPr lang="lv-LV" sz="2000" dirty="0" err="1">
                <a:solidFill>
                  <a:srgbClr val="000000"/>
                </a:solidFill>
              </a:rPr>
              <a:t>classical</a:t>
            </a:r>
            <a:r>
              <a:rPr lang="en-US" sz="2000" dirty="0">
                <a:solidFill>
                  <a:srgbClr val="000000"/>
                </a:solidFill>
              </a:rPr>
              <a:t> genetics is more statistical/mathematic.</a:t>
            </a:r>
            <a:endParaRPr lang="lv-LV" sz="2000" dirty="0"/>
          </a:p>
        </p:txBody>
      </p:sp>
    </p:spTree>
    <p:extLst>
      <p:ext uri="{BB962C8B-B14F-4D97-AF65-F5344CB8AC3E}">
        <p14:creationId xmlns:p14="http://schemas.microsoft.com/office/powerpoint/2010/main" val="1881965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627" y="1064713"/>
            <a:ext cx="5199167" cy="4909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328744" y="150405"/>
            <a:ext cx="6337441" cy="523220"/>
          </a:xfrm>
          <a:prstGeom prst="rect">
            <a:avLst/>
          </a:prstGeom>
        </p:spPr>
        <p:txBody>
          <a:bodyPr wrap="none">
            <a:spAutoFit/>
          </a:bodyPr>
          <a:lstStyle/>
          <a:p>
            <a:r>
              <a:rPr lang="lv-LV" sz="2800" b="1" dirty="0" err="1"/>
              <a:t>Avery</a:t>
            </a:r>
            <a:r>
              <a:rPr lang="lv-LV" sz="2800" b="1" dirty="0"/>
              <a:t>, </a:t>
            </a:r>
            <a:r>
              <a:rPr lang="lv-LV" sz="2800" b="1" dirty="0" err="1"/>
              <a:t>MacLeod</a:t>
            </a:r>
            <a:r>
              <a:rPr lang="lv-LV" sz="2800" b="1" dirty="0"/>
              <a:t> </a:t>
            </a:r>
            <a:r>
              <a:rPr lang="lv-LV" sz="2800" b="1" dirty="0" err="1"/>
              <a:t>and</a:t>
            </a:r>
            <a:r>
              <a:rPr lang="lv-LV" sz="2800" b="1" dirty="0"/>
              <a:t> </a:t>
            </a:r>
            <a:r>
              <a:rPr lang="lv-LV" sz="2800" b="1" dirty="0" err="1"/>
              <a:t>McCarty</a:t>
            </a:r>
            <a:r>
              <a:rPr lang="lv-LV" sz="2800" b="1" dirty="0"/>
              <a:t> </a:t>
            </a:r>
            <a:r>
              <a:rPr lang="lv-LV" sz="2800" b="1" dirty="0" err="1"/>
              <a:t>experiment</a:t>
            </a:r>
            <a:endParaRPr lang="lv-LV" sz="2800" b="1" dirty="0"/>
          </a:p>
        </p:txBody>
      </p:sp>
      <p:sp>
        <p:nvSpPr>
          <p:cNvPr id="6" name="TextBox 5"/>
          <p:cNvSpPr txBox="1"/>
          <p:nvPr/>
        </p:nvSpPr>
        <p:spPr>
          <a:xfrm>
            <a:off x="5962390" y="1553227"/>
            <a:ext cx="6038704" cy="1200329"/>
          </a:xfrm>
          <a:prstGeom prst="rect">
            <a:avLst/>
          </a:prstGeom>
          <a:noFill/>
        </p:spPr>
        <p:txBody>
          <a:bodyPr wrap="none" rtlCol="0">
            <a:spAutoFit/>
          </a:bodyPr>
          <a:lstStyle/>
          <a:p>
            <a:r>
              <a:rPr lang="lv-LV" sz="2400" dirty="0" err="1"/>
              <a:t>They</a:t>
            </a:r>
            <a:r>
              <a:rPr lang="lv-LV" sz="2400" dirty="0"/>
              <a:t> </a:t>
            </a:r>
            <a:r>
              <a:rPr lang="lv-LV" sz="2400" dirty="0" err="1"/>
              <a:t>separated</a:t>
            </a:r>
            <a:r>
              <a:rPr lang="lv-LV" sz="2400" dirty="0"/>
              <a:t> </a:t>
            </a:r>
            <a:r>
              <a:rPr lang="lv-LV" sz="2400" dirty="0" err="1"/>
              <a:t>the</a:t>
            </a:r>
            <a:r>
              <a:rPr lang="lv-LV" sz="2400" dirty="0"/>
              <a:t> </a:t>
            </a:r>
            <a:r>
              <a:rPr lang="lv-LV" sz="2400" dirty="0" err="1"/>
              <a:t>classes</a:t>
            </a:r>
            <a:r>
              <a:rPr lang="lv-LV" sz="2400" dirty="0"/>
              <a:t> </a:t>
            </a:r>
            <a:r>
              <a:rPr lang="lv-LV" sz="2400" dirty="0" err="1"/>
              <a:t>of</a:t>
            </a:r>
            <a:r>
              <a:rPr lang="lv-LV" sz="2400" dirty="0"/>
              <a:t> </a:t>
            </a:r>
            <a:r>
              <a:rPr lang="lv-LV" sz="2400" dirty="0" err="1"/>
              <a:t>macromolecules</a:t>
            </a:r>
            <a:r>
              <a:rPr lang="lv-LV" sz="2400" dirty="0"/>
              <a:t> </a:t>
            </a:r>
          </a:p>
          <a:p>
            <a:r>
              <a:rPr lang="lv-LV" sz="2400" dirty="0" err="1"/>
              <a:t>found</a:t>
            </a:r>
            <a:r>
              <a:rPr lang="lv-LV" sz="2400" dirty="0"/>
              <a:t> </a:t>
            </a:r>
            <a:r>
              <a:rPr lang="lv-LV" sz="2400" dirty="0" err="1"/>
              <a:t>in</a:t>
            </a:r>
            <a:r>
              <a:rPr lang="lv-LV" sz="2400" dirty="0"/>
              <a:t> </a:t>
            </a:r>
            <a:r>
              <a:rPr lang="lv-LV" sz="2400" dirty="0" err="1"/>
              <a:t>the</a:t>
            </a:r>
            <a:r>
              <a:rPr lang="lv-LV" sz="2400" dirty="0"/>
              <a:t> S </a:t>
            </a:r>
            <a:r>
              <a:rPr lang="lv-LV" sz="2400" dirty="0" err="1"/>
              <a:t>cell</a:t>
            </a:r>
            <a:r>
              <a:rPr lang="lv-LV" sz="2400" dirty="0"/>
              <a:t> </a:t>
            </a:r>
            <a:r>
              <a:rPr lang="lv-LV" sz="2400" dirty="0" err="1"/>
              <a:t>debris</a:t>
            </a:r>
            <a:r>
              <a:rPr lang="lv-LV" sz="2400" dirty="0"/>
              <a:t> </a:t>
            </a:r>
            <a:r>
              <a:rPr lang="lv-LV" sz="2400" dirty="0" err="1"/>
              <a:t>and</a:t>
            </a:r>
            <a:r>
              <a:rPr lang="lv-LV" sz="2400" dirty="0"/>
              <a:t> </a:t>
            </a:r>
            <a:r>
              <a:rPr lang="lv-LV" sz="2400" dirty="0" err="1"/>
              <a:t>tested</a:t>
            </a:r>
            <a:r>
              <a:rPr lang="lv-LV" sz="2400" dirty="0"/>
              <a:t> </a:t>
            </a:r>
            <a:r>
              <a:rPr lang="lv-LV" sz="2400" dirty="0" err="1"/>
              <a:t>them</a:t>
            </a:r>
            <a:endParaRPr lang="lv-LV" sz="2400" dirty="0"/>
          </a:p>
          <a:p>
            <a:r>
              <a:rPr lang="lv-LV" sz="2400" dirty="0" err="1"/>
              <a:t>for</a:t>
            </a:r>
            <a:r>
              <a:rPr lang="lv-LV" sz="2400" dirty="0"/>
              <a:t> </a:t>
            </a:r>
            <a:r>
              <a:rPr lang="lv-LV" sz="2400" dirty="0" err="1"/>
              <a:t>transforming</a:t>
            </a:r>
            <a:r>
              <a:rPr lang="lv-LV" sz="2400" dirty="0"/>
              <a:t> </a:t>
            </a:r>
            <a:r>
              <a:rPr lang="lv-LV" sz="2400" dirty="0" err="1"/>
              <a:t>ability</a:t>
            </a:r>
            <a:r>
              <a:rPr lang="lv-LV" sz="2400" dirty="0"/>
              <a:t>, </a:t>
            </a:r>
            <a:r>
              <a:rPr lang="lv-LV" sz="2400" dirty="0" err="1"/>
              <a:t>one</a:t>
            </a:r>
            <a:r>
              <a:rPr lang="lv-LV" sz="2400" dirty="0"/>
              <a:t> </a:t>
            </a:r>
            <a:r>
              <a:rPr lang="lv-LV" sz="2400" dirty="0" err="1"/>
              <a:t>at</a:t>
            </a:r>
            <a:r>
              <a:rPr lang="lv-LV" sz="2400" dirty="0"/>
              <a:t> a </a:t>
            </a:r>
            <a:r>
              <a:rPr lang="lv-LV" sz="2400" dirty="0" err="1"/>
              <a:t>time</a:t>
            </a:r>
            <a:r>
              <a:rPr lang="lv-LV" sz="2400" dirty="0"/>
              <a:t>. </a:t>
            </a:r>
          </a:p>
        </p:txBody>
      </p:sp>
      <p:sp>
        <p:nvSpPr>
          <p:cNvPr id="8" name="TextBox 7"/>
          <p:cNvSpPr txBox="1"/>
          <p:nvPr/>
        </p:nvSpPr>
        <p:spPr>
          <a:xfrm>
            <a:off x="5975603" y="3989231"/>
            <a:ext cx="5961701" cy="1200329"/>
          </a:xfrm>
          <a:prstGeom prst="rect">
            <a:avLst/>
          </a:prstGeom>
          <a:noFill/>
        </p:spPr>
        <p:txBody>
          <a:bodyPr wrap="square" rtlCol="0">
            <a:spAutoFit/>
          </a:bodyPr>
          <a:lstStyle/>
          <a:p>
            <a:pPr marL="342900" indent="-342900">
              <a:buFont typeface="Wingdings" panose="05000000000000000000" pitchFamily="2" charset="2"/>
              <a:buChar char="q"/>
            </a:pPr>
            <a:r>
              <a:rPr lang="en-US" sz="2400" dirty="0"/>
              <a:t>Used enzymes</a:t>
            </a:r>
            <a:r>
              <a:rPr lang="lv-LV" sz="2400" dirty="0"/>
              <a:t>- </a:t>
            </a:r>
            <a:r>
              <a:rPr lang="lv-LV" sz="2400" dirty="0" err="1"/>
              <a:t>RNase</a:t>
            </a:r>
            <a:r>
              <a:rPr lang="lv-LV" sz="2400" dirty="0"/>
              <a:t> </a:t>
            </a:r>
            <a:r>
              <a:rPr lang="en-US" sz="2400" dirty="0"/>
              <a:t> to </a:t>
            </a:r>
            <a:r>
              <a:rPr lang="lv-LV" sz="2400" dirty="0" err="1"/>
              <a:t>destroy</a:t>
            </a:r>
            <a:r>
              <a:rPr lang="lv-LV" sz="2400" dirty="0"/>
              <a:t> RNA, </a:t>
            </a:r>
          </a:p>
          <a:p>
            <a:r>
              <a:rPr lang="lv-LV" sz="2400" dirty="0" err="1"/>
              <a:t>proteases</a:t>
            </a:r>
            <a:r>
              <a:rPr lang="lv-LV" sz="2400" dirty="0"/>
              <a:t> (</a:t>
            </a:r>
            <a:r>
              <a:rPr lang="lv-LV" sz="2400" dirty="0" err="1"/>
              <a:t>trypsin&amp;chemotrypsin</a:t>
            </a:r>
            <a:r>
              <a:rPr lang="lv-LV" sz="2400" dirty="0"/>
              <a:t>) to </a:t>
            </a:r>
            <a:r>
              <a:rPr lang="lv-LV" sz="2400" dirty="0" err="1"/>
              <a:t>destroy</a:t>
            </a:r>
            <a:endParaRPr lang="lv-LV" sz="2400" dirty="0"/>
          </a:p>
          <a:p>
            <a:r>
              <a:rPr lang="lv-LV" sz="2400" dirty="0" err="1"/>
              <a:t>proteins</a:t>
            </a:r>
            <a:r>
              <a:rPr lang="lv-LV" sz="2400" dirty="0"/>
              <a:t> </a:t>
            </a:r>
            <a:r>
              <a:rPr lang="lv-LV" sz="2400" dirty="0" err="1"/>
              <a:t>and</a:t>
            </a:r>
            <a:r>
              <a:rPr lang="lv-LV" sz="2400" dirty="0"/>
              <a:t> </a:t>
            </a:r>
            <a:r>
              <a:rPr lang="lv-LV" sz="2400" dirty="0" err="1"/>
              <a:t>DNase</a:t>
            </a:r>
            <a:r>
              <a:rPr lang="lv-LV" sz="2400" dirty="0"/>
              <a:t> to </a:t>
            </a:r>
            <a:r>
              <a:rPr lang="lv-LV" sz="2400" dirty="0" err="1"/>
              <a:t>destroy</a:t>
            </a:r>
            <a:r>
              <a:rPr lang="lv-LV" sz="2400" dirty="0"/>
              <a:t> DNA. </a:t>
            </a:r>
          </a:p>
        </p:txBody>
      </p:sp>
      <p:sp>
        <p:nvSpPr>
          <p:cNvPr id="5" name="TextBox 4"/>
          <p:cNvSpPr txBox="1"/>
          <p:nvPr/>
        </p:nvSpPr>
        <p:spPr>
          <a:xfrm>
            <a:off x="4246323" y="701458"/>
            <a:ext cx="6239272" cy="707886"/>
          </a:xfrm>
          <a:prstGeom prst="rect">
            <a:avLst/>
          </a:prstGeom>
          <a:noFill/>
        </p:spPr>
        <p:txBody>
          <a:bodyPr wrap="none" rtlCol="0">
            <a:spAutoFit/>
          </a:bodyPr>
          <a:lstStyle/>
          <a:p>
            <a:r>
              <a:rPr lang="lv-LV" sz="2000" dirty="0" err="1"/>
              <a:t>Out</a:t>
            </a:r>
            <a:r>
              <a:rPr lang="lv-LV" sz="2000" dirty="0"/>
              <a:t> </a:t>
            </a:r>
            <a:r>
              <a:rPr lang="lv-LV" sz="2000" dirty="0" err="1"/>
              <a:t>of</a:t>
            </a:r>
            <a:r>
              <a:rPr lang="lv-LV" sz="2000" dirty="0"/>
              <a:t> </a:t>
            </a:r>
            <a:r>
              <a:rPr lang="lv-LV" sz="2000" dirty="0" err="1"/>
              <a:t>concern</a:t>
            </a:r>
            <a:r>
              <a:rPr lang="lv-LV" sz="2000" dirty="0"/>
              <a:t> </a:t>
            </a:r>
            <a:r>
              <a:rPr lang="lv-LV" sz="2000" dirty="0" err="1"/>
              <a:t>for</a:t>
            </a:r>
            <a:r>
              <a:rPr lang="lv-LV" sz="2000" dirty="0"/>
              <a:t> </a:t>
            </a:r>
            <a:r>
              <a:rPr lang="lv-LV" sz="2000" dirty="0" err="1"/>
              <a:t>the</a:t>
            </a:r>
            <a:r>
              <a:rPr lang="lv-LV" sz="2000" dirty="0"/>
              <a:t> </a:t>
            </a:r>
            <a:r>
              <a:rPr lang="lv-LV" sz="2000" dirty="0" err="1"/>
              <a:t>animals</a:t>
            </a:r>
            <a:r>
              <a:rPr lang="lv-LV" sz="2000" dirty="0"/>
              <a:t>, </a:t>
            </a:r>
            <a:r>
              <a:rPr lang="lv-LV" sz="2000" dirty="0" err="1"/>
              <a:t>scientists</a:t>
            </a:r>
            <a:r>
              <a:rPr lang="lv-LV" sz="2000" dirty="0"/>
              <a:t> </a:t>
            </a:r>
            <a:r>
              <a:rPr lang="lv-LV" sz="2000" dirty="0" err="1"/>
              <a:t>in</a:t>
            </a:r>
            <a:r>
              <a:rPr lang="lv-LV" sz="2000" dirty="0"/>
              <a:t> </a:t>
            </a:r>
            <a:r>
              <a:rPr lang="lv-LV" sz="2000" dirty="0" err="1"/>
              <a:t>the</a:t>
            </a:r>
            <a:r>
              <a:rPr lang="lv-LV" sz="2000" dirty="0"/>
              <a:t> 1940s </a:t>
            </a:r>
            <a:r>
              <a:rPr lang="lv-LV" sz="2000" dirty="0" err="1"/>
              <a:t>had</a:t>
            </a:r>
            <a:endParaRPr lang="lv-LV" sz="2000" dirty="0"/>
          </a:p>
          <a:p>
            <a:r>
              <a:rPr lang="lv-LV" sz="2000" dirty="0" err="1"/>
              <a:t>stopped</a:t>
            </a:r>
            <a:r>
              <a:rPr lang="lv-LV" sz="2000" dirty="0"/>
              <a:t> </a:t>
            </a:r>
            <a:r>
              <a:rPr lang="lv-LV" sz="2000" dirty="0" err="1"/>
              <a:t>using</a:t>
            </a:r>
            <a:r>
              <a:rPr lang="lv-LV" sz="2000" dirty="0"/>
              <a:t> </a:t>
            </a:r>
            <a:r>
              <a:rPr lang="lv-LV" sz="2000" dirty="0" err="1"/>
              <a:t>live</a:t>
            </a:r>
            <a:r>
              <a:rPr lang="lv-LV" sz="2000" dirty="0"/>
              <a:t> mice </a:t>
            </a:r>
            <a:r>
              <a:rPr lang="lv-LV" sz="2000" dirty="0" err="1"/>
              <a:t>for</a:t>
            </a:r>
            <a:r>
              <a:rPr lang="lv-LV" sz="2000" dirty="0"/>
              <a:t> </a:t>
            </a:r>
            <a:r>
              <a:rPr lang="lv-LV" sz="2000" dirty="0" err="1"/>
              <a:t>the</a:t>
            </a:r>
            <a:r>
              <a:rPr lang="lv-LV" sz="2000" dirty="0"/>
              <a:t> </a:t>
            </a:r>
            <a:r>
              <a:rPr lang="lv-LV" sz="2000" dirty="0" err="1"/>
              <a:t>pneumonia</a:t>
            </a:r>
            <a:r>
              <a:rPr lang="lv-LV" sz="2000" dirty="0"/>
              <a:t> </a:t>
            </a:r>
            <a:r>
              <a:rPr lang="lv-LV" sz="2000" dirty="0" err="1"/>
              <a:t>test</a:t>
            </a:r>
            <a:r>
              <a:rPr lang="lv-LV" sz="2000" dirty="0"/>
              <a:t>.</a:t>
            </a:r>
          </a:p>
        </p:txBody>
      </p:sp>
      <p:sp>
        <p:nvSpPr>
          <p:cNvPr id="11" name="TextBox 10"/>
          <p:cNvSpPr txBox="1"/>
          <p:nvPr/>
        </p:nvSpPr>
        <p:spPr>
          <a:xfrm>
            <a:off x="6002558" y="2951657"/>
            <a:ext cx="5893729" cy="830997"/>
          </a:xfrm>
          <a:prstGeom prst="rect">
            <a:avLst/>
          </a:prstGeom>
          <a:noFill/>
        </p:spPr>
        <p:txBody>
          <a:bodyPr wrap="none" rtlCol="0">
            <a:spAutoFit/>
          </a:bodyPr>
          <a:lstStyle/>
          <a:p>
            <a:pPr marL="342900" indent="-342900">
              <a:buFont typeface="Wingdings" panose="05000000000000000000" pitchFamily="2" charset="2"/>
              <a:buChar char="q"/>
            </a:pPr>
            <a:r>
              <a:rPr lang="lv-LV" sz="2400" dirty="0" err="1"/>
              <a:t>They</a:t>
            </a:r>
            <a:r>
              <a:rPr lang="lv-LV" sz="2400" dirty="0"/>
              <a:t> </a:t>
            </a:r>
            <a:r>
              <a:rPr lang="lv-LV" sz="2400" dirty="0" err="1"/>
              <a:t>removed</a:t>
            </a:r>
            <a:r>
              <a:rPr lang="lv-LV" sz="2400" dirty="0"/>
              <a:t> </a:t>
            </a:r>
            <a:r>
              <a:rPr lang="lv-LV" sz="2400" dirty="0" err="1"/>
              <a:t>from</a:t>
            </a:r>
            <a:r>
              <a:rPr lang="lv-LV" sz="2400" dirty="0"/>
              <a:t> </a:t>
            </a:r>
            <a:r>
              <a:rPr lang="lv-LV" sz="2400" dirty="0" err="1"/>
              <a:t>the</a:t>
            </a:r>
            <a:r>
              <a:rPr lang="lv-LV" sz="2400" dirty="0"/>
              <a:t> </a:t>
            </a:r>
            <a:r>
              <a:rPr lang="lv-LV" sz="2400" dirty="0" err="1"/>
              <a:t>solution</a:t>
            </a:r>
            <a:r>
              <a:rPr lang="lv-LV" sz="2400" dirty="0"/>
              <a:t> </a:t>
            </a:r>
            <a:r>
              <a:rPr lang="lv-LV" sz="2400" dirty="0" err="1"/>
              <a:t>lipids</a:t>
            </a:r>
            <a:r>
              <a:rPr lang="lv-LV" sz="2400" dirty="0"/>
              <a:t> </a:t>
            </a:r>
            <a:r>
              <a:rPr lang="lv-LV" sz="2400" dirty="0" err="1"/>
              <a:t>and</a:t>
            </a:r>
            <a:r>
              <a:rPr lang="lv-LV" sz="2400" dirty="0"/>
              <a:t> </a:t>
            </a:r>
          </a:p>
          <a:p>
            <a:r>
              <a:rPr lang="lv-LV" sz="2400" dirty="0" err="1"/>
              <a:t>carbohydrates</a:t>
            </a:r>
            <a:r>
              <a:rPr lang="lv-LV" sz="2400" dirty="0"/>
              <a:t>. </a:t>
            </a:r>
          </a:p>
        </p:txBody>
      </p:sp>
      <p:sp>
        <p:nvSpPr>
          <p:cNvPr id="12" name="TextBox 11"/>
          <p:cNvSpPr txBox="1"/>
          <p:nvPr/>
        </p:nvSpPr>
        <p:spPr>
          <a:xfrm>
            <a:off x="6067161" y="5558895"/>
            <a:ext cx="5075172" cy="830997"/>
          </a:xfrm>
          <a:prstGeom prst="rect">
            <a:avLst/>
          </a:prstGeom>
          <a:noFill/>
        </p:spPr>
        <p:txBody>
          <a:bodyPr wrap="none" rtlCol="0">
            <a:spAutoFit/>
          </a:bodyPr>
          <a:lstStyle/>
          <a:p>
            <a:pPr marL="342900" indent="-342900">
              <a:buFont typeface="Wingdings" panose="05000000000000000000" pitchFamily="2" charset="2"/>
              <a:buChar char="q"/>
            </a:pPr>
            <a:r>
              <a:rPr lang="lv-LV" sz="2400" dirty="0" err="1"/>
              <a:t>Transformation</a:t>
            </a:r>
            <a:r>
              <a:rPr lang="lv-LV" sz="2400" dirty="0"/>
              <a:t> </a:t>
            </a:r>
            <a:r>
              <a:rPr lang="lv-LV" sz="2400" dirty="0" err="1"/>
              <a:t>of</a:t>
            </a:r>
            <a:r>
              <a:rPr lang="lv-LV" sz="2400" dirty="0"/>
              <a:t> R </a:t>
            </a:r>
            <a:r>
              <a:rPr lang="lv-LV" sz="2400" dirty="0" err="1"/>
              <a:t>cells</a:t>
            </a:r>
            <a:r>
              <a:rPr lang="lv-LV" sz="2400" dirty="0"/>
              <a:t> </a:t>
            </a:r>
            <a:r>
              <a:rPr lang="lv-LV" sz="2400" dirty="0" err="1"/>
              <a:t>into</a:t>
            </a:r>
            <a:r>
              <a:rPr lang="lv-LV" sz="2400" dirty="0"/>
              <a:t> S </a:t>
            </a:r>
            <a:r>
              <a:rPr lang="lv-LV" sz="2400" dirty="0" err="1"/>
              <a:t>cells</a:t>
            </a:r>
            <a:r>
              <a:rPr lang="lv-LV" sz="2400" dirty="0"/>
              <a:t> </a:t>
            </a:r>
          </a:p>
          <a:p>
            <a:r>
              <a:rPr lang="lv-LV" sz="2400" b="1" dirty="0" err="1"/>
              <a:t>did</a:t>
            </a:r>
            <a:r>
              <a:rPr lang="lv-LV" sz="2400" b="1" dirty="0"/>
              <a:t> </a:t>
            </a:r>
            <a:r>
              <a:rPr lang="lv-LV" sz="2400" b="1" dirty="0" err="1"/>
              <a:t>not</a:t>
            </a:r>
            <a:r>
              <a:rPr lang="lv-LV" sz="2400" b="1" dirty="0"/>
              <a:t> </a:t>
            </a:r>
            <a:r>
              <a:rPr lang="lv-LV" sz="2400" dirty="0" err="1"/>
              <a:t>happen</a:t>
            </a:r>
            <a:r>
              <a:rPr lang="lv-LV" sz="2400" dirty="0"/>
              <a:t> </a:t>
            </a:r>
            <a:r>
              <a:rPr lang="lv-LV" sz="2400" b="1" dirty="0" err="1"/>
              <a:t>without</a:t>
            </a:r>
            <a:r>
              <a:rPr lang="lv-LV" sz="2400" b="1" dirty="0"/>
              <a:t> DNA</a:t>
            </a:r>
            <a:r>
              <a:rPr lang="lv-LV" sz="2400" dirty="0"/>
              <a:t>.</a:t>
            </a:r>
          </a:p>
        </p:txBody>
      </p:sp>
    </p:spTree>
    <p:extLst>
      <p:ext uri="{BB962C8B-B14F-4D97-AF65-F5344CB8AC3E}">
        <p14:creationId xmlns:p14="http://schemas.microsoft.com/office/powerpoint/2010/main" val="1714504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64296" y="576197"/>
            <a:ext cx="5034840" cy="461665"/>
          </a:xfrm>
          <a:prstGeom prst="rect">
            <a:avLst/>
          </a:prstGeom>
          <a:noFill/>
        </p:spPr>
        <p:txBody>
          <a:bodyPr wrap="none" rtlCol="0">
            <a:spAutoFit/>
          </a:bodyPr>
          <a:lstStyle/>
          <a:p>
            <a:r>
              <a:rPr lang="lv-LV" sz="2400" dirty="0" err="1"/>
              <a:t>In</a:t>
            </a:r>
            <a:r>
              <a:rPr lang="lv-LV" sz="2400" dirty="0"/>
              <a:t> 1944, </a:t>
            </a:r>
            <a:r>
              <a:rPr lang="lv-LV" sz="2400" dirty="0" err="1"/>
              <a:t>their</a:t>
            </a:r>
            <a:r>
              <a:rPr lang="lv-LV" sz="2400" dirty="0"/>
              <a:t> </a:t>
            </a:r>
            <a:r>
              <a:rPr lang="lv-LV" sz="2400" dirty="0" err="1"/>
              <a:t>experiment</a:t>
            </a:r>
            <a:r>
              <a:rPr lang="lv-LV" sz="2400" dirty="0"/>
              <a:t> </a:t>
            </a:r>
            <a:r>
              <a:rPr lang="lv-LV" sz="2400" dirty="0" err="1"/>
              <a:t>proved</a:t>
            </a:r>
            <a:r>
              <a:rPr lang="lv-LV" sz="2400" dirty="0"/>
              <a:t> </a:t>
            </a:r>
            <a:r>
              <a:rPr lang="lv-LV" sz="2400" dirty="0" err="1"/>
              <a:t>that</a:t>
            </a:r>
            <a:r>
              <a:rPr lang="lv-LV" sz="2400" dirty="0"/>
              <a:t> </a:t>
            </a:r>
          </a:p>
        </p:txBody>
      </p:sp>
      <p:sp>
        <p:nvSpPr>
          <p:cNvPr id="5" name="TextBox 4"/>
          <p:cNvSpPr txBox="1"/>
          <p:nvPr/>
        </p:nvSpPr>
        <p:spPr>
          <a:xfrm>
            <a:off x="3231715" y="1302707"/>
            <a:ext cx="6070573" cy="461665"/>
          </a:xfrm>
          <a:prstGeom prst="rect">
            <a:avLst/>
          </a:prstGeom>
          <a:noFill/>
        </p:spPr>
        <p:txBody>
          <a:bodyPr wrap="none" rtlCol="0">
            <a:spAutoFit/>
          </a:bodyPr>
          <a:lstStyle/>
          <a:p>
            <a:r>
              <a:rPr lang="lv-LV" sz="2400" b="1" dirty="0"/>
              <a:t>DNA </a:t>
            </a:r>
            <a:r>
              <a:rPr lang="lv-LV" sz="2400" b="1" dirty="0" err="1"/>
              <a:t>is</a:t>
            </a:r>
            <a:r>
              <a:rPr lang="lv-LV" sz="2400" b="1" dirty="0"/>
              <a:t> </a:t>
            </a:r>
            <a:r>
              <a:rPr lang="lv-LV" sz="2400" b="1" dirty="0" err="1"/>
              <a:t>the</a:t>
            </a:r>
            <a:r>
              <a:rPr lang="lv-LV" sz="2400" b="1" dirty="0"/>
              <a:t> </a:t>
            </a:r>
            <a:r>
              <a:rPr lang="lv-LV" sz="2400" b="1" dirty="0" err="1"/>
              <a:t>heritable</a:t>
            </a:r>
            <a:r>
              <a:rPr lang="lv-LV" sz="2400" b="1" dirty="0"/>
              <a:t> </a:t>
            </a:r>
            <a:r>
              <a:rPr lang="lv-LV" sz="2400" b="1" dirty="0" err="1"/>
              <a:t>material</a:t>
            </a:r>
            <a:r>
              <a:rPr lang="lv-LV" sz="2400" b="1" dirty="0"/>
              <a:t> </a:t>
            </a:r>
            <a:r>
              <a:rPr lang="lv-LV" sz="2400" dirty="0" err="1"/>
              <a:t>and</a:t>
            </a:r>
            <a:r>
              <a:rPr lang="lv-LV" sz="2400" b="1" dirty="0"/>
              <a:t> </a:t>
            </a:r>
            <a:r>
              <a:rPr lang="lv-LV" sz="2400" dirty="0"/>
              <a:t> </a:t>
            </a:r>
            <a:r>
              <a:rPr lang="lv-LV" sz="2400" dirty="0" err="1"/>
              <a:t>not</a:t>
            </a:r>
            <a:r>
              <a:rPr lang="lv-LV" sz="2400" dirty="0"/>
              <a:t> </a:t>
            </a:r>
            <a:r>
              <a:rPr lang="lv-LV" sz="2400" dirty="0" err="1"/>
              <a:t>protein</a:t>
            </a:r>
            <a:r>
              <a:rPr lang="lv-LV" sz="2400" dirty="0"/>
              <a:t>.</a:t>
            </a:r>
          </a:p>
        </p:txBody>
      </p:sp>
      <p:sp>
        <p:nvSpPr>
          <p:cNvPr id="6" name="TextBox 5"/>
          <p:cNvSpPr txBox="1"/>
          <p:nvPr/>
        </p:nvSpPr>
        <p:spPr>
          <a:xfrm>
            <a:off x="1647757" y="3986008"/>
            <a:ext cx="7654531" cy="461665"/>
          </a:xfrm>
          <a:prstGeom prst="rect">
            <a:avLst/>
          </a:prstGeom>
          <a:noFill/>
        </p:spPr>
        <p:txBody>
          <a:bodyPr wrap="none" rtlCol="0">
            <a:spAutoFit/>
          </a:bodyPr>
          <a:lstStyle/>
          <a:p>
            <a:r>
              <a:rPr lang="en-US" sz="2400" dirty="0"/>
              <a:t>Avery’s work was regarded as significant, but not definitive. </a:t>
            </a:r>
            <a:endParaRPr lang="lv-LV" sz="2400" dirty="0"/>
          </a:p>
        </p:txBody>
      </p:sp>
      <p:sp>
        <p:nvSpPr>
          <p:cNvPr id="7" name="TextBox 6"/>
          <p:cNvSpPr txBox="1"/>
          <p:nvPr/>
        </p:nvSpPr>
        <p:spPr>
          <a:xfrm>
            <a:off x="974230" y="2433274"/>
            <a:ext cx="9849812" cy="830997"/>
          </a:xfrm>
          <a:prstGeom prst="rect">
            <a:avLst/>
          </a:prstGeom>
          <a:noFill/>
        </p:spPr>
        <p:txBody>
          <a:bodyPr wrap="none" rtlCol="0">
            <a:spAutoFit/>
          </a:bodyPr>
          <a:lstStyle/>
          <a:p>
            <a:r>
              <a:rPr lang="en-US" sz="2400" dirty="0"/>
              <a:t>However, many biologists still were not willing to concede that Avery’s team </a:t>
            </a:r>
          </a:p>
          <a:p>
            <a:r>
              <a:rPr lang="en-US" sz="2400" dirty="0"/>
              <a:t>had demonstrated that DNA molecules are the source of genetic information.</a:t>
            </a:r>
            <a:endParaRPr lang="lv-LV" sz="2400" dirty="0"/>
          </a:p>
        </p:txBody>
      </p:sp>
    </p:spTree>
    <p:extLst>
      <p:ext uri="{BB962C8B-B14F-4D97-AF65-F5344CB8AC3E}">
        <p14:creationId xmlns:p14="http://schemas.microsoft.com/office/powerpoint/2010/main" val="2621774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45698" y="100208"/>
            <a:ext cx="4755341" cy="461665"/>
          </a:xfrm>
          <a:prstGeom prst="rect">
            <a:avLst/>
          </a:prstGeom>
          <a:noFill/>
        </p:spPr>
        <p:txBody>
          <a:bodyPr wrap="none" rtlCol="0">
            <a:spAutoFit/>
          </a:bodyPr>
          <a:lstStyle/>
          <a:p>
            <a:r>
              <a:rPr lang="en-US" sz="2400" dirty="0"/>
              <a:t>Finally, the clincher was provided by </a:t>
            </a:r>
            <a:endParaRPr lang="lv-LV" sz="2400" dirty="0"/>
          </a:p>
        </p:txBody>
      </p:sp>
      <p:sp>
        <p:nvSpPr>
          <p:cNvPr id="5" name="TextBox 4"/>
          <p:cNvSpPr txBox="1"/>
          <p:nvPr/>
        </p:nvSpPr>
        <p:spPr>
          <a:xfrm>
            <a:off x="3962344" y="594294"/>
            <a:ext cx="8276753" cy="523220"/>
          </a:xfrm>
          <a:prstGeom prst="rect">
            <a:avLst/>
          </a:prstGeom>
          <a:noFill/>
        </p:spPr>
        <p:txBody>
          <a:bodyPr wrap="none" rtlCol="0">
            <a:spAutoFit/>
          </a:bodyPr>
          <a:lstStyle/>
          <a:p>
            <a:r>
              <a:rPr lang="en-US" sz="2800" b="1" dirty="0"/>
              <a:t>Alfred Hershey and Martha Chase experiment in 1952.</a:t>
            </a:r>
            <a:endParaRPr lang="lv-LV" sz="2800" b="1" dirty="0"/>
          </a:p>
        </p:txBody>
      </p:sp>
      <p:pic>
        <p:nvPicPr>
          <p:cNvPr id="2050" name="Picture 2" descr="Image result for alfred hershey and martha ch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836" y="218574"/>
            <a:ext cx="3325060" cy="30632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T2 ph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8744" y="3402436"/>
            <a:ext cx="1731122" cy="33739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07912" y="1340285"/>
            <a:ext cx="5708935" cy="830997"/>
          </a:xfrm>
          <a:prstGeom prst="rect">
            <a:avLst/>
          </a:prstGeom>
          <a:noFill/>
        </p:spPr>
        <p:txBody>
          <a:bodyPr wrap="none" rtlCol="0">
            <a:spAutoFit/>
          </a:bodyPr>
          <a:lstStyle/>
          <a:p>
            <a:r>
              <a:rPr lang="en-US" sz="2400" dirty="0"/>
              <a:t>They studied the bacteriophage T2- a virus </a:t>
            </a:r>
          </a:p>
          <a:p>
            <a:r>
              <a:rPr lang="en-US" sz="2400" dirty="0"/>
              <a:t>that infects and replicates within bacteria. </a:t>
            </a:r>
            <a:endParaRPr lang="lv-LV" sz="2400"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410" y="3378710"/>
            <a:ext cx="1678422" cy="2597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793406" y="2321587"/>
            <a:ext cx="5680914" cy="830997"/>
          </a:xfrm>
          <a:prstGeom prst="rect">
            <a:avLst/>
          </a:prstGeom>
          <a:noFill/>
        </p:spPr>
        <p:txBody>
          <a:bodyPr wrap="none" rtlCol="0">
            <a:spAutoFit/>
          </a:bodyPr>
          <a:lstStyle/>
          <a:p>
            <a:r>
              <a:rPr lang="lv-LV" sz="2400" dirty="0" err="1"/>
              <a:t>Phage</a:t>
            </a:r>
            <a:r>
              <a:rPr lang="lv-LV" sz="2400" dirty="0"/>
              <a:t> </a:t>
            </a:r>
            <a:r>
              <a:rPr lang="lv-LV" sz="2400" dirty="0" err="1"/>
              <a:t>infection</a:t>
            </a:r>
            <a:r>
              <a:rPr lang="lv-LV" sz="2400" dirty="0"/>
              <a:t> </a:t>
            </a:r>
            <a:r>
              <a:rPr lang="lv-LV" sz="2400" dirty="0" err="1"/>
              <a:t>reprograms</a:t>
            </a:r>
            <a:r>
              <a:rPr lang="lv-LV" sz="2400" dirty="0"/>
              <a:t> a </a:t>
            </a:r>
            <a:r>
              <a:rPr lang="lv-LV" sz="2400" dirty="0" err="1"/>
              <a:t>host</a:t>
            </a:r>
            <a:r>
              <a:rPr lang="lv-LV" sz="2400" dirty="0"/>
              <a:t> </a:t>
            </a:r>
            <a:r>
              <a:rPr lang="en-US" sz="2400" dirty="0"/>
              <a:t>bacterial </a:t>
            </a:r>
          </a:p>
          <a:p>
            <a:r>
              <a:rPr lang="lv-LV" sz="2400" dirty="0" err="1"/>
              <a:t>cell</a:t>
            </a:r>
            <a:r>
              <a:rPr lang="en-US" sz="2400" dirty="0"/>
              <a:t> </a:t>
            </a:r>
            <a:r>
              <a:rPr lang="lv-LV" sz="2400" dirty="0"/>
              <a:t> to </a:t>
            </a:r>
            <a:r>
              <a:rPr lang="lv-LV" sz="2400" dirty="0" err="1"/>
              <a:t>produce</a:t>
            </a:r>
            <a:r>
              <a:rPr lang="lv-LV" sz="2400" dirty="0"/>
              <a:t> </a:t>
            </a:r>
            <a:r>
              <a:rPr lang="lv-LV" sz="2400" dirty="0" err="1"/>
              <a:t>more</a:t>
            </a:r>
            <a:r>
              <a:rPr lang="lv-LV" sz="2400" dirty="0"/>
              <a:t> </a:t>
            </a:r>
            <a:r>
              <a:rPr lang="lv-LV" sz="2400" dirty="0" err="1"/>
              <a:t>virus</a:t>
            </a:r>
            <a:r>
              <a:rPr lang="lv-LV" sz="2400" dirty="0"/>
              <a:t>.</a:t>
            </a:r>
          </a:p>
        </p:txBody>
      </p:sp>
      <p:sp>
        <p:nvSpPr>
          <p:cNvPr id="8" name="Rectangle 7"/>
          <p:cNvSpPr/>
          <p:nvPr/>
        </p:nvSpPr>
        <p:spPr>
          <a:xfrm>
            <a:off x="4838877" y="3419699"/>
            <a:ext cx="2316788" cy="461665"/>
          </a:xfrm>
          <a:prstGeom prst="rect">
            <a:avLst/>
          </a:prstGeom>
        </p:spPr>
        <p:txBody>
          <a:bodyPr wrap="none">
            <a:spAutoFit/>
          </a:bodyPr>
          <a:lstStyle/>
          <a:p>
            <a:r>
              <a:rPr lang="lv-LV" sz="2400" dirty="0" err="1"/>
              <a:t>What</a:t>
            </a:r>
            <a:r>
              <a:rPr lang="lv-LV" sz="2400" dirty="0"/>
              <a:t> </a:t>
            </a:r>
            <a:r>
              <a:rPr lang="lv-LV" sz="2400" dirty="0" err="1"/>
              <a:t>they</a:t>
            </a:r>
            <a:r>
              <a:rPr lang="lv-LV" sz="2400" dirty="0"/>
              <a:t> </a:t>
            </a:r>
            <a:r>
              <a:rPr lang="lv-LV" sz="2400" dirty="0" err="1"/>
              <a:t>knew</a:t>
            </a:r>
            <a:r>
              <a:rPr lang="lv-LV" sz="2400" dirty="0"/>
              <a:t>:</a:t>
            </a:r>
          </a:p>
        </p:txBody>
      </p:sp>
      <p:sp>
        <p:nvSpPr>
          <p:cNvPr id="9" name="Rectangle 8"/>
          <p:cNvSpPr/>
          <p:nvPr/>
        </p:nvSpPr>
        <p:spPr>
          <a:xfrm>
            <a:off x="3436307" y="3920028"/>
            <a:ext cx="6096000" cy="461665"/>
          </a:xfrm>
          <a:prstGeom prst="rect">
            <a:avLst/>
          </a:prstGeom>
        </p:spPr>
        <p:txBody>
          <a:bodyPr>
            <a:spAutoFit/>
          </a:bodyPr>
          <a:lstStyle/>
          <a:p>
            <a:r>
              <a:rPr lang="lv-LV" sz="2400" dirty="0" err="1"/>
              <a:t>The</a:t>
            </a:r>
            <a:r>
              <a:rPr lang="lv-LV" sz="2400" dirty="0"/>
              <a:t> </a:t>
            </a:r>
            <a:r>
              <a:rPr lang="lv-LV" sz="2400" dirty="0" err="1"/>
              <a:t>bacteriophage</a:t>
            </a:r>
            <a:r>
              <a:rPr lang="lv-LV" sz="2400" dirty="0"/>
              <a:t> T2 </a:t>
            </a:r>
            <a:r>
              <a:rPr lang="lv-LV" sz="2400" dirty="0" err="1"/>
              <a:t>is</a:t>
            </a:r>
            <a:r>
              <a:rPr lang="lv-LV" sz="2400" dirty="0"/>
              <a:t> </a:t>
            </a:r>
            <a:r>
              <a:rPr lang="lv-LV" sz="2400" dirty="0" err="1"/>
              <a:t>relatively</a:t>
            </a:r>
            <a:r>
              <a:rPr lang="lv-LV" sz="2400" dirty="0"/>
              <a:t> </a:t>
            </a:r>
            <a:r>
              <a:rPr lang="lv-LV" sz="2400" dirty="0" err="1"/>
              <a:t>simple</a:t>
            </a:r>
            <a:r>
              <a:rPr lang="lv-LV" sz="2400" dirty="0"/>
              <a:t>. </a:t>
            </a:r>
          </a:p>
        </p:txBody>
      </p:sp>
      <p:sp>
        <p:nvSpPr>
          <p:cNvPr id="14" name="Rectangle 13"/>
          <p:cNvSpPr/>
          <p:nvPr/>
        </p:nvSpPr>
        <p:spPr>
          <a:xfrm>
            <a:off x="4478055" y="4523365"/>
            <a:ext cx="6096000" cy="1200329"/>
          </a:xfrm>
          <a:prstGeom prst="rect">
            <a:avLst/>
          </a:prstGeom>
        </p:spPr>
        <p:txBody>
          <a:bodyPr>
            <a:spAutoFit/>
          </a:bodyPr>
          <a:lstStyle/>
          <a:p>
            <a:r>
              <a:rPr lang="lv-LV" sz="2400" dirty="0"/>
              <a:t>It </a:t>
            </a:r>
            <a:r>
              <a:rPr lang="lv-LV" sz="2400" dirty="0" err="1"/>
              <a:t>is</a:t>
            </a:r>
            <a:r>
              <a:rPr lang="lv-LV" sz="2400" dirty="0"/>
              <a:t> </a:t>
            </a:r>
            <a:r>
              <a:rPr lang="lv-LV" sz="2400" dirty="0" err="1"/>
              <a:t>composed</a:t>
            </a:r>
            <a:r>
              <a:rPr lang="lv-LV" sz="2400" dirty="0"/>
              <a:t> </a:t>
            </a:r>
            <a:r>
              <a:rPr lang="lv-LV" sz="2400" dirty="0" err="1"/>
              <a:t>of</a:t>
            </a:r>
            <a:r>
              <a:rPr lang="lv-LV" sz="2400" dirty="0"/>
              <a:t> </a:t>
            </a:r>
            <a:r>
              <a:rPr lang="lv-LV" sz="2400" dirty="0" err="1"/>
              <a:t>only</a:t>
            </a:r>
            <a:r>
              <a:rPr lang="lv-LV" sz="2400" dirty="0"/>
              <a:t> </a:t>
            </a:r>
            <a:endParaRPr lang="en-US" sz="2400" dirty="0"/>
          </a:p>
          <a:p>
            <a:pPr marL="800100" lvl="1" indent="-342900">
              <a:buFont typeface="Wingdings" panose="05000000000000000000" pitchFamily="2" charset="2"/>
              <a:buChar char="Ø"/>
            </a:pPr>
            <a:r>
              <a:rPr lang="en-US" sz="2400" dirty="0"/>
              <a:t> </a:t>
            </a:r>
            <a:r>
              <a:rPr lang="lv-LV" sz="2400" dirty="0" err="1"/>
              <a:t>protein</a:t>
            </a:r>
            <a:r>
              <a:rPr lang="lv-LV" sz="2400" dirty="0"/>
              <a:t> </a:t>
            </a:r>
            <a:endParaRPr lang="en-US" sz="2400" dirty="0"/>
          </a:p>
          <a:p>
            <a:pPr marL="1257300" lvl="2" indent="-342900">
              <a:buFont typeface="Wingdings" panose="05000000000000000000" pitchFamily="2" charset="2"/>
              <a:buChar char="Ø"/>
            </a:pPr>
            <a:r>
              <a:rPr lang="lv-LV" sz="2400" dirty="0"/>
              <a:t>DNA</a:t>
            </a:r>
          </a:p>
        </p:txBody>
      </p:sp>
      <p:sp>
        <p:nvSpPr>
          <p:cNvPr id="12" name="TextBox 11"/>
          <p:cNvSpPr txBox="1"/>
          <p:nvPr/>
        </p:nvSpPr>
        <p:spPr>
          <a:xfrm>
            <a:off x="11405503" y="3598884"/>
            <a:ext cx="786497" cy="369332"/>
          </a:xfrm>
          <a:prstGeom prst="rect">
            <a:avLst/>
          </a:prstGeom>
          <a:noFill/>
        </p:spPr>
        <p:txBody>
          <a:bodyPr wrap="none" rtlCol="0">
            <a:spAutoFit/>
          </a:bodyPr>
          <a:lstStyle/>
          <a:p>
            <a:r>
              <a:rPr lang="en-US" b="1" dirty="0"/>
              <a:t>capsid</a:t>
            </a:r>
            <a:endParaRPr lang="lv-LV" b="1" dirty="0"/>
          </a:p>
        </p:txBody>
      </p:sp>
      <p:sp>
        <p:nvSpPr>
          <p:cNvPr id="16" name="TextBox 15"/>
          <p:cNvSpPr txBox="1"/>
          <p:nvPr/>
        </p:nvSpPr>
        <p:spPr>
          <a:xfrm>
            <a:off x="2428068" y="5909068"/>
            <a:ext cx="7929991" cy="830997"/>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algn="ctr"/>
            <a:r>
              <a:rPr lang="lv-LV" sz="2400" dirty="0" err="1">
                <a:effectLst>
                  <a:outerShdw blurRad="38100" dist="38100" dir="2700000" algn="tl">
                    <a:srgbClr val="000000">
                      <a:alpha val="43137"/>
                    </a:srgbClr>
                  </a:outerShdw>
                </a:effectLst>
              </a:rPr>
              <a:t>Which</a:t>
            </a:r>
            <a:r>
              <a:rPr lang="lv-LV" sz="2400" dirty="0">
                <a:effectLst>
                  <a:outerShdw blurRad="38100" dist="38100" dir="2700000" algn="tl">
                    <a:srgbClr val="000000">
                      <a:alpha val="43137"/>
                    </a:srgbClr>
                  </a:outerShdw>
                </a:effectLst>
              </a:rPr>
              <a:t> </a:t>
            </a:r>
            <a:r>
              <a:rPr lang="lv-LV" sz="2400" dirty="0" err="1">
                <a:effectLst>
                  <a:outerShdw blurRad="38100" dist="38100" dir="2700000" algn="tl">
                    <a:srgbClr val="000000">
                      <a:alpha val="43137"/>
                    </a:srgbClr>
                  </a:outerShdw>
                </a:effectLst>
              </a:rPr>
              <a:t>viral</a:t>
            </a:r>
            <a:r>
              <a:rPr lang="lv-LV" sz="2400" dirty="0">
                <a:effectLst>
                  <a:outerShdw blurRad="38100" dist="38100" dir="2700000" algn="tl">
                    <a:srgbClr val="000000">
                      <a:alpha val="43137"/>
                    </a:srgbClr>
                  </a:outerShdw>
                </a:effectLst>
              </a:rPr>
              <a:t> </a:t>
            </a:r>
            <a:r>
              <a:rPr lang="lv-LV" sz="2400" dirty="0" err="1">
                <a:effectLst>
                  <a:outerShdw blurRad="38100" dist="38100" dir="2700000" algn="tl">
                    <a:srgbClr val="000000">
                      <a:alpha val="43137"/>
                    </a:srgbClr>
                  </a:outerShdw>
                </a:effectLst>
              </a:rPr>
              <a:t>component</a:t>
            </a:r>
            <a:r>
              <a:rPr lang="lv-LV" sz="2400" dirty="0">
                <a:effectLst>
                  <a:outerShdw blurRad="38100" dist="38100" dir="2700000" algn="tl">
                    <a:srgbClr val="000000">
                      <a:alpha val="43137"/>
                    </a:srgbClr>
                  </a:outerShdw>
                </a:effectLst>
              </a:rPr>
              <a:t> </a:t>
            </a:r>
            <a:r>
              <a:rPr lang="lv-LV" sz="2400" dirty="0" err="1">
                <a:effectLst>
                  <a:outerShdw blurRad="38100" dist="38100" dir="2700000" algn="tl">
                    <a:srgbClr val="000000">
                      <a:alpha val="43137"/>
                    </a:srgbClr>
                  </a:outerShdw>
                </a:effectLst>
              </a:rPr>
              <a:t>is</a:t>
            </a:r>
            <a:r>
              <a:rPr lang="lv-LV" sz="2400" dirty="0">
                <a:effectLst>
                  <a:outerShdw blurRad="38100" dist="38100" dir="2700000" algn="tl">
                    <a:srgbClr val="000000">
                      <a:alpha val="43137"/>
                    </a:srgbClr>
                  </a:outerShdw>
                </a:effectLst>
              </a:rPr>
              <a:t> </a:t>
            </a:r>
            <a:r>
              <a:rPr lang="lv-LV" sz="2400" dirty="0" err="1">
                <a:effectLst>
                  <a:outerShdw blurRad="38100" dist="38100" dir="2700000" algn="tl">
                    <a:srgbClr val="000000">
                      <a:alpha val="43137"/>
                    </a:srgbClr>
                  </a:outerShdw>
                </a:effectLst>
              </a:rPr>
              <a:t>responsible</a:t>
            </a:r>
            <a:r>
              <a:rPr lang="lv-LV" sz="2400" dirty="0">
                <a:effectLst>
                  <a:outerShdw blurRad="38100" dist="38100" dir="2700000" algn="tl">
                    <a:srgbClr val="000000">
                      <a:alpha val="43137"/>
                    </a:srgbClr>
                  </a:outerShdw>
                </a:effectLst>
              </a:rPr>
              <a:t> </a:t>
            </a:r>
            <a:r>
              <a:rPr lang="lv-LV" sz="2400" dirty="0" err="1">
                <a:effectLst>
                  <a:outerShdw blurRad="38100" dist="38100" dir="2700000" algn="tl">
                    <a:srgbClr val="000000">
                      <a:alpha val="43137"/>
                    </a:srgbClr>
                  </a:outerShdw>
                </a:effectLst>
              </a:rPr>
              <a:t>for</a:t>
            </a:r>
            <a:r>
              <a:rPr lang="lv-LV" sz="2400" dirty="0">
                <a:effectLst>
                  <a:outerShdw blurRad="38100" dist="38100" dir="2700000" algn="tl">
                    <a:srgbClr val="000000">
                      <a:alpha val="43137"/>
                    </a:srgbClr>
                  </a:outerShdw>
                </a:effectLst>
              </a:rPr>
              <a:t> </a:t>
            </a:r>
            <a:r>
              <a:rPr lang="lv-LV" sz="2400" dirty="0" err="1">
                <a:effectLst>
                  <a:outerShdw blurRad="38100" dist="38100" dir="2700000" algn="tl">
                    <a:srgbClr val="000000">
                      <a:alpha val="43137"/>
                    </a:srgbClr>
                  </a:outerShdw>
                </a:effectLst>
              </a:rPr>
              <a:t>the</a:t>
            </a:r>
            <a:r>
              <a:rPr lang="lv-LV" sz="2400" dirty="0">
                <a:effectLst>
                  <a:outerShdw blurRad="38100" dist="38100" dir="2700000" algn="tl">
                    <a:srgbClr val="000000">
                      <a:alpha val="43137"/>
                    </a:srgbClr>
                  </a:outerShdw>
                </a:effectLst>
              </a:rPr>
              <a:t> </a:t>
            </a:r>
            <a:r>
              <a:rPr lang="lv-LV" sz="2400" dirty="0" err="1">
                <a:effectLst>
                  <a:outerShdw blurRad="38100" dist="38100" dir="2700000" algn="tl">
                    <a:srgbClr val="000000">
                      <a:alpha val="43137"/>
                    </a:srgbClr>
                  </a:outerShdw>
                </a:effectLst>
              </a:rPr>
              <a:t>reprogramming</a:t>
            </a:r>
            <a:r>
              <a:rPr lang="lv-LV" sz="2400" dirty="0">
                <a:effectLst>
                  <a:outerShdw blurRad="38100" dist="38100" dir="2700000" algn="tl">
                    <a:srgbClr val="000000">
                      <a:alpha val="43137"/>
                    </a:srgbClr>
                  </a:outerShdw>
                </a:effectLst>
              </a:rPr>
              <a:t>, </a:t>
            </a:r>
          </a:p>
          <a:p>
            <a:pPr algn="ctr"/>
            <a:r>
              <a:rPr lang="lv-LV" sz="2400" dirty="0">
                <a:effectLst>
                  <a:outerShdw blurRad="38100" dist="38100" dir="2700000" algn="tl">
                    <a:srgbClr val="000000">
                      <a:alpha val="43137"/>
                    </a:srgbClr>
                  </a:outerShdw>
                </a:effectLst>
              </a:rPr>
              <a:t>DNA </a:t>
            </a:r>
            <a:r>
              <a:rPr lang="lv-LV" sz="2400" dirty="0" err="1">
                <a:effectLst>
                  <a:outerShdw blurRad="38100" dist="38100" dir="2700000" algn="tl">
                    <a:srgbClr val="000000">
                      <a:alpha val="43137"/>
                    </a:srgbClr>
                  </a:outerShdw>
                </a:effectLst>
              </a:rPr>
              <a:t>or</a:t>
            </a:r>
            <a:r>
              <a:rPr lang="lv-LV" sz="2400" dirty="0">
                <a:effectLst>
                  <a:outerShdw blurRad="38100" dist="38100" dir="2700000" algn="tl">
                    <a:srgbClr val="000000">
                      <a:alpha val="43137"/>
                    </a:srgbClr>
                  </a:outerShdw>
                </a:effectLst>
              </a:rPr>
              <a:t> </a:t>
            </a:r>
            <a:r>
              <a:rPr lang="lv-LV" sz="2400" dirty="0" err="1">
                <a:effectLst>
                  <a:outerShdw blurRad="38100" dist="38100" dir="2700000" algn="tl">
                    <a:srgbClr val="000000">
                      <a:alpha val="43137"/>
                    </a:srgbClr>
                  </a:outerShdw>
                </a:effectLst>
              </a:rPr>
              <a:t>protein</a:t>
            </a:r>
            <a:r>
              <a:rPr lang="lv-LV" sz="2400" dirty="0">
                <a:effectLst>
                  <a:outerShdw blurRad="38100" dist="38100" dir="2700000" algn="tl">
                    <a:srgbClr val="000000">
                      <a:alpha val="43137"/>
                    </a:srgbClr>
                  </a:outerShdw>
                </a:effectLst>
              </a:rPr>
              <a:t>?</a:t>
            </a: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7631" y="1152524"/>
            <a:ext cx="1726025"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7371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5371" y="154298"/>
            <a:ext cx="7911268" cy="523220"/>
          </a:xfrm>
          <a:prstGeom prst="rect">
            <a:avLst/>
          </a:prstGeom>
          <a:noFill/>
        </p:spPr>
        <p:txBody>
          <a:bodyPr wrap="none" rtlCol="0">
            <a:spAutoFit/>
          </a:bodyPr>
          <a:lstStyle/>
          <a:p>
            <a:r>
              <a:rPr lang="en-US" sz="2800" b="1" dirty="0"/>
              <a:t>Alfred Hershey and Martha Chase experiment, 1952</a:t>
            </a:r>
            <a:endParaRPr lang="lv-LV" sz="2800" b="1" dirty="0"/>
          </a:p>
        </p:txBody>
      </p:sp>
      <p:sp>
        <p:nvSpPr>
          <p:cNvPr id="6" name="TextBox 5"/>
          <p:cNvSpPr txBox="1"/>
          <p:nvPr/>
        </p:nvSpPr>
        <p:spPr>
          <a:xfrm>
            <a:off x="3278638" y="695774"/>
            <a:ext cx="7352462" cy="461665"/>
          </a:xfrm>
          <a:prstGeom prst="rect">
            <a:avLst/>
          </a:prstGeom>
          <a:noFill/>
        </p:spPr>
        <p:txBody>
          <a:bodyPr wrap="none" rtlCol="0">
            <a:spAutoFit/>
          </a:bodyPr>
          <a:lstStyle/>
          <a:p>
            <a:r>
              <a:rPr lang="en-US" sz="2400" dirty="0"/>
              <a:t>Two sets of T2 bacteriophages were used in experiment: </a:t>
            </a:r>
            <a:endParaRPr lang="lv-LV" sz="2400" dirty="0"/>
          </a:p>
        </p:txBody>
      </p:sp>
      <p:sp>
        <p:nvSpPr>
          <p:cNvPr id="7" name="TextBox 6"/>
          <p:cNvSpPr txBox="1"/>
          <p:nvPr/>
        </p:nvSpPr>
        <p:spPr>
          <a:xfrm>
            <a:off x="300820" y="3228997"/>
            <a:ext cx="7540013" cy="830997"/>
          </a:xfrm>
          <a:prstGeom prst="rect">
            <a:avLst/>
          </a:prstGeom>
          <a:noFill/>
        </p:spPr>
        <p:txBody>
          <a:bodyPr wrap="none" rtlCol="0">
            <a:spAutoFit/>
          </a:bodyPr>
          <a:lstStyle/>
          <a:p>
            <a:r>
              <a:rPr lang="en-US" sz="2400" dirty="0"/>
              <a:t>1. The protein coat was labeled with radioactive sulfur </a:t>
            </a:r>
            <a:r>
              <a:rPr lang="en-US" sz="2400" baseline="30000" dirty="0"/>
              <a:t>35</a:t>
            </a:r>
            <a:r>
              <a:rPr lang="en-US" sz="2400" dirty="0"/>
              <a:t>S,</a:t>
            </a:r>
          </a:p>
          <a:p>
            <a:r>
              <a:rPr lang="en-US" sz="2400" dirty="0"/>
              <a:t>not found in DNA. </a:t>
            </a:r>
            <a:endParaRPr lang="lv-LV" sz="2400" dirty="0"/>
          </a:p>
        </p:txBody>
      </p:sp>
      <p:sp>
        <p:nvSpPr>
          <p:cNvPr id="8" name="TextBox 7"/>
          <p:cNvSpPr txBox="1"/>
          <p:nvPr/>
        </p:nvSpPr>
        <p:spPr>
          <a:xfrm>
            <a:off x="182545" y="6069667"/>
            <a:ext cx="7353360" cy="830997"/>
          </a:xfrm>
          <a:prstGeom prst="rect">
            <a:avLst/>
          </a:prstGeom>
          <a:noFill/>
        </p:spPr>
        <p:txBody>
          <a:bodyPr wrap="none" rtlCol="0">
            <a:spAutoFit/>
          </a:bodyPr>
          <a:lstStyle/>
          <a:p>
            <a:r>
              <a:rPr lang="en-US" sz="2400" dirty="0"/>
              <a:t>2. The DNA was labeled with radioactive phosphorus </a:t>
            </a:r>
            <a:r>
              <a:rPr lang="en-US" sz="2400" baseline="30000" dirty="0"/>
              <a:t>32</a:t>
            </a:r>
            <a:r>
              <a:rPr lang="en-US" sz="2400" dirty="0"/>
              <a:t>P,</a:t>
            </a:r>
          </a:p>
          <a:p>
            <a:r>
              <a:rPr lang="en-US" sz="2400" dirty="0"/>
              <a:t>not found in protein. </a:t>
            </a:r>
            <a:endParaRPr lang="lv-LV" sz="2400" dirty="0"/>
          </a:p>
        </p:txBody>
      </p:sp>
      <p:sp>
        <p:nvSpPr>
          <p:cNvPr id="9" name="TextBox 8"/>
          <p:cNvSpPr txBox="1"/>
          <p:nvPr/>
        </p:nvSpPr>
        <p:spPr>
          <a:xfrm>
            <a:off x="7917775" y="1526904"/>
            <a:ext cx="4285276" cy="1938992"/>
          </a:xfrm>
          <a:prstGeom prst="rect">
            <a:avLst/>
          </a:prstGeom>
          <a:noFill/>
        </p:spPr>
        <p:txBody>
          <a:bodyPr wrap="none" rtlCol="0">
            <a:spAutoFit/>
          </a:bodyPr>
          <a:lstStyle/>
          <a:p>
            <a:pPr marL="342900" indent="-342900">
              <a:buFont typeface="Wingdings" panose="05000000000000000000" pitchFamily="2" charset="2"/>
              <a:buChar char="q"/>
            </a:pPr>
            <a:r>
              <a:rPr lang="en-US" sz="2400" dirty="0"/>
              <a:t>Only the </a:t>
            </a:r>
            <a:r>
              <a:rPr lang="en-US" sz="2400" baseline="30000" dirty="0"/>
              <a:t>32</a:t>
            </a:r>
            <a:r>
              <a:rPr lang="en-US" sz="2400" dirty="0"/>
              <a:t>P was injected into </a:t>
            </a:r>
          </a:p>
          <a:p>
            <a:r>
              <a:rPr lang="en-US" sz="2400" dirty="0"/>
              <a:t>the </a:t>
            </a:r>
            <a:r>
              <a:rPr lang="en-US" sz="2400" i="1" dirty="0"/>
              <a:t>E.coli</a:t>
            </a:r>
            <a:r>
              <a:rPr lang="en-US" sz="2400" dirty="0"/>
              <a:t>, indicating that DNA</a:t>
            </a:r>
          </a:p>
          <a:p>
            <a:r>
              <a:rPr lang="en-US" sz="2400" dirty="0"/>
              <a:t>was the agent necessary </a:t>
            </a:r>
          </a:p>
          <a:p>
            <a:r>
              <a:rPr lang="en-US" sz="2400" dirty="0"/>
              <a:t>for the production of </a:t>
            </a:r>
          </a:p>
          <a:p>
            <a:r>
              <a:rPr lang="en-US" sz="2400" dirty="0"/>
              <a:t>new phages. </a:t>
            </a:r>
            <a:endParaRPr lang="lv-LV" sz="2400" dirty="0"/>
          </a:p>
        </p:txBody>
      </p:sp>
      <p:sp>
        <p:nvSpPr>
          <p:cNvPr id="11" name="TextBox 10"/>
          <p:cNvSpPr txBox="1"/>
          <p:nvPr/>
        </p:nvSpPr>
        <p:spPr>
          <a:xfrm>
            <a:off x="7917775" y="4130675"/>
            <a:ext cx="4441601" cy="2308324"/>
          </a:xfrm>
          <a:prstGeom prst="rect">
            <a:avLst/>
          </a:prstGeom>
          <a:noFill/>
        </p:spPr>
        <p:txBody>
          <a:bodyPr wrap="none" rtlCol="0">
            <a:spAutoFit/>
          </a:bodyPr>
          <a:lstStyle/>
          <a:p>
            <a:pPr marL="342900" indent="-342900">
              <a:buFont typeface="Wingdings" panose="05000000000000000000" pitchFamily="2" charset="2"/>
              <a:buChar char="q"/>
            </a:pPr>
            <a:r>
              <a:rPr lang="en-US" sz="2400" dirty="0"/>
              <a:t>Demonstrated that the genetic </a:t>
            </a:r>
          </a:p>
          <a:p>
            <a:r>
              <a:rPr lang="en-US" sz="2400" dirty="0"/>
              <a:t>material of phage is DNA, not </a:t>
            </a:r>
          </a:p>
          <a:p>
            <a:r>
              <a:rPr lang="en-US" sz="2400" dirty="0"/>
              <a:t>protein. </a:t>
            </a:r>
          </a:p>
          <a:p>
            <a:endParaRPr lang="en-US" sz="2400" b="1" dirty="0"/>
          </a:p>
          <a:p>
            <a:r>
              <a:rPr lang="en-US" sz="2400" b="1" dirty="0"/>
              <a:t>Provided further evidence that </a:t>
            </a:r>
          </a:p>
          <a:p>
            <a:r>
              <a:rPr lang="en-US" sz="2400" b="1" dirty="0"/>
              <a:t>DNA is the genetic material.</a:t>
            </a:r>
            <a:endParaRPr lang="lv-LV" sz="2400" b="1" dirty="0"/>
          </a:p>
        </p:txBody>
      </p:sp>
      <p:pic>
        <p:nvPicPr>
          <p:cNvPr id="10" name="Attēls 9"/>
          <p:cNvPicPr>
            <a:picLocks noChangeAspect="1"/>
          </p:cNvPicPr>
          <p:nvPr/>
        </p:nvPicPr>
        <p:blipFill>
          <a:blip r:embed="rId2"/>
          <a:stretch>
            <a:fillRect/>
          </a:stretch>
        </p:blipFill>
        <p:spPr>
          <a:xfrm>
            <a:off x="300820" y="4059994"/>
            <a:ext cx="7362825" cy="1952625"/>
          </a:xfrm>
          <a:prstGeom prst="rect">
            <a:avLst/>
          </a:prstGeom>
        </p:spPr>
      </p:pic>
      <p:pic>
        <p:nvPicPr>
          <p:cNvPr id="12" name="Attēls 11"/>
          <p:cNvPicPr>
            <a:picLocks noChangeAspect="1"/>
          </p:cNvPicPr>
          <p:nvPr/>
        </p:nvPicPr>
        <p:blipFill>
          <a:blip r:embed="rId3"/>
          <a:stretch>
            <a:fillRect/>
          </a:stretch>
        </p:blipFill>
        <p:spPr>
          <a:xfrm>
            <a:off x="316365" y="1198095"/>
            <a:ext cx="7429500" cy="2038350"/>
          </a:xfrm>
          <a:prstGeom prst="rect">
            <a:avLst/>
          </a:prstGeom>
        </p:spPr>
      </p:pic>
    </p:spTree>
    <p:extLst>
      <p:ext uri="{BB962C8B-B14F-4D97-AF65-F5344CB8AC3E}">
        <p14:creationId xmlns:p14="http://schemas.microsoft.com/office/powerpoint/2010/main" val="3847631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3698631" y="1924294"/>
            <a:ext cx="6066693" cy="1325563"/>
          </a:xfrm>
        </p:spPr>
        <p:txBody>
          <a:bodyPr/>
          <a:lstStyle/>
          <a:p>
            <a:r>
              <a:rPr lang="en-US" b="1" dirty="0"/>
              <a:t>DNA and RNA structure</a:t>
            </a:r>
            <a:endParaRPr lang="lv-LV" b="1" dirty="0"/>
          </a:p>
        </p:txBody>
      </p:sp>
    </p:spTree>
    <p:extLst>
      <p:ext uri="{BB962C8B-B14F-4D97-AF65-F5344CB8AC3E}">
        <p14:creationId xmlns:p14="http://schemas.microsoft.com/office/powerpoint/2010/main" val="3593673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3851370" y="-269236"/>
            <a:ext cx="10515600" cy="1325563"/>
          </a:xfrm>
        </p:spPr>
        <p:txBody>
          <a:bodyPr>
            <a:normAutofit/>
          </a:bodyPr>
          <a:lstStyle/>
          <a:p>
            <a:r>
              <a:rPr lang="en-US" sz="3200" b="1" dirty="0"/>
              <a:t>DNA and RNA structure</a:t>
            </a:r>
            <a:endParaRPr lang="lv-LV" sz="3200" b="1" dirty="0"/>
          </a:p>
        </p:txBody>
      </p:sp>
      <p:pic>
        <p:nvPicPr>
          <p:cNvPr id="21506" name="Picture 2" descr="https://classconnection.s3.amazonaws.com/315/flashcards/452315/jpg/nucleotide13162125261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687" y="2188284"/>
            <a:ext cx="5863225" cy="351793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6880710" y="2389375"/>
            <a:ext cx="4282006" cy="830997"/>
          </a:xfrm>
          <a:prstGeom prst="rect">
            <a:avLst/>
          </a:prstGeom>
          <a:noFill/>
        </p:spPr>
        <p:txBody>
          <a:bodyPr wrap="none" rtlCol="0">
            <a:spAutoFit/>
          </a:bodyPr>
          <a:lstStyle/>
          <a:p>
            <a:r>
              <a:rPr lang="en-US" sz="2400" dirty="0"/>
              <a:t>Each single nucleotide consist of </a:t>
            </a:r>
            <a:endParaRPr lang="lv-LV" sz="2400" dirty="0"/>
          </a:p>
          <a:p>
            <a:r>
              <a:rPr lang="en-US" sz="2400" dirty="0"/>
              <a:t>three smaller components:</a:t>
            </a:r>
          </a:p>
        </p:txBody>
      </p:sp>
      <p:sp>
        <p:nvSpPr>
          <p:cNvPr id="24" name="TextBox 23"/>
          <p:cNvSpPr txBox="1"/>
          <p:nvPr/>
        </p:nvSpPr>
        <p:spPr>
          <a:xfrm>
            <a:off x="7174565" y="3643501"/>
            <a:ext cx="2917850" cy="2308324"/>
          </a:xfrm>
          <a:prstGeom prst="rect">
            <a:avLst/>
          </a:prstGeom>
          <a:noFill/>
        </p:spPr>
        <p:txBody>
          <a:bodyPr wrap="none" rtlCol="0">
            <a:spAutoFit/>
          </a:bodyPr>
          <a:lstStyle/>
          <a:p>
            <a:r>
              <a:rPr lang="lv-LV" sz="2400" dirty="0">
                <a:highlight>
                  <a:srgbClr val="FFFF00"/>
                </a:highlight>
              </a:rPr>
              <a:t>1. </a:t>
            </a:r>
            <a:r>
              <a:rPr lang="en-US" sz="2400" dirty="0">
                <a:highlight>
                  <a:srgbClr val="FFFF00"/>
                </a:highlight>
              </a:rPr>
              <a:t>Phosphate group(s)</a:t>
            </a:r>
          </a:p>
          <a:p>
            <a:pPr marL="285750" indent="-285750">
              <a:buFont typeface="Wingdings" panose="05000000000000000000" pitchFamily="2" charset="2"/>
              <a:buChar char="Ø"/>
            </a:pPr>
            <a:endParaRPr lang="en-US" sz="2400" dirty="0"/>
          </a:p>
          <a:p>
            <a:r>
              <a:rPr lang="lv-LV" sz="2400" dirty="0">
                <a:highlight>
                  <a:srgbClr val="C0C0C0"/>
                </a:highlight>
              </a:rPr>
              <a:t>2. </a:t>
            </a:r>
            <a:r>
              <a:rPr lang="en-US" sz="2400" dirty="0">
                <a:highlight>
                  <a:srgbClr val="C0C0C0"/>
                </a:highlight>
              </a:rPr>
              <a:t>Pentose sugar </a:t>
            </a:r>
          </a:p>
          <a:p>
            <a:pPr marL="285750" indent="-285750">
              <a:buFont typeface="Wingdings" panose="05000000000000000000" pitchFamily="2" charset="2"/>
              <a:buChar char="Ø"/>
            </a:pPr>
            <a:endParaRPr lang="en-US" sz="2400" dirty="0"/>
          </a:p>
          <a:p>
            <a:r>
              <a:rPr lang="lv-LV" sz="2400" dirty="0">
                <a:highlight>
                  <a:srgbClr val="00FF00"/>
                </a:highlight>
              </a:rPr>
              <a:t>3. </a:t>
            </a:r>
            <a:r>
              <a:rPr lang="en-US" sz="2400" dirty="0">
                <a:highlight>
                  <a:srgbClr val="00FF00"/>
                </a:highlight>
              </a:rPr>
              <a:t>Nitrogenous base </a:t>
            </a:r>
          </a:p>
          <a:p>
            <a:endParaRPr lang="lv-LV" sz="2400" dirty="0"/>
          </a:p>
        </p:txBody>
      </p:sp>
      <p:sp>
        <p:nvSpPr>
          <p:cNvPr id="25" name="TextBox 24"/>
          <p:cNvSpPr txBox="1"/>
          <p:nvPr/>
        </p:nvSpPr>
        <p:spPr>
          <a:xfrm>
            <a:off x="735474" y="980308"/>
            <a:ext cx="9356941" cy="830997"/>
          </a:xfrm>
          <a:prstGeom prst="rect">
            <a:avLst/>
          </a:prstGeom>
          <a:noFill/>
        </p:spPr>
        <p:txBody>
          <a:bodyPr wrap="square" rtlCol="0">
            <a:spAutoFit/>
          </a:bodyPr>
          <a:lstStyle/>
          <a:p>
            <a:r>
              <a:rPr lang="en-US" sz="2400" dirty="0"/>
              <a:t>Nucleic acids are polymers composed of monomers.  The monomer of all nucleic acids (DNA and RNA) is called a nucleotide.</a:t>
            </a:r>
            <a:endParaRPr lang="lv-LV" sz="2400" dirty="0"/>
          </a:p>
        </p:txBody>
      </p:sp>
      <p:sp>
        <p:nvSpPr>
          <p:cNvPr id="22" name="TextBox 21"/>
          <p:cNvSpPr txBox="1"/>
          <p:nvPr/>
        </p:nvSpPr>
        <p:spPr>
          <a:xfrm>
            <a:off x="5784924" y="6111297"/>
            <a:ext cx="6066789" cy="400110"/>
          </a:xfrm>
          <a:prstGeom prst="rect">
            <a:avLst/>
          </a:prstGeom>
          <a:noFill/>
        </p:spPr>
        <p:txBody>
          <a:bodyPr wrap="none" rtlCol="0">
            <a:spAutoFit/>
          </a:bodyPr>
          <a:lstStyle/>
          <a:p>
            <a:r>
              <a:rPr lang="en-US" sz="2000" dirty="0"/>
              <a:t>All components held together by strong covalent bonds. </a:t>
            </a:r>
            <a:endParaRPr lang="lv-LV" sz="2000" dirty="0"/>
          </a:p>
        </p:txBody>
      </p:sp>
      <p:pic>
        <p:nvPicPr>
          <p:cNvPr id="21508" name="Attēls 21507"/>
          <p:cNvPicPr>
            <a:picLocks noChangeAspect="1"/>
          </p:cNvPicPr>
          <p:nvPr/>
        </p:nvPicPr>
        <p:blipFill>
          <a:blip r:embed="rId3"/>
          <a:stretch>
            <a:fillRect/>
          </a:stretch>
        </p:blipFill>
        <p:spPr>
          <a:xfrm>
            <a:off x="298552" y="5459607"/>
            <a:ext cx="3029748" cy="1259199"/>
          </a:xfrm>
          <a:prstGeom prst="rect">
            <a:avLst/>
          </a:prstGeom>
        </p:spPr>
      </p:pic>
    </p:spTree>
    <p:extLst>
      <p:ext uri="{BB962C8B-B14F-4D97-AF65-F5344CB8AC3E}">
        <p14:creationId xmlns:p14="http://schemas.microsoft.com/office/powerpoint/2010/main" val="27507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a 9"/>
          <p:cNvGrpSpPr/>
          <p:nvPr/>
        </p:nvGrpSpPr>
        <p:grpSpPr>
          <a:xfrm>
            <a:off x="2661846" y="634934"/>
            <a:ext cx="3106179" cy="1806550"/>
            <a:chOff x="2125131" y="989057"/>
            <a:chExt cx="3554416" cy="1934753"/>
          </a:xfrm>
        </p:grpSpPr>
        <p:pic>
          <p:nvPicPr>
            <p:cNvPr id="18" name="Picture 2" descr="https://classconnection.s3.amazonaws.com/315/flashcards/452315/jpg/nucleotide13162125261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5131" y="989057"/>
              <a:ext cx="3554416" cy="1934753"/>
            </a:xfrm>
            <a:prstGeom prst="rect">
              <a:avLst/>
            </a:prstGeom>
            <a:noFill/>
            <a:extLst>
              <a:ext uri="{909E8E84-426E-40DD-AFC4-6F175D3DCCD1}">
                <a14:hiddenFill xmlns:a14="http://schemas.microsoft.com/office/drawing/2010/main">
                  <a:solidFill>
                    <a:srgbClr val="FFFFFF"/>
                  </a:solidFill>
                </a14:hiddenFill>
              </a:ext>
            </a:extLst>
          </p:spPr>
        </p:pic>
        <p:sp>
          <p:nvSpPr>
            <p:cNvPr id="21" name="Taisnstūris 20"/>
            <p:cNvSpPr/>
            <p:nvPr/>
          </p:nvSpPr>
          <p:spPr>
            <a:xfrm>
              <a:off x="5293060" y="1190265"/>
              <a:ext cx="282969" cy="356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2" name="Taisnstūris 21"/>
            <p:cNvSpPr/>
            <p:nvPr/>
          </p:nvSpPr>
          <p:spPr>
            <a:xfrm>
              <a:off x="4242545" y="2445433"/>
              <a:ext cx="282969" cy="356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3" name="Taisnstūris 22"/>
            <p:cNvSpPr/>
            <p:nvPr/>
          </p:nvSpPr>
          <p:spPr>
            <a:xfrm>
              <a:off x="2370133" y="1546433"/>
              <a:ext cx="282969" cy="356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pSp>
      <p:sp>
        <p:nvSpPr>
          <p:cNvPr id="2" name="Virsraksts 1"/>
          <p:cNvSpPr>
            <a:spLocks noGrp="1"/>
          </p:cNvSpPr>
          <p:nvPr>
            <p:ph type="title"/>
          </p:nvPr>
        </p:nvSpPr>
        <p:spPr>
          <a:xfrm>
            <a:off x="190486" y="115909"/>
            <a:ext cx="4062413" cy="920750"/>
          </a:xfrm>
        </p:spPr>
        <p:txBody>
          <a:bodyPr>
            <a:normAutofit/>
          </a:bodyPr>
          <a:lstStyle/>
          <a:p>
            <a:r>
              <a:rPr lang="en-US" sz="3600" b="1" dirty="0"/>
              <a:t>Phosphate(s) groups</a:t>
            </a:r>
            <a:endParaRPr lang="lv-LV" sz="3600" b="1" dirty="0"/>
          </a:p>
        </p:txBody>
      </p:sp>
      <p:grpSp>
        <p:nvGrpSpPr>
          <p:cNvPr id="24" name="Grupa 23"/>
          <p:cNvGrpSpPr/>
          <p:nvPr/>
        </p:nvGrpSpPr>
        <p:grpSpPr>
          <a:xfrm>
            <a:off x="2150509" y="2417763"/>
            <a:ext cx="3648839" cy="1637301"/>
            <a:chOff x="1682188" y="2913669"/>
            <a:chExt cx="4138844" cy="1934753"/>
          </a:xfrm>
        </p:grpSpPr>
        <p:pic>
          <p:nvPicPr>
            <p:cNvPr id="5" name="Picture 2" descr="https://classconnection.s3.amazonaws.com/315/flashcards/452315/jpg/nucleotide13162125261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6616" y="2913669"/>
              <a:ext cx="3554416" cy="1934753"/>
            </a:xfrm>
            <a:prstGeom prst="rect">
              <a:avLst/>
            </a:prstGeom>
            <a:noFill/>
            <a:extLst>
              <a:ext uri="{909E8E84-426E-40DD-AFC4-6F175D3DCCD1}">
                <a14:hiddenFill xmlns:a14="http://schemas.microsoft.com/office/drawing/2010/main">
                  <a:solidFill>
                    <a:srgbClr val="FFFFFF"/>
                  </a:solidFill>
                </a14:hiddenFill>
              </a:ext>
            </a:extLst>
          </p:spPr>
        </p:pic>
        <p:pic>
          <p:nvPicPr>
            <p:cNvPr id="4" name="Attēls 3"/>
            <p:cNvPicPr>
              <a:picLocks noChangeAspect="1"/>
            </p:cNvPicPr>
            <p:nvPr/>
          </p:nvPicPr>
          <p:blipFill>
            <a:blip r:embed="rId4"/>
            <a:stretch>
              <a:fillRect/>
            </a:stretch>
          </p:blipFill>
          <p:spPr>
            <a:xfrm>
              <a:off x="1682188" y="3114877"/>
              <a:ext cx="1223912" cy="1255167"/>
            </a:xfrm>
            <a:prstGeom prst="rect">
              <a:avLst/>
            </a:prstGeom>
          </p:spPr>
        </p:pic>
        <p:sp>
          <p:nvSpPr>
            <p:cNvPr id="6" name="Taisnstūris 5"/>
            <p:cNvSpPr/>
            <p:nvPr/>
          </p:nvSpPr>
          <p:spPr>
            <a:xfrm>
              <a:off x="5434545" y="3114877"/>
              <a:ext cx="282969" cy="356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aisnstūris 8"/>
            <p:cNvSpPr/>
            <p:nvPr/>
          </p:nvSpPr>
          <p:spPr>
            <a:xfrm>
              <a:off x="4384030" y="4370045"/>
              <a:ext cx="282969" cy="356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pSp>
      <p:grpSp>
        <p:nvGrpSpPr>
          <p:cNvPr id="11" name="Grupa 10"/>
          <p:cNvGrpSpPr/>
          <p:nvPr/>
        </p:nvGrpSpPr>
        <p:grpSpPr>
          <a:xfrm>
            <a:off x="1128520" y="3975858"/>
            <a:ext cx="4967480" cy="1652654"/>
            <a:chOff x="630706" y="3694522"/>
            <a:chExt cx="6493066" cy="2649127"/>
          </a:xfrm>
        </p:grpSpPr>
        <p:pic>
          <p:nvPicPr>
            <p:cNvPr id="12" name="Picture 2" descr="https://classconnection.s3.amazonaws.com/315/flashcards/452315/jpg/nucleotide131621252613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8560" y="3694522"/>
              <a:ext cx="4415212" cy="2649127"/>
            </a:xfrm>
            <a:prstGeom prst="rect">
              <a:avLst/>
            </a:prstGeom>
            <a:noFill/>
            <a:extLst>
              <a:ext uri="{909E8E84-426E-40DD-AFC4-6F175D3DCCD1}">
                <a14:hiddenFill xmlns:a14="http://schemas.microsoft.com/office/drawing/2010/main">
                  <a:solidFill>
                    <a:srgbClr val="FFFFFF"/>
                  </a:solidFill>
                </a14:hiddenFill>
              </a:ext>
            </a:extLst>
          </p:spPr>
        </p:pic>
        <p:pic>
          <p:nvPicPr>
            <p:cNvPr id="13" name="Attēls 12"/>
            <p:cNvPicPr>
              <a:picLocks noChangeAspect="1"/>
            </p:cNvPicPr>
            <p:nvPr/>
          </p:nvPicPr>
          <p:blipFill>
            <a:blip r:embed="rId4"/>
            <a:stretch>
              <a:fillRect/>
            </a:stretch>
          </p:blipFill>
          <p:spPr>
            <a:xfrm>
              <a:off x="1982598" y="3970023"/>
              <a:ext cx="1520314" cy="1718616"/>
            </a:xfrm>
            <a:prstGeom prst="rect">
              <a:avLst/>
            </a:prstGeom>
          </p:spPr>
        </p:pic>
        <p:pic>
          <p:nvPicPr>
            <p:cNvPr id="14" name="Attēls 13"/>
            <p:cNvPicPr>
              <a:picLocks noChangeAspect="1"/>
            </p:cNvPicPr>
            <p:nvPr/>
          </p:nvPicPr>
          <p:blipFill>
            <a:blip r:embed="rId4"/>
            <a:stretch>
              <a:fillRect/>
            </a:stretch>
          </p:blipFill>
          <p:spPr>
            <a:xfrm>
              <a:off x="630706" y="3922816"/>
              <a:ext cx="1536926" cy="1737394"/>
            </a:xfrm>
            <a:prstGeom prst="rect">
              <a:avLst/>
            </a:prstGeom>
          </p:spPr>
        </p:pic>
        <p:sp>
          <p:nvSpPr>
            <p:cNvPr id="15" name="Taisnstūris 14"/>
            <p:cNvSpPr/>
            <p:nvPr/>
          </p:nvSpPr>
          <p:spPr>
            <a:xfrm>
              <a:off x="6643687" y="3970023"/>
              <a:ext cx="351497" cy="4876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6" name="Taisnstūris 15"/>
            <p:cNvSpPr/>
            <p:nvPr/>
          </p:nvSpPr>
          <p:spPr>
            <a:xfrm>
              <a:off x="5338762" y="5688639"/>
              <a:ext cx="351497" cy="4876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pSp>
      <p:sp>
        <p:nvSpPr>
          <p:cNvPr id="26" name="Rectangle 3"/>
          <p:cNvSpPr>
            <a:spLocks noChangeArrowheads="1"/>
          </p:cNvSpPr>
          <p:nvPr/>
        </p:nvSpPr>
        <p:spPr bwMode="auto">
          <a:xfrm>
            <a:off x="7372884" y="3470569"/>
            <a:ext cx="12192000" cy="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lv-LV" altLang="lv-LV" sz="1800" b="0" i="0" u="none" strike="noStrike" cap="none" normalizeH="0" baseline="0">
              <a:ln>
                <a:noFill/>
              </a:ln>
              <a:solidFill>
                <a:schemeClr val="tx1"/>
              </a:solidFill>
              <a:effectLst/>
              <a:latin typeface="Arial" panose="020B0604020202020204" pitchFamily="34" charset="0"/>
            </a:endParaRPr>
          </a:p>
        </p:txBody>
      </p:sp>
      <p:sp>
        <p:nvSpPr>
          <p:cNvPr id="27" name="TextBox 26"/>
          <p:cNvSpPr txBox="1"/>
          <p:nvPr/>
        </p:nvSpPr>
        <p:spPr>
          <a:xfrm>
            <a:off x="5846096" y="1112225"/>
            <a:ext cx="6345904" cy="4154984"/>
          </a:xfrm>
          <a:prstGeom prst="rect">
            <a:avLst/>
          </a:prstGeom>
          <a:noFill/>
        </p:spPr>
        <p:txBody>
          <a:bodyPr wrap="none" rtlCol="0">
            <a:spAutoFit/>
          </a:bodyPr>
          <a:lstStyle/>
          <a:p>
            <a:pPr marL="285750" indent="-285750">
              <a:buFont typeface="Wingdings" panose="05000000000000000000" pitchFamily="2" charset="2"/>
              <a:buChar char="Ø"/>
            </a:pPr>
            <a:r>
              <a:rPr lang="en-US" sz="2400" dirty="0"/>
              <a:t>If there is one phosphate, the nucleotide is</a:t>
            </a:r>
          </a:p>
          <a:p>
            <a:r>
              <a:rPr lang="en-US" sz="2400" dirty="0"/>
              <a:t>      a </a:t>
            </a:r>
            <a:r>
              <a:rPr lang="en-US" sz="2400" b="1" dirty="0"/>
              <a:t>monophosphate</a:t>
            </a:r>
            <a:r>
              <a:rPr lang="en-US" sz="2400" dirty="0"/>
              <a:t>. </a:t>
            </a:r>
          </a:p>
          <a:p>
            <a:endParaRPr lang="en-US" sz="2400" dirty="0"/>
          </a:p>
          <a:p>
            <a:pPr marL="285750" indent="-285750">
              <a:buFont typeface="Wingdings" panose="05000000000000000000" pitchFamily="2" charset="2"/>
              <a:buChar char="Ø"/>
            </a:pPr>
            <a:endParaRPr lang="en-US" sz="2400" dirty="0"/>
          </a:p>
          <a:p>
            <a:pPr marL="285750" indent="-285750">
              <a:buFont typeface="Wingdings" panose="05000000000000000000" pitchFamily="2" charset="2"/>
              <a:buChar char="Ø"/>
            </a:pPr>
            <a:endParaRPr lang="en-US" sz="2400" dirty="0"/>
          </a:p>
          <a:p>
            <a:pPr marL="285750" indent="-285750">
              <a:buFont typeface="Wingdings" panose="05000000000000000000" pitchFamily="2" charset="2"/>
              <a:buChar char="Ø"/>
            </a:pPr>
            <a:r>
              <a:rPr lang="en-US" sz="2400" dirty="0"/>
              <a:t>If there are two phosphates, the nucleotide is</a:t>
            </a:r>
          </a:p>
          <a:p>
            <a:r>
              <a:rPr lang="en-US" sz="2400" dirty="0"/>
              <a:t>      a </a:t>
            </a:r>
            <a:r>
              <a:rPr lang="en-US" sz="2400" b="1" dirty="0"/>
              <a:t>diphosphate</a:t>
            </a:r>
            <a:r>
              <a:rPr lang="en-US" sz="2400" dirty="0"/>
              <a:t>. </a:t>
            </a:r>
          </a:p>
          <a:p>
            <a:endParaRPr lang="en-US" sz="2400" dirty="0"/>
          </a:p>
          <a:p>
            <a:pPr marL="285750" indent="-285750">
              <a:buFont typeface="Wingdings" panose="05000000000000000000" pitchFamily="2" charset="2"/>
              <a:buChar char="Ø"/>
            </a:pPr>
            <a:endParaRPr lang="en-US" sz="2400" dirty="0"/>
          </a:p>
          <a:p>
            <a:pPr marL="285750" indent="-285750">
              <a:buFont typeface="Wingdings" panose="05000000000000000000" pitchFamily="2" charset="2"/>
              <a:buChar char="Ø"/>
            </a:pPr>
            <a:r>
              <a:rPr lang="en-US" sz="2400" dirty="0"/>
              <a:t>If there are three phosphates, the nucleotide is</a:t>
            </a:r>
          </a:p>
          <a:p>
            <a:r>
              <a:rPr lang="en-US" sz="2400" dirty="0"/>
              <a:t>      a </a:t>
            </a:r>
            <a:r>
              <a:rPr lang="en-US" sz="2400" b="1" dirty="0"/>
              <a:t>triphosphate</a:t>
            </a:r>
            <a:r>
              <a:rPr lang="en-US" sz="2400" dirty="0"/>
              <a:t>. </a:t>
            </a:r>
            <a:endParaRPr lang="lv-LV" sz="2400" dirty="0"/>
          </a:p>
        </p:txBody>
      </p:sp>
      <p:sp>
        <p:nvSpPr>
          <p:cNvPr id="29" name="Taisnstūris 28"/>
          <p:cNvSpPr/>
          <p:nvPr/>
        </p:nvSpPr>
        <p:spPr>
          <a:xfrm>
            <a:off x="2875952" y="5764705"/>
            <a:ext cx="8167186" cy="830997"/>
          </a:xfrm>
          <a:prstGeom prst="rect">
            <a:avLst/>
          </a:prstGeom>
        </p:spPr>
        <p:txBody>
          <a:bodyPr wrap="square">
            <a:spAutoFit/>
          </a:bodyPr>
          <a:lstStyle/>
          <a:p>
            <a:r>
              <a:rPr lang="en-US" sz="2400" dirty="0"/>
              <a:t>If there are no phosphates, the molecule is called a </a:t>
            </a:r>
            <a:r>
              <a:rPr lang="en-US" sz="2400" b="1" dirty="0"/>
              <a:t>nucleoside</a:t>
            </a:r>
            <a:r>
              <a:rPr lang="en-US" sz="2400" dirty="0"/>
              <a:t>, not a nucleotide.</a:t>
            </a:r>
          </a:p>
        </p:txBody>
      </p:sp>
      <p:pic>
        <p:nvPicPr>
          <p:cNvPr id="3" name="Attēls 2"/>
          <p:cNvPicPr>
            <a:picLocks noChangeAspect="1"/>
          </p:cNvPicPr>
          <p:nvPr/>
        </p:nvPicPr>
        <p:blipFill>
          <a:blip r:embed="rId6"/>
          <a:stretch>
            <a:fillRect/>
          </a:stretch>
        </p:blipFill>
        <p:spPr>
          <a:xfrm>
            <a:off x="825291" y="5400069"/>
            <a:ext cx="1190625" cy="1266825"/>
          </a:xfrm>
          <a:prstGeom prst="rect">
            <a:avLst/>
          </a:prstGeom>
        </p:spPr>
      </p:pic>
    </p:spTree>
    <p:extLst>
      <p:ext uri="{BB962C8B-B14F-4D97-AF65-F5344CB8AC3E}">
        <p14:creationId xmlns:p14="http://schemas.microsoft.com/office/powerpoint/2010/main" val="2267996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5259886" y="703783"/>
            <a:ext cx="5955801" cy="461665"/>
          </a:xfrm>
          <a:prstGeom prst="rect">
            <a:avLst/>
          </a:prstGeom>
          <a:noFill/>
        </p:spPr>
        <p:txBody>
          <a:bodyPr wrap="square" rtlCol="0">
            <a:spAutoFit/>
          </a:bodyPr>
          <a:lstStyle/>
          <a:p>
            <a:r>
              <a:rPr lang="en-US" sz="2400" b="1" dirty="0"/>
              <a:t>Ribose</a:t>
            </a:r>
            <a:r>
              <a:rPr lang="en-US" sz="2400" dirty="0"/>
              <a:t> is the sugar component of nucleotides.</a:t>
            </a:r>
            <a:endParaRPr lang="lv-LV" sz="2400" dirty="0"/>
          </a:p>
        </p:txBody>
      </p:sp>
      <p:sp>
        <p:nvSpPr>
          <p:cNvPr id="25" name="TextBox 24"/>
          <p:cNvSpPr txBox="1"/>
          <p:nvPr/>
        </p:nvSpPr>
        <p:spPr>
          <a:xfrm>
            <a:off x="204906" y="199653"/>
            <a:ext cx="2275752" cy="523220"/>
          </a:xfrm>
          <a:prstGeom prst="rect">
            <a:avLst/>
          </a:prstGeom>
          <a:noFill/>
        </p:spPr>
        <p:txBody>
          <a:bodyPr wrap="square" rtlCol="0">
            <a:spAutoFit/>
          </a:bodyPr>
          <a:lstStyle/>
          <a:p>
            <a:r>
              <a:rPr lang="en-US" sz="2800" b="1" dirty="0"/>
              <a:t>Pentose sugar</a:t>
            </a:r>
            <a:endParaRPr lang="lv-LV" sz="2800" b="1" dirty="0"/>
          </a:p>
        </p:txBody>
      </p:sp>
      <p:grpSp>
        <p:nvGrpSpPr>
          <p:cNvPr id="14" name="Grupa 13"/>
          <p:cNvGrpSpPr/>
          <p:nvPr/>
        </p:nvGrpSpPr>
        <p:grpSpPr>
          <a:xfrm>
            <a:off x="39217" y="722873"/>
            <a:ext cx="4445202" cy="2672689"/>
            <a:chOff x="2125131" y="989057"/>
            <a:chExt cx="3554416" cy="1934753"/>
          </a:xfrm>
        </p:grpSpPr>
        <p:pic>
          <p:nvPicPr>
            <p:cNvPr id="15" name="Picture 2" descr="https://classconnection.s3.amazonaws.com/315/flashcards/452315/jpg/nucleotide13162125261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5131" y="989057"/>
              <a:ext cx="3554416" cy="1934753"/>
            </a:xfrm>
            <a:prstGeom prst="rect">
              <a:avLst/>
            </a:prstGeom>
            <a:noFill/>
            <a:extLst>
              <a:ext uri="{909E8E84-426E-40DD-AFC4-6F175D3DCCD1}">
                <a14:hiddenFill xmlns:a14="http://schemas.microsoft.com/office/drawing/2010/main">
                  <a:solidFill>
                    <a:srgbClr val="FFFFFF"/>
                  </a:solidFill>
                </a14:hiddenFill>
              </a:ext>
            </a:extLst>
          </p:spPr>
        </p:pic>
        <p:sp>
          <p:nvSpPr>
            <p:cNvPr id="16" name="Taisnstūris 15"/>
            <p:cNvSpPr/>
            <p:nvPr/>
          </p:nvSpPr>
          <p:spPr>
            <a:xfrm>
              <a:off x="5293060" y="1190265"/>
              <a:ext cx="282969" cy="356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 name="Taisnstūris 16"/>
            <p:cNvSpPr/>
            <p:nvPr/>
          </p:nvSpPr>
          <p:spPr>
            <a:xfrm>
              <a:off x="4242545" y="2445433"/>
              <a:ext cx="282969" cy="356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p:cNvSpPr/>
            <p:nvPr/>
          </p:nvSpPr>
          <p:spPr>
            <a:xfrm>
              <a:off x="2370133" y="1546433"/>
              <a:ext cx="282969" cy="356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pSp>
      <p:sp>
        <p:nvSpPr>
          <p:cNvPr id="24" name="TextBox 23"/>
          <p:cNvSpPr txBox="1"/>
          <p:nvPr/>
        </p:nvSpPr>
        <p:spPr>
          <a:xfrm>
            <a:off x="2352069" y="2011452"/>
            <a:ext cx="1111202" cy="461665"/>
          </a:xfrm>
          <a:prstGeom prst="rect">
            <a:avLst/>
          </a:prstGeom>
          <a:noFill/>
        </p:spPr>
        <p:txBody>
          <a:bodyPr wrap="none" rtlCol="0">
            <a:spAutoFit/>
          </a:bodyPr>
          <a:lstStyle/>
          <a:p>
            <a:r>
              <a:rPr lang="en-US" sz="2400" b="1" dirty="0"/>
              <a:t>Ribose</a:t>
            </a:r>
            <a:r>
              <a:rPr lang="en-US" sz="2400" dirty="0"/>
              <a:t> </a:t>
            </a:r>
            <a:endParaRPr lang="lv-LV" sz="2400" dirty="0"/>
          </a:p>
        </p:txBody>
      </p:sp>
      <p:sp>
        <p:nvSpPr>
          <p:cNvPr id="3" name="TextBox 2"/>
          <p:cNvSpPr txBox="1"/>
          <p:nvPr/>
        </p:nvSpPr>
        <p:spPr>
          <a:xfrm>
            <a:off x="6111338" y="1825902"/>
            <a:ext cx="6236066" cy="1569660"/>
          </a:xfrm>
          <a:prstGeom prst="rect">
            <a:avLst/>
          </a:prstGeom>
          <a:noFill/>
        </p:spPr>
        <p:txBody>
          <a:bodyPr wrap="none" rtlCol="0">
            <a:spAutoFit/>
          </a:bodyPr>
          <a:lstStyle/>
          <a:p>
            <a:r>
              <a:rPr lang="en-US" sz="2400" dirty="0"/>
              <a:t>One of the main chemical differences between </a:t>
            </a:r>
            <a:endParaRPr lang="lv-LV" sz="2400" dirty="0"/>
          </a:p>
          <a:p>
            <a:r>
              <a:rPr lang="en-US" sz="2400" dirty="0"/>
              <a:t>DNA and RNA is that in RNA, the sugar is </a:t>
            </a:r>
            <a:r>
              <a:rPr lang="en-US" sz="2400" b="1" dirty="0"/>
              <a:t>ribose</a:t>
            </a:r>
            <a:r>
              <a:rPr lang="en-US" sz="2400" dirty="0"/>
              <a:t>, </a:t>
            </a:r>
            <a:endParaRPr lang="lv-LV" sz="2400" dirty="0"/>
          </a:p>
          <a:p>
            <a:r>
              <a:rPr lang="en-US" sz="2400" dirty="0"/>
              <a:t>but in DNA , the sugar is </a:t>
            </a:r>
            <a:r>
              <a:rPr lang="en-US" sz="2400" b="1" dirty="0">
                <a:solidFill>
                  <a:srgbClr val="FF0000"/>
                </a:solidFill>
              </a:rPr>
              <a:t>deoxy</a:t>
            </a:r>
            <a:r>
              <a:rPr lang="en-US" sz="2400" b="1" dirty="0"/>
              <a:t>ribose</a:t>
            </a:r>
            <a:r>
              <a:rPr lang="en-US" sz="2400" dirty="0"/>
              <a:t>, </a:t>
            </a:r>
            <a:endParaRPr lang="lv-LV" sz="2400" dirty="0"/>
          </a:p>
          <a:p>
            <a:r>
              <a:rPr lang="en-US" sz="2400" dirty="0"/>
              <a:t>in which an oxygen has been removed.</a:t>
            </a:r>
            <a:endParaRPr lang="lv-LV" sz="2400" dirty="0"/>
          </a:p>
        </p:txBody>
      </p:sp>
      <p:pic>
        <p:nvPicPr>
          <p:cNvPr id="23558" name="Picture 6" descr="https://www.mun.ca/biology/scarr/Deoxyribose_vs_Ribos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71" y="3918782"/>
            <a:ext cx="5715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6" name="Taisnstūris 5"/>
          <p:cNvSpPr/>
          <p:nvPr/>
        </p:nvSpPr>
        <p:spPr>
          <a:xfrm>
            <a:off x="8107249" y="5436244"/>
            <a:ext cx="3951181" cy="1200329"/>
          </a:xfrm>
          <a:prstGeom prst="rect">
            <a:avLst/>
          </a:prstGeom>
        </p:spPr>
        <p:txBody>
          <a:bodyPr wrap="square">
            <a:spAutoFit/>
          </a:bodyPr>
          <a:lstStyle/>
          <a:p>
            <a:r>
              <a:rPr lang="en-US" b="0" i="0" dirty="0">
                <a:solidFill>
                  <a:srgbClr val="000000"/>
                </a:solidFill>
                <a:effectLst/>
                <a:latin typeface="Times New Roman" panose="02020603050405020304" pitchFamily="18" charset="0"/>
              </a:rPr>
              <a:t>(compare the bottom right corners of the two structures - you'll see that the "OH" side group of ribose has been replaced with an "H" ).</a:t>
            </a:r>
            <a:endParaRPr lang="lv-LV" dirty="0"/>
          </a:p>
        </p:txBody>
      </p:sp>
      <p:sp>
        <p:nvSpPr>
          <p:cNvPr id="7" name="TextBox 6"/>
          <p:cNvSpPr txBox="1"/>
          <p:nvPr/>
        </p:nvSpPr>
        <p:spPr>
          <a:xfrm>
            <a:off x="1585512" y="3349395"/>
            <a:ext cx="766557" cy="461665"/>
          </a:xfrm>
          <a:prstGeom prst="rect">
            <a:avLst/>
          </a:prstGeom>
          <a:noFill/>
        </p:spPr>
        <p:txBody>
          <a:bodyPr wrap="none" rtlCol="0">
            <a:spAutoFit/>
          </a:bodyPr>
          <a:lstStyle/>
          <a:p>
            <a:r>
              <a:rPr lang="en-US" sz="2400" b="1" dirty="0"/>
              <a:t>DNA</a:t>
            </a:r>
            <a:endParaRPr lang="lv-LV" sz="2400" b="1" dirty="0"/>
          </a:p>
        </p:txBody>
      </p:sp>
      <p:sp>
        <p:nvSpPr>
          <p:cNvPr id="27" name="TextBox 26"/>
          <p:cNvSpPr txBox="1"/>
          <p:nvPr/>
        </p:nvSpPr>
        <p:spPr>
          <a:xfrm>
            <a:off x="4588060" y="3395562"/>
            <a:ext cx="745717" cy="461665"/>
          </a:xfrm>
          <a:prstGeom prst="rect">
            <a:avLst/>
          </a:prstGeom>
          <a:noFill/>
        </p:spPr>
        <p:txBody>
          <a:bodyPr wrap="none" rtlCol="0">
            <a:spAutoFit/>
          </a:bodyPr>
          <a:lstStyle/>
          <a:p>
            <a:r>
              <a:rPr lang="en-US" sz="2400" b="1" dirty="0"/>
              <a:t>RNA</a:t>
            </a:r>
            <a:endParaRPr lang="lv-LV" sz="2400" b="1" dirty="0"/>
          </a:p>
        </p:txBody>
      </p:sp>
    </p:spTree>
    <p:extLst>
      <p:ext uri="{BB962C8B-B14F-4D97-AF65-F5344CB8AC3E}">
        <p14:creationId xmlns:p14="http://schemas.microsoft.com/office/powerpoint/2010/main" val="3262055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6266292" y="134617"/>
            <a:ext cx="5955801" cy="523220"/>
          </a:xfrm>
          <a:prstGeom prst="rect">
            <a:avLst/>
          </a:prstGeom>
          <a:noFill/>
        </p:spPr>
        <p:txBody>
          <a:bodyPr wrap="square" rtlCol="0">
            <a:spAutoFit/>
          </a:bodyPr>
          <a:lstStyle/>
          <a:p>
            <a:r>
              <a:rPr lang="en-US" sz="2800" b="1" dirty="0"/>
              <a:t>In DNA 4 different bases are found:</a:t>
            </a:r>
          </a:p>
        </p:txBody>
      </p:sp>
      <p:sp>
        <p:nvSpPr>
          <p:cNvPr id="25" name="TextBox 24"/>
          <p:cNvSpPr txBox="1"/>
          <p:nvPr/>
        </p:nvSpPr>
        <p:spPr>
          <a:xfrm>
            <a:off x="204906" y="199653"/>
            <a:ext cx="3395544" cy="523220"/>
          </a:xfrm>
          <a:prstGeom prst="rect">
            <a:avLst/>
          </a:prstGeom>
          <a:noFill/>
        </p:spPr>
        <p:txBody>
          <a:bodyPr wrap="square" rtlCol="0">
            <a:spAutoFit/>
          </a:bodyPr>
          <a:lstStyle/>
          <a:p>
            <a:r>
              <a:rPr lang="en-US" sz="2800" b="1" dirty="0"/>
              <a:t>Nitrogenous bases </a:t>
            </a:r>
            <a:endParaRPr lang="lv-LV" sz="2800" b="1" dirty="0"/>
          </a:p>
        </p:txBody>
      </p:sp>
      <p:grpSp>
        <p:nvGrpSpPr>
          <p:cNvPr id="14" name="Grupa 13"/>
          <p:cNvGrpSpPr/>
          <p:nvPr/>
        </p:nvGrpSpPr>
        <p:grpSpPr>
          <a:xfrm>
            <a:off x="2870748" y="67299"/>
            <a:ext cx="2349560" cy="1250674"/>
            <a:chOff x="2125131" y="989057"/>
            <a:chExt cx="3554416" cy="1934753"/>
          </a:xfrm>
        </p:grpSpPr>
        <p:pic>
          <p:nvPicPr>
            <p:cNvPr id="15" name="Picture 2" descr="https://classconnection.s3.amazonaws.com/315/flashcards/452315/jpg/nucleotide13162125261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5131" y="989057"/>
              <a:ext cx="3554416" cy="1934753"/>
            </a:xfrm>
            <a:prstGeom prst="rect">
              <a:avLst/>
            </a:prstGeom>
            <a:noFill/>
            <a:extLst>
              <a:ext uri="{909E8E84-426E-40DD-AFC4-6F175D3DCCD1}">
                <a14:hiddenFill xmlns:a14="http://schemas.microsoft.com/office/drawing/2010/main">
                  <a:solidFill>
                    <a:srgbClr val="FFFFFF"/>
                  </a:solidFill>
                </a14:hiddenFill>
              </a:ext>
            </a:extLst>
          </p:spPr>
        </p:pic>
        <p:sp>
          <p:nvSpPr>
            <p:cNvPr id="16" name="Taisnstūris 15"/>
            <p:cNvSpPr/>
            <p:nvPr/>
          </p:nvSpPr>
          <p:spPr>
            <a:xfrm>
              <a:off x="5293060" y="1190265"/>
              <a:ext cx="282969" cy="356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 name="Taisnstūris 16"/>
            <p:cNvSpPr/>
            <p:nvPr/>
          </p:nvSpPr>
          <p:spPr>
            <a:xfrm>
              <a:off x="4242545" y="2445433"/>
              <a:ext cx="282969" cy="356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p:cNvSpPr/>
            <p:nvPr/>
          </p:nvSpPr>
          <p:spPr>
            <a:xfrm>
              <a:off x="2370133" y="1546433"/>
              <a:ext cx="282969" cy="356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pSp>
      <p:pic>
        <p:nvPicPr>
          <p:cNvPr id="24578" name="Picture 2" descr="https://classconnection.s3.amazonaws.com/887/flashcards/2516887/jpg/nucleotides13572358252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942" y="1448039"/>
            <a:ext cx="4882565" cy="405266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a 7"/>
          <p:cNvGrpSpPr/>
          <p:nvPr/>
        </p:nvGrpSpPr>
        <p:grpSpPr>
          <a:xfrm>
            <a:off x="6447217" y="995590"/>
            <a:ext cx="4576305" cy="1057138"/>
            <a:chOff x="6447217" y="995590"/>
            <a:chExt cx="4576305" cy="1057138"/>
          </a:xfrm>
        </p:grpSpPr>
        <p:sp>
          <p:nvSpPr>
            <p:cNvPr id="22" name="Taisnstūris: ar noapaļotiem stūriem 21"/>
            <p:cNvSpPr/>
            <p:nvPr/>
          </p:nvSpPr>
          <p:spPr>
            <a:xfrm>
              <a:off x="8842677" y="995590"/>
              <a:ext cx="2180845" cy="1026941"/>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ar noapaļotiem stūriem 3"/>
            <p:cNvSpPr/>
            <p:nvPr/>
          </p:nvSpPr>
          <p:spPr>
            <a:xfrm>
              <a:off x="6447217" y="1025787"/>
              <a:ext cx="2180845" cy="1026941"/>
            </a:xfrm>
            <a:prstGeom prst="roundRect">
              <a:avLst/>
            </a:prstGeom>
            <a:solidFill>
              <a:srgbClr val="F1F5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7" name="TextBox 26"/>
            <p:cNvSpPr txBox="1"/>
            <p:nvPr/>
          </p:nvSpPr>
          <p:spPr>
            <a:xfrm>
              <a:off x="6681918" y="1278229"/>
              <a:ext cx="1699504" cy="461665"/>
            </a:xfrm>
            <a:prstGeom prst="rect">
              <a:avLst/>
            </a:prstGeom>
            <a:noFill/>
          </p:spPr>
          <p:txBody>
            <a:bodyPr wrap="none" rtlCol="0">
              <a:spAutoFit/>
            </a:bodyPr>
            <a:lstStyle/>
            <a:p>
              <a:r>
                <a:rPr lang="en-US" sz="2400" b="1" dirty="0"/>
                <a:t>Adenine (A)</a:t>
              </a:r>
              <a:endParaRPr lang="lv-LV" sz="2400" b="1" dirty="0"/>
            </a:p>
          </p:txBody>
        </p:sp>
        <p:sp>
          <p:nvSpPr>
            <p:cNvPr id="20" name="TextBox 19"/>
            <p:cNvSpPr txBox="1"/>
            <p:nvPr/>
          </p:nvSpPr>
          <p:spPr>
            <a:xfrm>
              <a:off x="9183622" y="1278229"/>
              <a:ext cx="1715534" cy="461665"/>
            </a:xfrm>
            <a:prstGeom prst="rect">
              <a:avLst/>
            </a:prstGeom>
            <a:noFill/>
          </p:spPr>
          <p:txBody>
            <a:bodyPr wrap="none" rtlCol="0">
              <a:spAutoFit/>
            </a:bodyPr>
            <a:lstStyle/>
            <a:p>
              <a:r>
                <a:rPr lang="en-US" sz="2400" b="1" dirty="0"/>
                <a:t>Guanine (G)</a:t>
              </a:r>
              <a:endParaRPr lang="lv-LV" sz="2400" b="1" dirty="0"/>
            </a:p>
          </p:txBody>
        </p:sp>
      </p:grpSp>
      <p:sp>
        <p:nvSpPr>
          <p:cNvPr id="3" name="Ovāls 2"/>
          <p:cNvSpPr/>
          <p:nvPr/>
        </p:nvSpPr>
        <p:spPr>
          <a:xfrm>
            <a:off x="4270113" y="13902"/>
            <a:ext cx="881768" cy="6222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5" name="Labā figūriekava 4"/>
          <p:cNvSpPr/>
          <p:nvPr/>
        </p:nvSpPr>
        <p:spPr>
          <a:xfrm rot="5400000">
            <a:off x="8669012" y="454518"/>
            <a:ext cx="291227" cy="3641098"/>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lv-LV"/>
          </a:p>
        </p:txBody>
      </p:sp>
      <p:sp>
        <p:nvSpPr>
          <p:cNvPr id="6" name="Taisnstūris 5"/>
          <p:cNvSpPr/>
          <p:nvPr/>
        </p:nvSpPr>
        <p:spPr>
          <a:xfrm>
            <a:off x="6712932" y="2581698"/>
            <a:ext cx="4688719" cy="461665"/>
          </a:xfrm>
          <a:prstGeom prst="rect">
            <a:avLst/>
          </a:prstGeom>
        </p:spPr>
        <p:txBody>
          <a:bodyPr wrap="none">
            <a:spAutoFit/>
          </a:bodyPr>
          <a:lstStyle/>
          <a:p>
            <a:r>
              <a:rPr lang="en-US" sz="2400" b="1" dirty="0"/>
              <a:t>A </a:t>
            </a:r>
            <a:r>
              <a:rPr lang="en-US" sz="2400" dirty="0"/>
              <a:t>and </a:t>
            </a:r>
            <a:r>
              <a:rPr lang="en-US" sz="2400" b="1" dirty="0"/>
              <a:t>G </a:t>
            </a:r>
            <a:r>
              <a:rPr lang="en-US" sz="2400" dirty="0"/>
              <a:t>are double ringed </a:t>
            </a:r>
            <a:r>
              <a:rPr lang="en-US" sz="2400" b="1" dirty="0"/>
              <a:t>purines. </a:t>
            </a:r>
            <a:endParaRPr lang="lv-LV" sz="2400" dirty="0"/>
          </a:p>
        </p:txBody>
      </p:sp>
      <p:grpSp>
        <p:nvGrpSpPr>
          <p:cNvPr id="9" name="Grupa 8"/>
          <p:cNvGrpSpPr/>
          <p:nvPr/>
        </p:nvGrpSpPr>
        <p:grpSpPr>
          <a:xfrm>
            <a:off x="6661832" y="3724150"/>
            <a:ext cx="4576305" cy="1057138"/>
            <a:chOff x="6661832" y="3724150"/>
            <a:chExt cx="4576305" cy="1057138"/>
          </a:xfrm>
        </p:grpSpPr>
        <p:sp>
          <p:nvSpPr>
            <p:cNvPr id="23" name="Taisnstūris: ar noapaļotiem stūriem 22"/>
            <p:cNvSpPr/>
            <p:nvPr/>
          </p:nvSpPr>
          <p:spPr>
            <a:xfrm>
              <a:off x="9057292" y="3724150"/>
              <a:ext cx="2180845" cy="1026941"/>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Taisnstūris: ar noapaļotiem stūriem 23"/>
            <p:cNvSpPr/>
            <p:nvPr/>
          </p:nvSpPr>
          <p:spPr>
            <a:xfrm>
              <a:off x="6661832" y="3754347"/>
              <a:ext cx="2180845" cy="1026941"/>
            </a:xfrm>
            <a:prstGeom prst="roundRect">
              <a:avLst/>
            </a:prstGeom>
            <a:solidFill>
              <a:srgbClr val="FA8A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6" name="TextBox 25"/>
            <p:cNvSpPr txBox="1"/>
            <p:nvPr/>
          </p:nvSpPr>
          <p:spPr>
            <a:xfrm>
              <a:off x="6896533" y="4006789"/>
              <a:ext cx="1731628" cy="461665"/>
            </a:xfrm>
            <a:prstGeom prst="rect">
              <a:avLst/>
            </a:prstGeom>
            <a:noFill/>
          </p:spPr>
          <p:txBody>
            <a:bodyPr wrap="none" rtlCol="0">
              <a:spAutoFit/>
            </a:bodyPr>
            <a:lstStyle/>
            <a:p>
              <a:r>
                <a:rPr lang="en-US" sz="2400" b="1" dirty="0"/>
                <a:t>Cytosine (C)</a:t>
              </a:r>
              <a:endParaRPr lang="lv-LV" sz="2400" b="1" dirty="0"/>
            </a:p>
          </p:txBody>
        </p:sp>
        <p:sp>
          <p:nvSpPr>
            <p:cNvPr id="28" name="TextBox 27"/>
            <p:cNvSpPr txBox="1"/>
            <p:nvPr/>
          </p:nvSpPr>
          <p:spPr>
            <a:xfrm>
              <a:off x="9398237" y="4006789"/>
              <a:ext cx="1745221" cy="461665"/>
            </a:xfrm>
            <a:prstGeom prst="rect">
              <a:avLst/>
            </a:prstGeom>
            <a:noFill/>
          </p:spPr>
          <p:txBody>
            <a:bodyPr wrap="none" rtlCol="0">
              <a:spAutoFit/>
            </a:bodyPr>
            <a:lstStyle/>
            <a:p>
              <a:r>
                <a:rPr lang="en-US" sz="2400" b="1" dirty="0"/>
                <a:t>Thymine (T)</a:t>
              </a:r>
              <a:endParaRPr lang="lv-LV" sz="2400" b="1" dirty="0"/>
            </a:p>
          </p:txBody>
        </p:sp>
      </p:grpSp>
      <p:sp>
        <p:nvSpPr>
          <p:cNvPr id="29" name="Labā figūriekava 28"/>
          <p:cNvSpPr/>
          <p:nvPr/>
        </p:nvSpPr>
        <p:spPr>
          <a:xfrm rot="5400000">
            <a:off x="8909870" y="3302356"/>
            <a:ext cx="288107" cy="3690463"/>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lv-LV"/>
          </a:p>
        </p:txBody>
      </p:sp>
      <p:sp>
        <p:nvSpPr>
          <p:cNvPr id="30" name="Taisnstūris 29"/>
          <p:cNvSpPr/>
          <p:nvPr/>
        </p:nvSpPr>
        <p:spPr>
          <a:xfrm>
            <a:off x="6862496" y="5601682"/>
            <a:ext cx="4846776" cy="461665"/>
          </a:xfrm>
          <a:prstGeom prst="rect">
            <a:avLst/>
          </a:prstGeom>
        </p:spPr>
        <p:txBody>
          <a:bodyPr wrap="none">
            <a:spAutoFit/>
          </a:bodyPr>
          <a:lstStyle/>
          <a:p>
            <a:r>
              <a:rPr lang="en-US" sz="2400" b="1" dirty="0"/>
              <a:t>C </a:t>
            </a:r>
            <a:r>
              <a:rPr lang="en-US" sz="2400" dirty="0"/>
              <a:t>and </a:t>
            </a:r>
            <a:r>
              <a:rPr lang="en-US" sz="2400" b="1" dirty="0"/>
              <a:t>T </a:t>
            </a:r>
            <a:r>
              <a:rPr lang="en-US" sz="2400" dirty="0"/>
              <a:t>are single ringed </a:t>
            </a:r>
            <a:r>
              <a:rPr lang="en-US" sz="2400" b="1" dirty="0"/>
              <a:t>pyrimidines.</a:t>
            </a:r>
            <a:endParaRPr lang="lv-LV" sz="2400" dirty="0"/>
          </a:p>
        </p:txBody>
      </p:sp>
    </p:spTree>
    <p:extLst>
      <p:ext uri="{BB962C8B-B14F-4D97-AF65-F5344CB8AC3E}">
        <p14:creationId xmlns:p14="http://schemas.microsoft.com/office/powerpoint/2010/main" val="994978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aisnstūris: ar noapaļotiem stūriem 21"/>
          <p:cNvSpPr/>
          <p:nvPr/>
        </p:nvSpPr>
        <p:spPr>
          <a:xfrm>
            <a:off x="8842776" y="1298867"/>
            <a:ext cx="2180845" cy="1026941"/>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aisnstūris: ar noapaļotiem stūriem 3"/>
          <p:cNvSpPr/>
          <p:nvPr/>
        </p:nvSpPr>
        <p:spPr>
          <a:xfrm>
            <a:off x="6447316" y="1329064"/>
            <a:ext cx="2180845" cy="1026941"/>
          </a:xfrm>
          <a:prstGeom prst="roundRect">
            <a:avLst/>
          </a:prstGeom>
          <a:solidFill>
            <a:srgbClr val="F1F5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1" name="TextBox 20"/>
          <p:cNvSpPr txBox="1"/>
          <p:nvPr/>
        </p:nvSpPr>
        <p:spPr>
          <a:xfrm>
            <a:off x="5714388" y="134617"/>
            <a:ext cx="6341624" cy="523220"/>
          </a:xfrm>
          <a:prstGeom prst="rect">
            <a:avLst/>
          </a:prstGeom>
          <a:noFill/>
        </p:spPr>
        <p:txBody>
          <a:bodyPr wrap="square" rtlCol="0">
            <a:spAutoFit/>
          </a:bodyPr>
          <a:lstStyle/>
          <a:p>
            <a:r>
              <a:rPr lang="en-US" sz="2800" b="1" dirty="0"/>
              <a:t>In RNA also 4 different bases are found:</a:t>
            </a:r>
          </a:p>
        </p:txBody>
      </p:sp>
      <p:sp>
        <p:nvSpPr>
          <p:cNvPr id="25" name="TextBox 24"/>
          <p:cNvSpPr txBox="1"/>
          <p:nvPr/>
        </p:nvSpPr>
        <p:spPr>
          <a:xfrm>
            <a:off x="204906" y="199653"/>
            <a:ext cx="3395544" cy="523220"/>
          </a:xfrm>
          <a:prstGeom prst="rect">
            <a:avLst/>
          </a:prstGeom>
          <a:noFill/>
        </p:spPr>
        <p:txBody>
          <a:bodyPr wrap="square" rtlCol="0">
            <a:spAutoFit/>
          </a:bodyPr>
          <a:lstStyle/>
          <a:p>
            <a:r>
              <a:rPr lang="en-US" sz="2800" b="1" dirty="0"/>
              <a:t>Nitrogenous bases </a:t>
            </a:r>
            <a:endParaRPr lang="lv-LV" sz="2800" b="1" dirty="0"/>
          </a:p>
        </p:txBody>
      </p:sp>
      <p:grpSp>
        <p:nvGrpSpPr>
          <p:cNvPr id="14" name="Grupa 13"/>
          <p:cNvGrpSpPr/>
          <p:nvPr/>
        </p:nvGrpSpPr>
        <p:grpSpPr>
          <a:xfrm>
            <a:off x="2870748" y="67299"/>
            <a:ext cx="2349560" cy="1250674"/>
            <a:chOff x="2125131" y="989057"/>
            <a:chExt cx="3554416" cy="1934753"/>
          </a:xfrm>
        </p:grpSpPr>
        <p:pic>
          <p:nvPicPr>
            <p:cNvPr id="15" name="Picture 2" descr="https://classconnection.s3.amazonaws.com/315/flashcards/452315/jpg/nucleotide13162125261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5131" y="989057"/>
              <a:ext cx="3554416" cy="1934753"/>
            </a:xfrm>
            <a:prstGeom prst="rect">
              <a:avLst/>
            </a:prstGeom>
            <a:noFill/>
            <a:extLst>
              <a:ext uri="{909E8E84-426E-40DD-AFC4-6F175D3DCCD1}">
                <a14:hiddenFill xmlns:a14="http://schemas.microsoft.com/office/drawing/2010/main">
                  <a:solidFill>
                    <a:srgbClr val="FFFFFF"/>
                  </a:solidFill>
                </a14:hiddenFill>
              </a:ext>
            </a:extLst>
          </p:spPr>
        </p:pic>
        <p:sp>
          <p:nvSpPr>
            <p:cNvPr id="16" name="Taisnstūris 15"/>
            <p:cNvSpPr/>
            <p:nvPr/>
          </p:nvSpPr>
          <p:spPr>
            <a:xfrm>
              <a:off x="5293060" y="1190265"/>
              <a:ext cx="282969" cy="356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 name="Taisnstūris 16"/>
            <p:cNvSpPr/>
            <p:nvPr/>
          </p:nvSpPr>
          <p:spPr>
            <a:xfrm>
              <a:off x="4242545" y="2445433"/>
              <a:ext cx="282969" cy="356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8" name="Taisnstūris 17"/>
            <p:cNvSpPr/>
            <p:nvPr/>
          </p:nvSpPr>
          <p:spPr>
            <a:xfrm>
              <a:off x="2370133" y="1546433"/>
              <a:ext cx="282969" cy="356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pSp>
      <p:sp>
        <p:nvSpPr>
          <p:cNvPr id="27" name="TextBox 26"/>
          <p:cNvSpPr txBox="1"/>
          <p:nvPr/>
        </p:nvSpPr>
        <p:spPr>
          <a:xfrm>
            <a:off x="6682017" y="1581506"/>
            <a:ext cx="1699504" cy="461665"/>
          </a:xfrm>
          <a:prstGeom prst="rect">
            <a:avLst/>
          </a:prstGeom>
          <a:noFill/>
        </p:spPr>
        <p:txBody>
          <a:bodyPr wrap="none" rtlCol="0">
            <a:spAutoFit/>
          </a:bodyPr>
          <a:lstStyle/>
          <a:p>
            <a:r>
              <a:rPr lang="en-US" sz="2400" b="1" dirty="0"/>
              <a:t>Adenine (A)</a:t>
            </a:r>
            <a:endParaRPr lang="lv-LV" sz="2400" b="1" dirty="0"/>
          </a:p>
        </p:txBody>
      </p:sp>
      <p:pic>
        <p:nvPicPr>
          <p:cNvPr id="24578" name="Picture 2" descr="https://classconnection.s3.amazonaws.com/887/flashcards/2516887/jpg/nucleotides13572358252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014" y="1238974"/>
            <a:ext cx="5363374" cy="445175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9183721" y="1581506"/>
            <a:ext cx="1715534" cy="461665"/>
          </a:xfrm>
          <a:prstGeom prst="rect">
            <a:avLst/>
          </a:prstGeom>
          <a:noFill/>
        </p:spPr>
        <p:txBody>
          <a:bodyPr wrap="none" rtlCol="0">
            <a:spAutoFit/>
          </a:bodyPr>
          <a:lstStyle/>
          <a:p>
            <a:r>
              <a:rPr lang="en-US" sz="2400" b="1" dirty="0"/>
              <a:t>Guanine (G)</a:t>
            </a:r>
            <a:endParaRPr lang="lv-LV" sz="2400" b="1" dirty="0"/>
          </a:p>
        </p:txBody>
      </p:sp>
      <p:sp>
        <p:nvSpPr>
          <p:cNvPr id="3" name="Ovāls 2"/>
          <p:cNvSpPr/>
          <p:nvPr/>
        </p:nvSpPr>
        <p:spPr>
          <a:xfrm>
            <a:off x="4270113" y="13902"/>
            <a:ext cx="881768" cy="6222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3" name="Taisnstūris: ar noapaļotiem stūriem 22"/>
          <p:cNvSpPr/>
          <p:nvPr/>
        </p:nvSpPr>
        <p:spPr>
          <a:xfrm>
            <a:off x="9594316" y="5036406"/>
            <a:ext cx="2180845" cy="1026941"/>
          </a:xfrm>
          <a:prstGeom prst="roundRect">
            <a:avLst/>
          </a:prstGeom>
          <a:solidFill>
            <a:srgbClr val="F9B3C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4" name="Taisnstūris: ar noapaļotiem stūriem 23"/>
          <p:cNvSpPr/>
          <p:nvPr/>
        </p:nvSpPr>
        <p:spPr>
          <a:xfrm>
            <a:off x="9808832" y="2608447"/>
            <a:ext cx="2180845" cy="1026941"/>
          </a:xfrm>
          <a:prstGeom prst="roundRect">
            <a:avLst/>
          </a:prstGeom>
          <a:solidFill>
            <a:srgbClr val="FA8A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6" name="TextBox 25"/>
          <p:cNvSpPr txBox="1"/>
          <p:nvPr/>
        </p:nvSpPr>
        <p:spPr>
          <a:xfrm>
            <a:off x="10043533" y="2860889"/>
            <a:ext cx="1731628" cy="461665"/>
          </a:xfrm>
          <a:prstGeom prst="rect">
            <a:avLst/>
          </a:prstGeom>
          <a:noFill/>
        </p:spPr>
        <p:txBody>
          <a:bodyPr wrap="none" rtlCol="0">
            <a:spAutoFit/>
          </a:bodyPr>
          <a:lstStyle/>
          <a:p>
            <a:r>
              <a:rPr lang="en-US" sz="2400" b="1" dirty="0"/>
              <a:t>Cytosine (C)</a:t>
            </a:r>
            <a:endParaRPr lang="lv-LV" sz="2400" b="1" dirty="0"/>
          </a:p>
        </p:txBody>
      </p:sp>
      <p:sp>
        <p:nvSpPr>
          <p:cNvPr id="28" name="TextBox 27"/>
          <p:cNvSpPr txBox="1"/>
          <p:nvPr/>
        </p:nvSpPr>
        <p:spPr>
          <a:xfrm>
            <a:off x="9812127" y="5319043"/>
            <a:ext cx="1380186" cy="461665"/>
          </a:xfrm>
          <a:prstGeom prst="rect">
            <a:avLst/>
          </a:prstGeom>
          <a:noFill/>
        </p:spPr>
        <p:txBody>
          <a:bodyPr wrap="none" rtlCol="0">
            <a:spAutoFit/>
          </a:bodyPr>
          <a:lstStyle/>
          <a:p>
            <a:r>
              <a:rPr lang="en-US" sz="2400" b="1" dirty="0"/>
              <a:t>Uracil (U)</a:t>
            </a:r>
            <a:endParaRPr lang="lv-LV" sz="2400" b="1" dirty="0"/>
          </a:p>
        </p:txBody>
      </p:sp>
      <p:sp>
        <p:nvSpPr>
          <p:cNvPr id="30" name="Taisnstūris 29"/>
          <p:cNvSpPr/>
          <p:nvPr/>
        </p:nvSpPr>
        <p:spPr>
          <a:xfrm>
            <a:off x="6465950" y="2734661"/>
            <a:ext cx="3306226" cy="461665"/>
          </a:xfrm>
          <a:prstGeom prst="rect">
            <a:avLst/>
          </a:prstGeom>
        </p:spPr>
        <p:txBody>
          <a:bodyPr wrap="none">
            <a:spAutoFit/>
          </a:bodyPr>
          <a:lstStyle/>
          <a:p>
            <a:r>
              <a:rPr lang="en-US" sz="2400" b="1" dirty="0"/>
              <a:t>The same pyrimidine C,  </a:t>
            </a:r>
            <a:endParaRPr lang="lv-LV" sz="2400" dirty="0"/>
          </a:p>
        </p:txBody>
      </p:sp>
      <p:sp>
        <p:nvSpPr>
          <p:cNvPr id="7" name="Reizināšanas zīme 6"/>
          <p:cNvSpPr/>
          <p:nvPr/>
        </p:nvSpPr>
        <p:spPr>
          <a:xfrm>
            <a:off x="3909985" y="2928997"/>
            <a:ext cx="550391" cy="3342866"/>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1" name="Taisnstūris 30"/>
          <p:cNvSpPr/>
          <p:nvPr/>
        </p:nvSpPr>
        <p:spPr>
          <a:xfrm>
            <a:off x="6799776" y="657837"/>
            <a:ext cx="3656770" cy="461665"/>
          </a:xfrm>
          <a:prstGeom prst="rect">
            <a:avLst/>
          </a:prstGeom>
        </p:spPr>
        <p:txBody>
          <a:bodyPr wrap="none">
            <a:spAutoFit/>
          </a:bodyPr>
          <a:lstStyle/>
          <a:p>
            <a:r>
              <a:rPr lang="en-US" sz="2400" b="1" dirty="0"/>
              <a:t>The same purines, A </a:t>
            </a:r>
            <a:r>
              <a:rPr lang="en-US" sz="2400" dirty="0"/>
              <a:t>and </a:t>
            </a:r>
            <a:r>
              <a:rPr lang="en-US" sz="2400" b="1" dirty="0"/>
              <a:t>G.</a:t>
            </a:r>
            <a:endParaRPr lang="lv-LV" sz="2400" dirty="0"/>
          </a:p>
        </p:txBody>
      </p:sp>
      <p:sp>
        <p:nvSpPr>
          <p:cNvPr id="32" name="Taisnstūris 31"/>
          <p:cNvSpPr/>
          <p:nvPr/>
        </p:nvSpPr>
        <p:spPr>
          <a:xfrm>
            <a:off x="5783761" y="3858462"/>
            <a:ext cx="6385787" cy="461665"/>
          </a:xfrm>
          <a:prstGeom prst="rect">
            <a:avLst/>
          </a:prstGeom>
        </p:spPr>
        <p:txBody>
          <a:bodyPr wrap="none">
            <a:spAutoFit/>
          </a:bodyPr>
          <a:lstStyle/>
          <a:p>
            <a:r>
              <a:rPr lang="en-US" sz="2400" b="1" dirty="0"/>
              <a:t>But instead of T, it uses the pyrimidine uracil (U).</a:t>
            </a:r>
            <a:endParaRPr lang="lv-LV" sz="2400" dirty="0"/>
          </a:p>
        </p:txBody>
      </p:sp>
      <p:pic>
        <p:nvPicPr>
          <p:cNvPr id="8" name="Attēls 7"/>
          <p:cNvPicPr>
            <a:picLocks noChangeAspect="1"/>
          </p:cNvPicPr>
          <p:nvPr/>
        </p:nvPicPr>
        <p:blipFill>
          <a:blip r:embed="rId4"/>
          <a:stretch>
            <a:fillRect/>
          </a:stretch>
        </p:blipFill>
        <p:spPr>
          <a:xfrm>
            <a:off x="6483075" y="4341399"/>
            <a:ext cx="2342553" cy="2211806"/>
          </a:xfrm>
          <a:prstGeom prst="rect">
            <a:avLst/>
          </a:prstGeom>
        </p:spPr>
      </p:pic>
    </p:spTree>
    <p:extLst>
      <p:ext uri="{BB962C8B-B14F-4D97-AF65-F5344CB8AC3E}">
        <p14:creationId xmlns:p14="http://schemas.microsoft.com/office/powerpoint/2010/main" val="938752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8174" y="624470"/>
            <a:ext cx="11375471" cy="646331"/>
          </a:xfrm>
          <a:prstGeom prst="rect">
            <a:avLst/>
          </a:prstGeom>
          <a:noFill/>
        </p:spPr>
        <p:txBody>
          <a:bodyPr wrap="square" rtlCol="0">
            <a:spAutoFit/>
          </a:bodyPr>
          <a:lstStyle/>
          <a:p>
            <a:r>
              <a:rPr lang="lv-LV" dirty="0" err="1"/>
              <a:t>Genes</a:t>
            </a:r>
            <a:r>
              <a:rPr lang="lv-LV" dirty="0"/>
              <a:t> </a:t>
            </a:r>
            <a:r>
              <a:rPr lang="lv-LV" dirty="0" err="1"/>
              <a:t>and</a:t>
            </a:r>
            <a:r>
              <a:rPr lang="lv-LV" dirty="0"/>
              <a:t> DNA </a:t>
            </a:r>
            <a:r>
              <a:rPr lang="lv-LV" dirty="0" err="1"/>
              <a:t>direct</a:t>
            </a:r>
            <a:r>
              <a:rPr lang="lv-LV" dirty="0"/>
              <a:t> </a:t>
            </a:r>
            <a:r>
              <a:rPr lang="lv-LV" dirty="0" err="1"/>
              <a:t>all</a:t>
            </a:r>
            <a:r>
              <a:rPr lang="lv-LV" dirty="0"/>
              <a:t> </a:t>
            </a:r>
            <a:r>
              <a:rPr lang="lv-LV" dirty="0" err="1"/>
              <a:t>life</a:t>
            </a:r>
            <a:r>
              <a:rPr lang="lv-LV" dirty="0"/>
              <a:t> </a:t>
            </a:r>
            <a:r>
              <a:rPr lang="lv-LV" dirty="0" err="1"/>
              <a:t>processes</a:t>
            </a:r>
            <a:r>
              <a:rPr lang="lv-LV" dirty="0"/>
              <a:t> </a:t>
            </a:r>
            <a:r>
              <a:rPr lang="lv-LV" dirty="0" err="1"/>
              <a:t>by</a:t>
            </a:r>
            <a:r>
              <a:rPr lang="lv-LV" dirty="0"/>
              <a:t> </a:t>
            </a:r>
            <a:r>
              <a:rPr lang="lv-LV" dirty="0" err="1"/>
              <a:t>providing</a:t>
            </a:r>
            <a:r>
              <a:rPr lang="lv-LV" dirty="0"/>
              <a:t> </a:t>
            </a:r>
            <a:r>
              <a:rPr lang="lv-LV" dirty="0" err="1"/>
              <a:t>the</a:t>
            </a:r>
            <a:r>
              <a:rPr lang="lv-LV" dirty="0"/>
              <a:t> </a:t>
            </a:r>
            <a:r>
              <a:rPr lang="lv-LV" dirty="0" err="1"/>
              <a:t>information</a:t>
            </a:r>
            <a:r>
              <a:rPr lang="lv-LV" dirty="0"/>
              <a:t> </a:t>
            </a:r>
            <a:r>
              <a:rPr lang="lv-LV" dirty="0" err="1"/>
              <a:t>that</a:t>
            </a:r>
            <a:r>
              <a:rPr lang="lv-LV" dirty="0"/>
              <a:t> </a:t>
            </a:r>
            <a:r>
              <a:rPr lang="lv-LV" dirty="0" err="1"/>
              <a:t>specifies</a:t>
            </a:r>
            <a:r>
              <a:rPr lang="lv-LV" dirty="0"/>
              <a:t> </a:t>
            </a:r>
            <a:r>
              <a:rPr lang="lv-LV" dirty="0" err="1"/>
              <a:t>the</a:t>
            </a:r>
            <a:r>
              <a:rPr lang="lv-LV" dirty="0"/>
              <a:t> </a:t>
            </a:r>
            <a:r>
              <a:rPr lang="lv-LV" dirty="0" err="1"/>
              <a:t>development</a:t>
            </a:r>
            <a:r>
              <a:rPr lang="lv-LV" dirty="0"/>
              <a:t> </a:t>
            </a:r>
            <a:r>
              <a:rPr lang="lv-LV" dirty="0" err="1"/>
              <a:t>and</a:t>
            </a:r>
            <a:r>
              <a:rPr lang="lv-LV" dirty="0"/>
              <a:t> </a:t>
            </a:r>
          </a:p>
          <a:p>
            <a:r>
              <a:rPr lang="lv-LV" dirty="0" err="1"/>
              <a:t>functioning</a:t>
            </a:r>
            <a:r>
              <a:rPr lang="lv-LV" dirty="0"/>
              <a:t> </a:t>
            </a:r>
            <a:r>
              <a:rPr lang="lv-LV" dirty="0" err="1"/>
              <a:t>of</a:t>
            </a:r>
            <a:r>
              <a:rPr lang="lv-LV" dirty="0"/>
              <a:t> organisms.</a:t>
            </a:r>
          </a:p>
        </p:txBody>
      </p:sp>
      <p:pic>
        <p:nvPicPr>
          <p:cNvPr id="5" name="Picture 2" descr="Image result for Al Hershey and Martha Chase experi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970" y="1332325"/>
            <a:ext cx="8980471" cy="46317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03173" y="111991"/>
            <a:ext cx="3394006" cy="523220"/>
          </a:xfrm>
          <a:prstGeom prst="rect">
            <a:avLst/>
          </a:prstGeom>
          <a:noFill/>
        </p:spPr>
        <p:txBody>
          <a:bodyPr wrap="none" rtlCol="0">
            <a:spAutoFit/>
          </a:bodyPr>
          <a:lstStyle/>
          <a:p>
            <a:r>
              <a:rPr lang="en-US" sz="2800" b="1" dirty="0"/>
              <a:t>Central dogma of life</a:t>
            </a:r>
            <a:endParaRPr lang="lv-LV" sz="2800" b="1" dirty="0"/>
          </a:p>
        </p:txBody>
      </p:sp>
      <p:sp>
        <p:nvSpPr>
          <p:cNvPr id="7" name="TextBox 6"/>
          <p:cNvSpPr txBox="1"/>
          <p:nvPr/>
        </p:nvSpPr>
        <p:spPr>
          <a:xfrm>
            <a:off x="1057970" y="6243703"/>
            <a:ext cx="10359447" cy="400110"/>
          </a:xfrm>
          <a:prstGeom prst="rect">
            <a:avLst/>
          </a:prstGeom>
          <a:noFill/>
        </p:spPr>
        <p:txBody>
          <a:bodyPr wrap="square" rtlCol="0">
            <a:spAutoFit/>
          </a:bodyPr>
          <a:lstStyle/>
          <a:p>
            <a:r>
              <a:rPr lang="lv-LV" sz="2000" dirty="0" err="1"/>
              <a:t>The</a:t>
            </a:r>
            <a:r>
              <a:rPr lang="lv-LV" sz="2000" dirty="0"/>
              <a:t> </a:t>
            </a:r>
            <a:r>
              <a:rPr lang="lv-LV" sz="2000" dirty="0" err="1"/>
              <a:t>central</a:t>
            </a:r>
            <a:r>
              <a:rPr lang="lv-LV" sz="2000" dirty="0"/>
              <a:t> dogma </a:t>
            </a:r>
            <a:r>
              <a:rPr lang="lv-LV" sz="2000" dirty="0" err="1"/>
              <a:t>describes</a:t>
            </a:r>
            <a:r>
              <a:rPr lang="lv-LV" sz="2000" dirty="0"/>
              <a:t> </a:t>
            </a:r>
            <a:r>
              <a:rPr lang="lv-LV" sz="2000" dirty="0" err="1"/>
              <a:t>the</a:t>
            </a:r>
            <a:r>
              <a:rPr lang="lv-LV" sz="2000" dirty="0"/>
              <a:t> </a:t>
            </a:r>
            <a:r>
              <a:rPr lang="lv-LV" sz="2000" dirty="0" err="1"/>
              <a:t>flow</a:t>
            </a:r>
            <a:r>
              <a:rPr lang="lv-LV" sz="2000" dirty="0"/>
              <a:t> </a:t>
            </a:r>
            <a:r>
              <a:rPr lang="lv-LV" sz="2000" dirty="0" err="1"/>
              <a:t>of</a:t>
            </a:r>
            <a:r>
              <a:rPr lang="lv-LV" sz="2000" dirty="0"/>
              <a:t> </a:t>
            </a:r>
            <a:r>
              <a:rPr lang="lv-LV" sz="2000" dirty="0" err="1"/>
              <a:t>genetic</a:t>
            </a:r>
            <a:r>
              <a:rPr lang="lv-LV" sz="2000" dirty="0"/>
              <a:t> </a:t>
            </a:r>
            <a:r>
              <a:rPr lang="lv-LV" sz="2000" dirty="0" err="1"/>
              <a:t>information</a:t>
            </a:r>
            <a:r>
              <a:rPr lang="lv-LV" sz="2000" dirty="0"/>
              <a:t> </a:t>
            </a:r>
            <a:r>
              <a:rPr lang="lv-LV" sz="2000" b="1" dirty="0" err="1"/>
              <a:t>from</a:t>
            </a:r>
            <a:r>
              <a:rPr lang="lv-LV" sz="2000" b="1" dirty="0"/>
              <a:t> DNA to RNA to </a:t>
            </a:r>
            <a:r>
              <a:rPr lang="lv-LV" sz="2000" b="1" dirty="0" err="1"/>
              <a:t>protein</a:t>
            </a:r>
            <a:r>
              <a:rPr lang="lv-LV" sz="2000" b="1" dirty="0"/>
              <a:t>.</a:t>
            </a:r>
          </a:p>
        </p:txBody>
      </p:sp>
    </p:spTree>
    <p:extLst>
      <p:ext uri="{BB962C8B-B14F-4D97-AF65-F5344CB8AC3E}">
        <p14:creationId xmlns:p14="http://schemas.microsoft.com/office/powerpoint/2010/main" val="2864634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a 9"/>
          <p:cNvGrpSpPr/>
          <p:nvPr/>
        </p:nvGrpSpPr>
        <p:grpSpPr>
          <a:xfrm>
            <a:off x="7696888" y="57287"/>
            <a:ext cx="2349560" cy="1250674"/>
            <a:chOff x="2125131" y="989057"/>
            <a:chExt cx="3554416" cy="1934753"/>
          </a:xfrm>
        </p:grpSpPr>
        <p:pic>
          <p:nvPicPr>
            <p:cNvPr id="11" name="Picture 2" descr="https://classconnection.s3.amazonaws.com/315/flashcards/452315/jpg/nucleotide13162125261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5131" y="989057"/>
              <a:ext cx="3554416" cy="1934753"/>
            </a:xfrm>
            <a:prstGeom prst="rect">
              <a:avLst/>
            </a:prstGeom>
            <a:noFill/>
            <a:extLst>
              <a:ext uri="{909E8E84-426E-40DD-AFC4-6F175D3DCCD1}">
                <a14:hiddenFill xmlns:a14="http://schemas.microsoft.com/office/drawing/2010/main">
                  <a:solidFill>
                    <a:srgbClr val="FFFFFF"/>
                  </a:solidFill>
                </a14:hiddenFill>
              </a:ext>
            </a:extLst>
          </p:spPr>
        </p:pic>
        <p:sp>
          <p:nvSpPr>
            <p:cNvPr id="12" name="Taisnstūris 11"/>
            <p:cNvSpPr/>
            <p:nvPr/>
          </p:nvSpPr>
          <p:spPr>
            <a:xfrm>
              <a:off x="5293060" y="1190265"/>
              <a:ext cx="282969" cy="356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Taisnstūris 12"/>
            <p:cNvSpPr/>
            <p:nvPr/>
          </p:nvSpPr>
          <p:spPr>
            <a:xfrm>
              <a:off x="4242545" y="2445433"/>
              <a:ext cx="282969" cy="356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4" name="Taisnstūris 13"/>
            <p:cNvSpPr/>
            <p:nvPr/>
          </p:nvSpPr>
          <p:spPr>
            <a:xfrm>
              <a:off x="2370133" y="1546433"/>
              <a:ext cx="282969" cy="356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pSp>
      <p:sp>
        <p:nvSpPr>
          <p:cNvPr id="4" name="TextBox 3"/>
          <p:cNvSpPr txBox="1"/>
          <p:nvPr/>
        </p:nvSpPr>
        <p:spPr>
          <a:xfrm>
            <a:off x="3733953" y="97131"/>
            <a:ext cx="3150221" cy="523220"/>
          </a:xfrm>
          <a:prstGeom prst="rect">
            <a:avLst/>
          </a:prstGeom>
          <a:noFill/>
        </p:spPr>
        <p:txBody>
          <a:bodyPr wrap="none" rtlCol="0">
            <a:spAutoFit/>
          </a:bodyPr>
          <a:lstStyle/>
          <a:p>
            <a:r>
              <a:rPr lang="en-US" sz="2800" b="1" dirty="0"/>
              <a:t>Naming nucleotides</a:t>
            </a:r>
            <a:endParaRPr lang="lv-LV" sz="2800" b="1" dirty="0"/>
          </a:p>
        </p:txBody>
      </p:sp>
      <p:sp>
        <p:nvSpPr>
          <p:cNvPr id="2" name="TextBox 1"/>
          <p:cNvSpPr txBox="1"/>
          <p:nvPr/>
        </p:nvSpPr>
        <p:spPr>
          <a:xfrm>
            <a:off x="1514291" y="3024990"/>
            <a:ext cx="6000040" cy="3785652"/>
          </a:xfrm>
          <a:prstGeom prst="rect">
            <a:avLst/>
          </a:prstGeom>
          <a:noFill/>
        </p:spPr>
        <p:txBody>
          <a:bodyPr wrap="none" rtlCol="0">
            <a:spAutoFit/>
          </a:bodyPr>
          <a:lstStyle/>
          <a:p>
            <a:r>
              <a:rPr lang="en-US" sz="2400" b="1" dirty="0"/>
              <a:t>Adenine                                               </a:t>
            </a:r>
            <a:r>
              <a:rPr lang="lv-LV" sz="2400" b="1" dirty="0" err="1"/>
              <a:t>Aden</a:t>
            </a:r>
            <a:r>
              <a:rPr lang="lv-LV" sz="2400" b="1" dirty="0" err="1">
                <a:solidFill>
                  <a:srgbClr val="FF0000"/>
                </a:solidFill>
              </a:rPr>
              <a:t>osine</a:t>
            </a:r>
            <a:endParaRPr lang="en-US" sz="2400" b="1" dirty="0">
              <a:solidFill>
                <a:srgbClr val="FF0000"/>
              </a:solidFill>
            </a:endParaRPr>
          </a:p>
          <a:p>
            <a:endParaRPr lang="en-US" sz="2400" dirty="0"/>
          </a:p>
          <a:p>
            <a:r>
              <a:rPr lang="en-US" sz="2400" b="1" dirty="0"/>
              <a:t>Guanine                                               Guan</a:t>
            </a:r>
            <a:r>
              <a:rPr lang="en-US" sz="2400" b="1" dirty="0">
                <a:solidFill>
                  <a:srgbClr val="FF0000"/>
                </a:solidFill>
              </a:rPr>
              <a:t>osine</a:t>
            </a:r>
            <a:r>
              <a:rPr lang="en-US" sz="2400" dirty="0"/>
              <a:t> </a:t>
            </a:r>
          </a:p>
          <a:p>
            <a:endParaRPr lang="en-US" sz="2400" dirty="0"/>
          </a:p>
          <a:p>
            <a:r>
              <a:rPr lang="en-US" sz="2400" b="1" dirty="0"/>
              <a:t>Thymine                                              </a:t>
            </a:r>
            <a:r>
              <a:rPr lang="lv-LV" sz="2400" dirty="0"/>
              <a:t> </a:t>
            </a:r>
            <a:r>
              <a:rPr lang="en-US" sz="2400" b="1" dirty="0"/>
              <a:t>Thym</a:t>
            </a:r>
            <a:r>
              <a:rPr lang="en-US" sz="2400" b="1" dirty="0">
                <a:solidFill>
                  <a:srgbClr val="FF0000"/>
                </a:solidFill>
              </a:rPr>
              <a:t>idine</a:t>
            </a:r>
            <a:r>
              <a:rPr lang="en-US" sz="2400" dirty="0"/>
              <a:t> </a:t>
            </a:r>
          </a:p>
          <a:p>
            <a:endParaRPr lang="en-US" sz="2400" dirty="0"/>
          </a:p>
          <a:p>
            <a:r>
              <a:rPr lang="en-US" sz="2400" b="1" dirty="0"/>
              <a:t>Cytosine            </a:t>
            </a:r>
            <a:r>
              <a:rPr lang="en-US" sz="2400" dirty="0"/>
              <a:t>                                   </a:t>
            </a:r>
            <a:r>
              <a:rPr lang="en-US" sz="2400" b="1" dirty="0"/>
              <a:t>Cyt</a:t>
            </a:r>
            <a:r>
              <a:rPr lang="en-US" sz="2400" b="1" dirty="0">
                <a:solidFill>
                  <a:srgbClr val="FF0000"/>
                </a:solidFill>
              </a:rPr>
              <a:t>idine</a:t>
            </a:r>
            <a:endParaRPr lang="en-US" sz="2400" dirty="0">
              <a:solidFill>
                <a:srgbClr val="FF0000"/>
              </a:solidFill>
            </a:endParaRPr>
          </a:p>
          <a:p>
            <a:endParaRPr lang="en-US" sz="2400" dirty="0"/>
          </a:p>
          <a:p>
            <a:r>
              <a:rPr lang="en-US" sz="2400" b="1" dirty="0"/>
              <a:t>Uracil </a:t>
            </a:r>
            <a:r>
              <a:rPr lang="en-US" sz="2400" dirty="0"/>
              <a:t>                                                    </a:t>
            </a:r>
            <a:r>
              <a:rPr lang="en-US" sz="2400" b="1" dirty="0"/>
              <a:t>Ur</a:t>
            </a:r>
            <a:r>
              <a:rPr lang="en-US" sz="2400" b="1" dirty="0">
                <a:solidFill>
                  <a:srgbClr val="FF0000"/>
                </a:solidFill>
              </a:rPr>
              <a:t>idine</a:t>
            </a:r>
            <a:endParaRPr lang="en-US" sz="2400" dirty="0">
              <a:solidFill>
                <a:srgbClr val="FF0000"/>
              </a:solidFill>
            </a:endParaRPr>
          </a:p>
          <a:p>
            <a:endParaRPr lang="en-US" sz="2400" dirty="0"/>
          </a:p>
        </p:txBody>
      </p:sp>
      <p:pic>
        <p:nvPicPr>
          <p:cNvPr id="16" name="Attēls 15"/>
          <p:cNvPicPr>
            <a:picLocks noChangeAspect="1"/>
          </p:cNvPicPr>
          <p:nvPr/>
        </p:nvPicPr>
        <p:blipFill>
          <a:blip r:embed="rId3"/>
          <a:stretch>
            <a:fillRect/>
          </a:stretch>
        </p:blipFill>
        <p:spPr>
          <a:xfrm>
            <a:off x="1696221" y="1445460"/>
            <a:ext cx="1342876" cy="1191802"/>
          </a:xfrm>
          <a:prstGeom prst="rect">
            <a:avLst/>
          </a:prstGeom>
        </p:spPr>
      </p:pic>
      <p:sp>
        <p:nvSpPr>
          <p:cNvPr id="3" name="TextBox 2"/>
          <p:cNvSpPr txBox="1"/>
          <p:nvPr/>
        </p:nvSpPr>
        <p:spPr>
          <a:xfrm>
            <a:off x="1359072" y="1057732"/>
            <a:ext cx="2374881" cy="461665"/>
          </a:xfrm>
          <a:prstGeom prst="rect">
            <a:avLst/>
          </a:prstGeom>
          <a:noFill/>
        </p:spPr>
        <p:txBody>
          <a:bodyPr wrap="none" rtlCol="0">
            <a:spAutoFit/>
          </a:bodyPr>
          <a:lstStyle/>
          <a:p>
            <a:r>
              <a:rPr lang="en-US" sz="2400" dirty="0"/>
              <a:t>Nitrogenous base</a:t>
            </a:r>
            <a:endParaRPr lang="lv-LV" sz="2400" dirty="0"/>
          </a:p>
        </p:txBody>
      </p:sp>
      <p:pic>
        <p:nvPicPr>
          <p:cNvPr id="17" name="Attēls 16"/>
          <p:cNvPicPr>
            <a:picLocks noChangeAspect="1"/>
          </p:cNvPicPr>
          <p:nvPr/>
        </p:nvPicPr>
        <p:blipFill>
          <a:blip r:embed="rId4"/>
          <a:stretch>
            <a:fillRect/>
          </a:stretch>
        </p:blipFill>
        <p:spPr>
          <a:xfrm>
            <a:off x="6000430" y="1124743"/>
            <a:ext cx="1402803" cy="1512519"/>
          </a:xfrm>
          <a:prstGeom prst="rect">
            <a:avLst/>
          </a:prstGeom>
        </p:spPr>
      </p:pic>
      <p:sp>
        <p:nvSpPr>
          <p:cNvPr id="18" name="TextBox 17"/>
          <p:cNvSpPr txBox="1"/>
          <p:nvPr/>
        </p:nvSpPr>
        <p:spPr>
          <a:xfrm>
            <a:off x="7303610" y="1879182"/>
            <a:ext cx="1568058" cy="461665"/>
          </a:xfrm>
          <a:prstGeom prst="rect">
            <a:avLst/>
          </a:prstGeom>
          <a:noFill/>
        </p:spPr>
        <p:txBody>
          <a:bodyPr wrap="none" rtlCol="0">
            <a:spAutoFit/>
          </a:bodyPr>
          <a:lstStyle/>
          <a:p>
            <a:r>
              <a:rPr lang="en-US" sz="2400" dirty="0"/>
              <a:t>Nucleoside</a:t>
            </a:r>
            <a:endParaRPr lang="lv-LV" sz="2400" dirty="0"/>
          </a:p>
        </p:txBody>
      </p:sp>
    </p:spTree>
    <p:extLst>
      <p:ext uri="{BB962C8B-B14F-4D97-AF65-F5344CB8AC3E}">
        <p14:creationId xmlns:p14="http://schemas.microsoft.com/office/powerpoint/2010/main" val="3139158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isnstūris: ar noapaļotiem stūriem 4"/>
          <p:cNvSpPr/>
          <p:nvPr/>
        </p:nvSpPr>
        <p:spPr>
          <a:xfrm>
            <a:off x="211015" y="1735015"/>
            <a:ext cx="5122556" cy="4859473"/>
          </a:xfrm>
          <a:prstGeom prst="roundRect">
            <a:avLst/>
          </a:prstGeom>
          <a:solidFill>
            <a:srgbClr val="F1F5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extBox 3"/>
          <p:cNvSpPr txBox="1"/>
          <p:nvPr/>
        </p:nvSpPr>
        <p:spPr>
          <a:xfrm>
            <a:off x="4273747" y="85262"/>
            <a:ext cx="3150221" cy="523220"/>
          </a:xfrm>
          <a:prstGeom prst="rect">
            <a:avLst/>
          </a:prstGeom>
          <a:noFill/>
        </p:spPr>
        <p:txBody>
          <a:bodyPr wrap="none" rtlCol="0">
            <a:spAutoFit/>
          </a:bodyPr>
          <a:lstStyle/>
          <a:p>
            <a:r>
              <a:rPr lang="en-US" sz="2800" b="1" dirty="0"/>
              <a:t>Naming nucleotides</a:t>
            </a:r>
            <a:endParaRPr lang="lv-LV" sz="2800" b="1" dirty="0"/>
          </a:p>
        </p:txBody>
      </p:sp>
      <p:sp>
        <p:nvSpPr>
          <p:cNvPr id="6" name="TextBox 5"/>
          <p:cNvSpPr txBox="1"/>
          <p:nvPr/>
        </p:nvSpPr>
        <p:spPr>
          <a:xfrm>
            <a:off x="1337978" y="657786"/>
            <a:ext cx="6357638" cy="461665"/>
          </a:xfrm>
          <a:prstGeom prst="rect">
            <a:avLst/>
          </a:prstGeom>
          <a:noFill/>
        </p:spPr>
        <p:txBody>
          <a:bodyPr wrap="none" rtlCol="0">
            <a:spAutoFit/>
          </a:bodyPr>
          <a:lstStyle/>
          <a:p>
            <a:r>
              <a:rPr lang="en-US" sz="2400" dirty="0"/>
              <a:t>Nucleotide names are a three letter abbreviation.</a:t>
            </a:r>
            <a:endParaRPr lang="lv-LV" sz="2400" dirty="0"/>
          </a:p>
        </p:txBody>
      </p:sp>
      <p:sp>
        <p:nvSpPr>
          <p:cNvPr id="7" name="TextBox 6"/>
          <p:cNvSpPr txBox="1"/>
          <p:nvPr/>
        </p:nvSpPr>
        <p:spPr>
          <a:xfrm>
            <a:off x="5717009" y="2060890"/>
            <a:ext cx="5400133" cy="461665"/>
          </a:xfrm>
          <a:prstGeom prst="rect">
            <a:avLst/>
          </a:prstGeom>
          <a:noFill/>
        </p:spPr>
        <p:txBody>
          <a:bodyPr wrap="none" rtlCol="0">
            <a:spAutoFit/>
          </a:bodyPr>
          <a:lstStyle/>
          <a:p>
            <a:pPr marL="342900" indent="-342900">
              <a:buFont typeface="Wingdings" panose="05000000000000000000" pitchFamily="2" charset="2"/>
              <a:buChar char="q"/>
            </a:pPr>
            <a:r>
              <a:rPr lang="en-US" sz="2400" dirty="0"/>
              <a:t>The first letter refers to the nucleoside.</a:t>
            </a:r>
            <a:endParaRPr lang="lv-LV" sz="2400" dirty="0"/>
          </a:p>
        </p:txBody>
      </p:sp>
      <p:sp>
        <p:nvSpPr>
          <p:cNvPr id="8" name="TextBox 7"/>
          <p:cNvSpPr txBox="1"/>
          <p:nvPr/>
        </p:nvSpPr>
        <p:spPr>
          <a:xfrm>
            <a:off x="5717009" y="2965455"/>
            <a:ext cx="5763757" cy="830997"/>
          </a:xfrm>
          <a:prstGeom prst="rect">
            <a:avLst/>
          </a:prstGeom>
          <a:noFill/>
        </p:spPr>
        <p:txBody>
          <a:bodyPr wrap="none" rtlCol="0">
            <a:spAutoFit/>
          </a:bodyPr>
          <a:lstStyle/>
          <a:p>
            <a:pPr marL="342900" indent="-342900">
              <a:buFont typeface="Wingdings" panose="05000000000000000000" pitchFamily="2" charset="2"/>
              <a:buChar char="q"/>
            </a:pPr>
            <a:r>
              <a:rPr lang="en-US" sz="2400" dirty="0"/>
              <a:t>The second letter refers to the number of </a:t>
            </a:r>
          </a:p>
          <a:p>
            <a:r>
              <a:rPr lang="en-US" sz="2400" dirty="0"/>
              <a:t>phosphates.</a:t>
            </a:r>
            <a:endParaRPr lang="lv-LV" sz="2400" dirty="0"/>
          </a:p>
        </p:txBody>
      </p:sp>
      <p:sp>
        <p:nvSpPr>
          <p:cNvPr id="9" name="TextBox 8"/>
          <p:cNvSpPr txBox="1"/>
          <p:nvPr/>
        </p:nvSpPr>
        <p:spPr>
          <a:xfrm>
            <a:off x="5717009" y="4153052"/>
            <a:ext cx="5494581" cy="461665"/>
          </a:xfrm>
          <a:prstGeom prst="rect">
            <a:avLst/>
          </a:prstGeom>
          <a:noFill/>
        </p:spPr>
        <p:txBody>
          <a:bodyPr wrap="none" rtlCol="0">
            <a:spAutoFit/>
          </a:bodyPr>
          <a:lstStyle/>
          <a:p>
            <a:pPr marL="342900" indent="-342900">
              <a:buFont typeface="Wingdings" panose="05000000000000000000" pitchFamily="2" charset="2"/>
              <a:buChar char="q"/>
            </a:pPr>
            <a:r>
              <a:rPr lang="en-US" sz="2400" dirty="0"/>
              <a:t>The third letter refers to the phosphate.</a:t>
            </a:r>
            <a:endParaRPr lang="lv-LV" sz="2400" dirty="0"/>
          </a:p>
        </p:txBody>
      </p:sp>
      <p:sp>
        <p:nvSpPr>
          <p:cNvPr id="2" name="TextBox 1"/>
          <p:cNvSpPr txBox="1"/>
          <p:nvPr/>
        </p:nvSpPr>
        <p:spPr>
          <a:xfrm>
            <a:off x="594453" y="2070173"/>
            <a:ext cx="4739118" cy="4524315"/>
          </a:xfrm>
          <a:prstGeom prst="rect">
            <a:avLst/>
          </a:prstGeom>
          <a:noFill/>
        </p:spPr>
        <p:txBody>
          <a:bodyPr wrap="none" rtlCol="0">
            <a:spAutoFit/>
          </a:bodyPr>
          <a:lstStyle/>
          <a:p>
            <a:r>
              <a:rPr lang="lv-LV" sz="2400" b="1" dirty="0"/>
              <a:t>ATP</a:t>
            </a:r>
            <a:r>
              <a:rPr lang="lv-LV" sz="2400" dirty="0"/>
              <a:t>    </a:t>
            </a:r>
            <a:r>
              <a:rPr lang="lv-LV" sz="2400" b="1" dirty="0" err="1"/>
              <a:t>A</a:t>
            </a:r>
            <a:r>
              <a:rPr lang="lv-LV" sz="2400" dirty="0" err="1"/>
              <a:t>denosine</a:t>
            </a:r>
            <a:r>
              <a:rPr lang="lv-LV" sz="2400" dirty="0"/>
              <a:t> </a:t>
            </a:r>
            <a:r>
              <a:rPr lang="lv-LV" sz="2400" b="1" dirty="0" err="1"/>
              <a:t>T</a:t>
            </a:r>
            <a:r>
              <a:rPr lang="lv-LV" sz="2400" dirty="0" err="1"/>
              <a:t>ri</a:t>
            </a:r>
            <a:r>
              <a:rPr lang="en-US" sz="2400" dirty="0"/>
              <a:t>– </a:t>
            </a:r>
            <a:r>
              <a:rPr lang="en-US" sz="2400" b="1" dirty="0"/>
              <a:t>P</a:t>
            </a:r>
            <a:r>
              <a:rPr lang="en-US" sz="2400" dirty="0"/>
              <a:t>hosphate</a:t>
            </a:r>
          </a:p>
          <a:p>
            <a:endParaRPr lang="en-US" sz="2400" dirty="0"/>
          </a:p>
          <a:p>
            <a:r>
              <a:rPr lang="en-US" sz="2400" b="1" dirty="0"/>
              <a:t>ADP</a:t>
            </a:r>
            <a:r>
              <a:rPr lang="en-US" sz="2400" dirty="0"/>
              <a:t>   </a:t>
            </a:r>
            <a:r>
              <a:rPr lang="lv-LV" sz="2400" b="1" dirty="0" err="1"/>
              <a:t>A</a:t>
            </a:r>
            <a:r>
              <a:rPr lang="lv-LV" sz="2400" dirty="0" err="1"/>
              <a:t>denosine</a:t>
            </a:r>
            <a:r>
              <a:rPr lang="lv-LV" sz="2400" dirty="0"/>
              <a:t> </a:t>
            </a:r>
            <a:r>
              <a:rPr lang="en-US" sz="2400" b="1" dirty="0"/>
              <a:t>D</a:t>
            </a:r>
            <a:r>
              <a:rPr lang="lv-LV" sz="2400" dirty="0"/>
              <a:t>i</a:t>
            </a:r>
            <a:r>
              <a:rPr lang="en-US" sz="2400" dirty="0"/>
              <a:t>–</a:t>
            </a:r>
            <a:r>
              <a:rPr lang="en-US" sz="2400" b="1" dirty="0"/>
              <a:t>P</a:t>
            </a:r>
            <a:r>
              <a:rPr lang="en-US" sz="2400" dirty="0"/>
              <a:t>hosphate </a:t>
            </a:r>
            <a:r>
              <a:rPr lang="lv-LV" sz="2400" dirty="0"/>
              <a:t>      </a:t>
            </a:r>
            <a:endParaRPr lang="en-US" sz="2400" dirty="0"/>
          </a:p>
          <a:p>
            <a:endParaRPr lang="en-US" sz="2400" dirty="0"/>
          </a:p>
          <a:p>
            <a:r>
              <a:rPr lang="en-US" sz="2400" b="1" dirty="0"/>
              <a:t>AMP</a:t>
            </a:r>
            <a:r>
              <a:rPr lang="en-US" sz="2400" dirty="0"/>
              <a:t>   </a:t>
            </a:r>
            <a:r>
              <a:rPr lang="lv-LV" sz="2400" b="1" dirty="0" err="1"/>
              <a:t>A</a:t>
            </a:r>
            <a:r>
              <a:rPr lang="lv-LV" sz="2400" dirty="0" err="1"/>
              <a:t>denosine</a:t>
            </a:r>
            <a:r>
              <a:rPr lang="lv-LV" sz="2400" dirty="0"/>
              <a:t> </a:t>
            </a:r>
            <a:r>
              <a:rPr lang="en-US" sz="2400" b="1" dirty="0"/>
              <a:t>M</a:t>
            </a:r>
            <a:r>
              <a:rPr lang="en-US" sz="2400" dirty="0"/>
              <a:t>ono–</a:t>
            </a:r>
            <a:r>
              <a:rPr lang="en-US" sz="2400" b="1" dirty="0"/>
              <a:t>P</a:t>
            </a:r>
            <a:r>
              <a:rPr lang="en-US" sz="2400" dirty="0"/>
              <a:t>hosphate </a:t>
            </a:r>
          </a:p>
          <a:p>
            <a:endParaRPr lang="en-US" sz="2400" dirty="0"/>
          </a:p>
          <a:p>
            <a:r>
              <a:rPr lang="en-US" sz="2400" b="1" dirty="0"/>
              <a:t>GTP</a:t>
            </a:r>
            <a:r>
              <a:rPr lang="lv-LV" sz="2400" b="1" dirty="0"/>
              <a:t>  </a:t>
            </a:r>
            <a:r>
              <a:rPr lang="lv-LV" sz="2400" dirty="0"/>
              <a:t> </a:t>
            </a:r>
            <a:r>
              <a:rPr lang="en-US" sz="2400" dirty="0"/>
              <a:t> </a:t>
            </a:r>
            <a:r>
              <a:rPr lang="en-US" sz="2400" b="1" dirty="0"/>
              <a:t>G</a:t>
            </a:r>
            <a:r>
              <a:rPr lang="en-US" sz="2400" dirty="0"/>
              <a:t>uanosine </a:t>
            </a:r>
            <a:r>
              <a:rPr lang="lv-LV" sz="2400" b="1" dirty="0" err="1"/>
              <a:t>T</a:t>
            </a:r>
            <a:r>
              <a:rPr lang="lv-LV" sz="2400" dirty="0" err="1"/>
              <a:t>ri</a:t>
            </a:r>
            <a:r>
              <a:rPr lang="en-US" sz="2400" dirty="0"/>
              <a:t>– </a:t>
            </a:r>
            <a:r>
              <a:rPr lang="en-US" sz="2400" b="1" dirty="0"/>
              <a:t>P</a:t>
            </a:r>
            <a:r>
              <a:rPr lang="en-US" sz="2400" dirty="0"/>
              <a:t>hosphate</a:t>
            </a:r>
            <a:r>
              <a:rPr lang="lv-LV" sz="2400" dirty="0"/>
              <a:t>       </a:t>
            </a:r>
            <a:endParaRPr lang="en-US" sz="2400" dirty="0"/>
          </a:p>
          <a:p>
            <a:endParaRPr lang="en-US" sz="2400" dirty="0"/>
          </a:p>
          <a:p>
            <a:r>
              <a:rPr lang="en-US" sz="2400" b="1" dirty="0"/>
              <a:t>CTP</a:t>
            </a:r>
            <a:r>
              <a:rPr lang="en-US" sz="2400" dirty="0"/>
              <a:t>    </a:t>
            </a:r>
            <a:r>
              <a:rPr lang="en-US" sz="2400" b="1" dirty="0"/>
              <a:t>C</a:t>
            </a:r>
            <a:r>
              <a:rPr lang="en-US" sz="2400" dirty="0"/>
              <a:t>ytidine </a:t>
            </a:r>
            <a:r>
              <a:rPr lang="lv-LV" sz="2400" b="1" dirty="0" err="1"/>
              <a:t>T</a:t>
            </a:r>
            <a:r>
              <a:rPr lang="lv-LV" sz="2400" dirty="0" err="1"/>
              <a:t>ri</a:t>
            </a:r>
            <a:r>
              <a:rPr lang="en-US" sz="2400" dirty="0"/>
              <a:t>– </a:t>
            </a:r>
            <a:r>
              <a:rPr lang="en-US" sz="2400" b="1" dirty="0"/>
              <a:t>P</a:t>
            </a:r>
            <a:r>
              <a:rPr lang="en-US" sz="2400" dirty="0"/>
              <a:t>hosphate</a:t>
            </a:r>
            <a:r>
              <a:rPr lang="lv-LV" sz="2400" dirty="0"/>
              <a:t>     </a:t>
            </a:r>
            <a:endParaRPr lang="en-US" sz="2400" dirty="0"/>
          </a:p>
          <a:p>
            <a:endParaRPr lang="en-US" sz="2400" dirty="0"/>
          </a:p>
          <a:p>
            <a:r>
              <a:rPr lang="en-US" sz="2400" b="1" dirty="0"/>
              <a:t>UTP</a:t>
            </a:r>
            <a:r>
              <a:rPr lang="lv-LV" sz="2400" b="1" dirty="0"/>
              <a:t> </a:t>
            </a:r>
            <a:r>
              <a:rPr lang="lv-LV" sz="2400" dirty="0"/>
              <a:t> </a:t>
            </a:r>
            <a:r>
              <a:rPr lang="en-US" sz="2400" dirty="0"/>
              <a:t>  </a:t>
            </a:r>
            <a:r>
              <a:rPr lang="en-US" sz="2400" b="1" dirty="0"/>
              <a:t>U</a:t>
            </a:r>
            <a:r>
              <a:rPr lang="en-US" sz="2400" dirty="0"/>
              <a:t>ridine </a:t>
            </a:r>
            <a:r>
              <a:rPr lang="lv-LV" sz="2400" b="1" dirty="0" err="1"/>
              <a:t>T</a:t>
            </a:r>
            <a:r>
              <a:rPr lang="lv-LV" sz="2400" dirty="0" err="1"/>
              <a:t>ri</a:t>
            </a:r>
            <a:r>
              <a:rPr lang="en-US" sz="2400" dirty="0"/>
              <a:t>– </a:t>
            </a:r>
            <a:r>
              <a:rPr lang="en-US" sz="2400" b="1" dirty="0"/>
              <a:t>P</a:t>
            </a:r>
            <a:r>
              <a:rPr lang="en-US" sz="2400" dirty="0"/>
              <a:t>hosphate</a:t>
            </a:r>
            <a:r>
              <a:rPr lang="lv-LV" sz="2400" dirty="0"/>
              <a:t> </a:t>
            </a:r>
          </a:p>
          <a:p>
            <a:r>
              <a:rPr lang="lv-LV" sz="2400" dirty="0"/>
              <a:t>            </a:t>
            </a:r>
            <a:endParaRPr lang="lv-LV" dirty="0"/>
          </a:p>
        </p:txBody>
      </p:sp>
      <p:sp>
        <p:nvSpPr>
          <p:cNvPr id="15" name="TextBox 14"/>
          <p:cNvSpPr txBox="1"/>
          <p:nvPr/>
        </p:nvSpPr>
        <p:spPr>
          <a:xfrm>
            <a:off x="768283" y="1166519"/>
            <a:ext cx="4008020" cy="461665"/>
          </a:xfrm>
          <a:prstGeom prst="rect">
            <a:avLst/>
          </a:prstGeom>
          <a:noFill/>
        </p:spPr>
        <p:txBody>
          <a:bodyPr wrap="none" rtlCol="0">
            <a:spAutoFit/>
          </a:bodyPr>
          <a:lstStyle/>
          <a:p>
            <a:r>
              <a:rPr lang="en-US" sz="2400" b="1" dirty="0"/>
              <a:t>NTP</a:t>
            </a:r>
            <a:r>
              <a:rPr lang="en-US" sz="2400" dirty="0"/>
              <a:t> – nucleoside triphosphate</a:t>
            </a:r>
            <a:endParaRPr lang="lv-LV" sz="2400" dirty="0"/>
          </a:p>
        </p:txBody>
      </p:sp>
      <p:sp>
        <p:nvSpPr>
          <p:cNvPr id="16" name="TextBox 15"/>
          <p:cNvSpPr txBox="1"/>
          <p:nvPr/>
        </p:nvSpPr>
        <p:spPr>
          <a:xfrm>
            <a:off x="589854" y="-128163"/>
            <a:ext cx="1181734" cy="769441"/>
          </a:xfrm>
          <a:prstGeom prst="rect">
            <a:avLst/>
          </a:prstGeom>
          <a:noFill/>
        </p:spPr>
        <p:txBody>
          <a:bodyPr wrap="none" rtlCol="0">
            <a:spAutoFit/>
          </a:bodyPr>
          <a:lstStyle/>
          <a:p>
            <a:r>
              <a:rPr lang="en-US" sz="4400" dirty="0"/>
              <a:t>RNA</a:t>
            </a:r>
            <a:endParaRPr lang="lv-LV" sz="4400" dirty="0"/>
          </a:p>
        </p:txBody>
      </p:sp>
      <p:grpSp>
        <p:nvGrpSpPr>
          <p:cNvPr id="17" name="Grupa 16"/>
          <p:cNvGrpSpPr/>
          <p:nvPr/>
        </p:nvGrpSpPr>
        <p:grpSpPr>
          <a:xfrm>
            <a:off x="8598887" y="243484"/>
            <a:ext cx="2957646" cy="1639106"/>
            <a:chOff x="2125131" y="989057"/>
            <a:chExt cx="3554416" cy="1934753"/>
          </a:xfrm>
        </p:grpSpPr>
        <p:pic>
          <p:nvPicPr>
            <p:cNvPr id="18" name="Picture 2" descr="https://classconnection.s3.amazonaws.com/315/flashcards/452315/jpg/nucleotide13162125261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5131" y="989057"/>
              <a:ext cx="3554416" cy="1934753"/>
            </a:xfrm>
            <a:prstGeom prst="rect">
              <a:avLst/>
            </a:prstGeom>
            <a:noFill/>
            <a:extLst>
              <a:ext uri="{909E8E84-426E-40DD-AFC4-6F175D3DCCD1}">
                <a14:hiddenFill xmlns:a14="http://schemas.microsoft.com/office/drawing/2010/main">
                  <a:solidFill>
                    <a:srgbClr val="FFFFFF"/>
                  </a:solidFill>
                </a14:hiddenFill>
              </a:ext>
            </a:extLst>
          </p:spPr>
        </p:pic>
        <p:sp>
          <p:nvSpPr>
            <p:cNvPr id="19" name="Taisnstūris 18"/>
            <p:cNvSpPr/>
            <p:nvPr/>
          </p:nvSpPr>
          <p:spPr>
            <a:xfrm>
              <a:off x="5293060" y="1190265"/>
              <a:ext cx="282969" cy="356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Taisnstūris 19"/>
            <p:cNvSpPr/>
            <p:nvPr/>
          </p:nvSpPr>
          <p:spPr>
            <a:xfrm>
              <a:off x="4242545" y="2445433"/>
              <a:ext cx="282969" cy="356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1" name="Taisnstūris 20"/>
            <p:cNvSpPr/>
            <p:nvPr/>
          </p:nvSpPr>
          <p:spPr>
            <a:xfrm>
              <a:off x="2370133" y="1546433"/>
              <a:ext cx="282969" cy="356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pSp>
    </p:spTree>
    <p:extLst>
      <p:ext uri="{BB962C8B-B14F-4D97-AF65-F5344CB8AC3E}">
        <p14:creationId xmlns:p14="http://schemas.microsoft.com/office/powerpoint/2010/main" val="1985450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isnstūris: ar noapaļotiem stūriem 4"/>
          <p:cNvSpPr/>
          <p:nvPr/>
        </p:nvSpPr>
        <p:spPr>
          <a:xfrm>
            <a:off x="211014" y="1735015"/>
            <a:ext cx="6189785" cy="485947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pSp>
        <p:nvGrpSpPr>
          <p:cNvPr id="10" name="Grupa 9"/>
          <p:cNvGrpSpPr/>
          <p:nvPr/>
        </p:nvGrpSpPr>
        <p:grpSpPr>
          <a:xfrm>
            <a:off x="7921370" y="95909"/>
            <a:ext cx="2957646" cy="1639106"/>
            <a:chOff x="2125131" y="989057"/>
            <a:chExt cx="3554416" cy="1934753"/>
          </a:xfrm>
        </p:grpSpPr>
        <p:pic>
          <p:nvPicPr>
            <p:cNvPr id="11" name="Picture 2" descr="https://classconnection.s3.amazonaws.com/315/flashcards/452315/jpg/nucleotide13162125261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5131" y="989057"/>
              <a:ext cx="3554416" cy="1934753"/>
            </a:xfrm>
            <a:prstGeom prst="rect">
              <a:avLst/>
            </a:prstGeom>
            <a:noFill/>
            <a:extLst>
              <a:ext uri="{909E8E84-426E-40DD-AFC4-6F175D3DCCD1}">
                <a14:hiddenFill xmlns:a14="http://schemas.microsoft.com/office/drawing/2010/main">
                  <a:solidFill>
                    <a:srgbClr val="FFFFFF"/>
                  </a:solidFill>
                </a14:hiddenFill>
              </a:ext>
            </a:extLst>
          </p:spPr>
        </p:pic>
        <p:sp>
          <p:nvSpPr>
            <p:cNvPr id="12" name="Taisnstūris 11"/>
            <p:cNvSpPr/>
            <p:nvPr/>
          </p:nvSpPr>
          <p:spPr>
            <a:xfrm>
              <a:off x="5293060" y="1190265"/>
              <a:ext cx="282969" cy="356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Taisnstūris 12"/>
            <p:cNvSpPr/>
            <p:nvPr/>
          </p:nvSpPr>
          <p:spPr>
            <a:xfrm>
              <a:off x="4242545" y="2445433"/>
              <a:ext cx="282969" cy="356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4" name="Taisnstūris 13"/>
            <p:cNvSpPr/>
            <p:nvPr/>
          </p:nvSpPr>
          <p:spPr>
            <a:xfrm>
              <a:off x="2370133" y="1546433"/>
              <a:ext cx="282969" cy="356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pSp>
      <p:sp>
        <p:nvSpPr>
          <p:cNvPr id="4" name="TextBox 3"/>
          <p:cNvSpPr txBox="1"/>
          <p:nvPr/>
        </p:nvSpPr>
        <p:spPr>
          <a:xfrm>
            <a:off x="4273747" y="85262"/>
            <a:ext cx="3150221" cy="523220"/>
          </a:xfrm>
          <a:prstGeom prst="rect">
            <a:avLst/>
          </a:prstGeom>
          <a:noFill/>
        </p:spPr>
        <p:txBody>
          <a:bodyPr wrap="none" rtlCol="0">
            <a:spAutoFit/>
          </a:bodyPr>
          <a:lstStyle/>
          <a:p>
            <a:r>
              <a:rPr lang="en-US" sz="2800" b="1" dirty="0"/>
              <a:t>Naming nucleotides</a:t>
            </a:r>
            <a:endParaRPr lang="lv-LV" sz="2800" b="1" dirty="0"/>
          </a:p>
        </p:txBody>
      </p:sp>
      <p:sp>
        <p:nvSpPr>
          <p:cNvPr id="6" name="TextBox 5"/>
          <p:cNvSpPr txBox="1"/>
          <p:nvPr/>
        </p:nvSpPr>
        <p:spPr>
          <a:xfrm>
            <a:off x="1337978" y="657786"/>
            <a:ext cx="6357638" cy="461665"/>
          </a:xfrm>
          <a:prstGeom prst="rect">
            <a:avLst/>
          </a:prstGeom>
          <a:noFill/>
        </p:spPr>
        <p:txBody>
          <a:bodyPr wrap="none" rtlCol="0">
            <a:spAutoFit/>
          </a:bodyPr>
          <a:lstStyle/>
          <a:p>
            <a:r>
              <a:rPr lang="en-US" sz="2400" dirty="0"/>
              <a:t>Nucleotide names are a three letter abbreviation.</a:t>
            </a:r>
            <a:endParaRPr lang="lv-LV" sz="2400" dirty="0"/>
          </a:p>
        </p:txBody>
      </p:sp>
      <p:sp>
        <p:nvSpPr>
          <p:cNvPr id="2" name="TextBox 1"/>
          <p:cNvSpPr txBox="1"/>
          <p:nvPr/>
        </p:nvSpPr>
        <p:spPr>
          <a:xfrm>
            <a:off x="594453" y="2070173"/>
            <a:ext cx="5720540" cy="4524315"/>
          </a:xfrm>
          <a:prstGeom prst="rect">
            <a:avLst/>
          </a:prstGeom>
          <a:noFill/>
        </p:spPr>
        <p:txBody>
          <a:bodyPr wrap="none" rtlCol="0">
            <a:spAutoFit/>
          </a:bodyPr>
          <a:lstStyle/>
          <a:p>
            <a:r>
              <a:rPr lang="en-US" sz="2400" b="1" dirty="0">
                <a:solidFill>
                  <a:srgbClr val="FF0000"/>
                </a:solidFill>
              </a:rPr>
              <a:t>d</a:t>
            </a:r>
            <a:r>
              <a:rPr lang="lv-LV" sz="2400" b="1" dirty="0"/>
              <a:t>ATP</a:t>
            </a:r>
            <a:r>
              <a:rPr lang="lv-LV" sz="2400" dirty="0"/>
              <a:t>    </a:t>
            </a:r>
            <a:r>
              <a:rPr lang="en-US" sz="2400" dirty="0"/>
              <a:t> </a:t>
            </a:r>
            <a:r>
              <a:rPr lang="en-US" sz="2400" b="1" dirty="0">
                <a:solidFill>
                  <a:srgbClr val="FF0000"/>
                </a:solidFill>
              </a:rPr>
              <a:t>d</a:t>
            </a:r>
            <a:r>
              <a:rPr lang="en-US" sz="2400" dirty="0"/>
              <a:t>eoxy</a:t>
            </a:r>
            <a:r>
              <a:rPr lang="lv-LV" sz="2400" b="1" dirty="0" err="1"/>
              <a:t>A</a:t>
            </a:r>
            <a:r>
              <a:rPr lang="lv-LV" sz="2400" dirty="0" err="1"/>
              <a:t>denosine</a:t>
            </a:r>
            <a:r>
              <a:rPr lang="lv-LV" sz="2400" dirty="0"/>
              <a:t> </a:t>
            </a:r>
            <a:r>
              <a:rPr lang="lv-LV" sz="2400" b="1" dirty="0" err="1"/>
              <a:t>T</a:t>
            </a:r>
            <a:r>
              <a:rPr lang="lv-LV" sz="2400" dirty="0" err="1"/>
              <a:t>ri</a:t>
            </a:r>
            <a:r>
              <a:rPr lang="en-US" sz="2400" dirty="0"/>
              <a:t>– </a:t>
            </a:r>
            <a:r>
              <a:rPr lang="en-US" sz="2400" b="1" dirty="0"/>
              <a:t>P</a:t>
            </a:r>
            <a:r>
              <a:rPr lang="en-US" sz="2400" dirty="0"/>
              <a:t>hosphate</a:t>
            </a:r>
          </a:p>
          <a:p>
            <a:endParaRPr lang="en-US" sz="2400" dirty="0"/>
          </a:p>
          <a:p>
            <a:r>
              <a:rPr lang="en-US" sz="2400" b="1" dirty="0" err="1">
                <a:solidFill>
                  <a:srgbClr val="FF0000"/>
                </a:solidFill>
              </a:rPr>
              <a:t>d</a:t>
            </a:r>
            <a:r>
              <a:rPr lang="en-US" sz="2400" b="1" dirty="0" err="1"/>
              <a:t>ADP</a:t>
            </a:r>
            <a:r>
              <a:rPr lang="en-US" sz="2400" dirty="0"/>
              <a:t>    </a:t>
            </a:r>
            <a:r>
              <a:rPr lang="en-US" sz="2400" b="1" dirty="0">
                <a:solidFill>
                  <a:srgbClr val="FF0000"/>
                </a:solidFill>
              </a:rPr>
              <a:t>d</a:t>
            </a:r>
            <a:r>
              <a:rPr lang="en-US" sz="2400" dirty="0"/>
              <a:t>eoxy</a:t>
            </a:r>
            <a:r>
              <a:rPr lang="lv-LV" sz="2400" b="1" dirty="0" err="1"/>
              <a:t>A</a:t>
            </a:r>
            <a:r>
              <a:rPr lang="lv-LV" sz="2400" dirty="0" err="1"/>
              <a:t>denosine</a:t>
            </a:r>
            <a:r>
              <a:rPr lang="lv-LV" sz="2400" dirty="0"/>
              <a:t> </a:t>
            </a:r>
            <a:r>
              <a:rPr lang="en-US" sz="2400" b="1" dirty="0"/>
              <a:t>D</a:t>
            </a:r>
            <a:r>
              <a:rPr lang="lv-LV" sz="2400" dirty="0"/>
              <a:t>i</a:t>
            </a:r>
            <a:r>
              <a:rPr lang="en-US" sz="2400" dirty="0"/>
              <a:t>–</a:t>
            </a:r>
            <a:r>
              <a:rPr lang="en-US" sz="2400" b="1" dirty="0"/>
              <a:t>P</a:t>
            </a:r>
            <a:r>
              <a:rPr lang="en-US" sz="2400" dirty="0"/>
              <a:t>hosphate </a:t>
            </a:r>
            <a:r>
              <a:rPr lang="lv-LV" sz="2400" dirty="0"/>
              <a:t>      </a:t>
            </a:r>
            <a:endParaRPr lang="en-US" sz="2400" dirty="0"/>
          </a:p>
          <a:p>
            <a:endParaRPr lang="en-US" sz="2400" dirty="0"/>
          </a:p>
          <a:p>
            <a:r>
              <a:rPr lang="en-US" sz="2400" b="1" dirty="0" err="1">
                <a:solidFill>
                  <a:srgbClr val="FF0000"/>
                </a:solidFill>
              </a:rPr>
              <a:t>d</a:t>
            </a:r>
            <a:r>
              <a:rPr lang="en-US" sz="2400" b="1" dirty="0" err="1"/>
              <a:t>AMP</a:t>
            </a:r>
            <a:r>
              <a:rPr lang="en-US" sz="2400" dirty="0"/>
              <a:t>   </a:t>
            </a:r>
            <a:r>
              <a:rPr lang="en-US" sz="2400" b="1" dirty="0">
                <a:solidFill>
                  <a:srgbClr val="FF0000"/>
                </a:solidFill>
              </a:rPr>
              <a:t>d</a:t>
            </a:r>
            <a:r>
              <a:rPr lang="en-US" sz="2400" dirty="0"/>
              <a:t>eoxy</a:t>
            </a:r>
            <a:r>
              <a:rPr lang="lv-LV" sz="2400" b="1" dirty="0" err="1"/>
              <a:t>A</a:t>
            </a:r>
            <a:r>
              <a:rPr lang="lv-LV" sz="2400" dirty="0" err="1"/>
              <a:t>denosine</a:t>
            </a:r>
            <a:r>
              <a:rPr lang="lv-LV" sz="2400" dirty="0"/>
              <a:t> </a:t>
            </a:r>
            <a:r>
              <a:rPr lang="en-US" sz="2400" b="1" dirty="0"/>
              <a:t>M</a:t>
            </a:r>
            <a:r>
              <a:rPr lang="en-US" sz="2400" dirty="0"/>
              <a:t>ono–</a:t>
            </a:r>
            <a:r>
              <a:rPr lang="en-US" sz="2400" b="1" dirty="0"/>
              <a:t>P</a:t>
            </a:r>
            <a:r>
              <a:rPr lang="en-US" sz="2400" dirty="0"/>
              <a:t>hosphate </a:t>
            </a:r>
          </a:p>
          <a:p>
            <a:endParaRPr lang="en-US" sz="2400" dirty="0"/>
          </a:p>
          <a:p>
            <a:r>
              <a:rPr lang="en-US" sz="2400" b="1" dirty="0" err="1">
                <a:solidFill>
                  <a:srgbClr val="FF0000"/>
                </a:solidFill>
              </a:rPr>
              <a:t>d</a:t>
            </a:r>
            <a:r>
              <a:rPr lang="en-US" sz="2400" b="1" dirty="0" err="1"/>
              <a:t>GTP</a:t>
            </a:r>
            <a:r>
              <a:rPr lang="lv-LV" sz="2400" b="1" dirty="0"/>
              <a:t> </a:t>
            </a:r>
            <a:r>
              <a:rPr lang="en-US" sz="2400" b="1" dirty="0"/>
              <a:t>   </a:t>
            </a:r>
            <a:r>
              <a:rPr lang="en-US" sz="2400" b="1" dirty="0" err="1">
                <a:solidFill>
                  <a:srgbClr val="FF0000"/>
                </a:solidFill>
              </a:rPr>
              <a:t>d</a:t>
            </a:r>
            <a:r>
              <a:rPr lang="en-US" sz="2400" dirty="0" err="1"/>
              <a:t>eoxy</a:t>
            </a:r>
            <a:r>
              <a:rPr lang="en-US" sz="2400" b="1" dirty="0" err="1"/>
              <a:t>G</a:t>
            </a:r>
            <a:r>
              <a:rPr lang="en-US" sz="2400" dirty="0" err="1"/>
              <a:t>uanosine</a:t>
            </a:r>
            <a:r>
              <a:rPr lang="en-US" sz="2400" dirty="0"/>
              <a:t> </a:t>
            </a:r>
            <a:r>
              <a:rPr lang="lv-LV" sz="2400" b="1" dirty="0" err="1"/>
              <a:t>T</a:t>
            </a:r>
            <a:r>
              <a:rPr lang="lv-LV" sz="2400" dirty="0" err="1"/>
              <a:t>ri</a:t>
            </a:r>
            <a:r>
              <a:rPr lang="en-US" sz="2400" dirty="0"/>
              <a:t>– </a:t>
            </a:r>
            <a:r>
              <a:rPr lang="en-US" sz="2400" b="1" dirty="0"/>
              <a:t>P</a:t>
            </a:r>
            <a:r>
              <a:rPr lang="en-US" sz="2400" dirty="0"/>
              <a:t>hosphate</a:t>
            </a:r>
            <a:r>
              <a:rPr lang="lv-LV" sz="2400" dirty="0"/>
              <a:t>       </a:t>
            </a:r>
            <a:endParaRPr lang="en-US" sz="2400" dirty="0"/>
          </a:p>
          <a:p>
            <a:endParaRPr lang="en-US" sz="2400" dirty="0"/>
          </a:p>
          <a:p>
            <a:r>
              <a:rPr lang="en-US" sz="2400" b="1" dirty="0" err="1">
                <a:solidFill>
                  <a:srgbClr val="FF0000"/>
                </a:solidFill>
              </a:rPr>
              <a:t>d</a:t>
            </a:r>
            <a:r>
              <a:rPr lang="en-US" sz="2400" b="1" dirty="0" err="1"/>
              <a:t>CTP</a:t>
            </a:r>
            <a:r>
              <a:rPr lang="en-US" sz="2400" dirty="0"/>
              <a:t>    </a:t>
            </a:r>
            <a:r>
              <a:rPr lang="en-US" sz="2400" b="1" dirty="0" err="1">
                <a:solidFill>
                  <a:srgbClr val="FF0000"/>
                </a:solidFill>
              </a:rPr>
              <a:t>d</a:t>
            </a:r>
            <a:r>
              <a:rPr lang="en-US" sz="2400" dirty="0" err="1"/>
              <a:t>eoxy</a:t>
            </a:r>
            <a:r>
              <a:rPr lang="en-US" sz="2400" b="1" dirty="0" err="1"/>
              <a:t>C</a:t>
            </a:r>
            <a:r>
              <a:rPr lang="en-US" sz="2400" dirty="0" err="1"/>
              <a:t>ytidine</a:t>
            </a:r>
            <a:r>
              <a:rPr lang="en-US" sz="2400" dirty="0"/>
              <a:t> </a:t>
            </a:r>
            <a:r>
              <a:rPr lang="lv-LV" sz="2400" b="1" dirty="0" err="1"/>
              <a:t>T</a:t>
            </a:r>
            <a:r>
              <a:rPr lang="lv-LV" sz="2400" dirty="0" err="1"/>
              <a:t>ri</a:t>
            </a:r>
            <a:r>
              <a:rPr lang="en-US" sz="2400" dirty="0"/>
              <a:t>– </a:t>
            </a:r>
            <a:r>
              <a:rPr lang="en-US" sz="2400" b="1" dirty="0"/>
              <a:t>P</a:t>
            </a:r>
            <a:r>
              <a:rPr lang="en-US" sz="2400" dirty="0"/>
              <a:t>hosphate</a:t>
            </a:r>
            <a:r>
              <a:rPr lang="lv-LV" sz="2400" dirty="0"/>
              <a:t>     </a:t>
            </a:r>
            <a:endParaRPr lang="en-US" sz="2400" dirty="0"/>
          </a:p>
          <a:p>
            <a:endParaRPr lang="en-US" sz="2400" dirty="0"/>
          </a:p>
          <a:p>
            <a:r>
              <a:rPr lang="en-US" sz="2400" b="1" dirty="0" err="1">
                <a:solidFill>
                  <a:srgbClr val="FF0000"/>
                </a:solidFill>
              </a:rPr>
              <a:t>d</a:t>
            </a:r>
            <a:r>
              <a:rPr lang="en-US" sz="2400" b="1" dirty="0" err="1"/>
              <a:t>TTP</a:t>
            </a:r>
            <a:r>
              <a:rPr lang="lv-LV" sz="2400" b="1" dirty="0"/>
              <a:t> </a:t>
            </a:r>
            <a:r>
              <a:rPr lang="en-US" sz="2400" b="1" dirty="0"/>
              <a:t>   </a:t>
            </a:r>
            <a:r>
              <a:rPr lang="en-US" sz="2400" b="1" dirty="0" err="1">
                <a:solidFill>
                  <a:srgbClr val="FF0000"/>
                </a:solidFill>
              </a:rPr>
              <a:t>d</a:t>
            </a:r>
            <a:r>
              <a:rPr lang="en-US" sz="2400" dirty="0" err="1"/>
              <a:t>eoxy</a:t>
            </a:r>
            <a:r>
              <a:rPr lang="en-US" sz="2400" b="1" dirty="0" err="1"/>
              <a:t>T</a:t>
            </a:r>
            <a:r>
              <a:rPr lang="en-US" sz="2400" dirty="0" err="1"/>
              <a:t>hymidine</a:t>
            </a:r>
            <a:r>
              <a:rPr lang="en-US" sz="2400" dirty="0"/>
              <a:t> </a:t>
            </a:r>
            <a:r>
              <a:rPr lang="lv-LV" sz="2400" b="1" dirty="0" err="1"/>
              <a:t>T</a:t>
            </a:r>
            <a:r>
              <a:rPr lang="lv-LV" sz="2400" dirty="0" err="1"/>
              <a:t>ri</a:t>
            </a:r>
            <a:r>
              <a:rPr lang="en-US" sz="2400" dirty="0"/>
              <a:t>– </a:t>
            </a:r>
            <a:r>
              <a:rPr lang="en-US" sz="2400" b="1" dirty="0"/>
              <a:t>P</a:t>
            </a:r>
            <a:r>
              <a:rPr lang="en-US" sz="2400" dirty="0"/>
              <a:t>hosphate</a:t>
            </a:r>
            <a:r>
              <a:rPr lang="lv-LV" sz="2400" dirty="0"/>
              <a:t> </a:t>
            </a:r>
          </a:p>
          <a:p>
            <a:r>
              <a:rPr lang="lv-LV" sz="2400" dirty="0"/>
              <a:t>            </a:t>
            </a:r>
            <a:endParaRPr lang="lv-LV" dirty="0"/>
          </a:p>
        </p:txBody>
      </p:sp>
      <p:sp>
        <p:nvSpPr>
          <p:cNvPr id="15" name="TextBox 14"/>
          <p:cNvSpPr txBox="1"/>
          <p:nvPr/>
        </p:nvSpPr>
        <p:spPr>
          <a:xfrm>
            <a:off x="768283" y="1152466"/>
            <a:ext cx="5080814" cy="461665"/>
          </a:xfrm>
          <a:prstGeom prst="rect">
            <a:avLst/>
          </a:prstGeom>
          <a:noFill/>
        </p:spPr>
        <p:txBody>
          <a:bodyPr wrap="none" rtlCol="0">
            <a:spAutoFit/>
          </a:bodyPr>
          <a:lstStyle/>
          <a:p>
            <a:r>
              <a:rPr lang="en-US" sz="2400" b="1" dirty="0">
                <a:solidFill>
                  <a:srgbClr val="FF0000"/>
                </a:solidFill>
              </a:rPr>
              <a:t>d</a:t>
            </a:r>
            <a:r>
              <a:rPr lang="en-US" sz="2400" b="1" dirty="0"/>
              <a:t>NTP</a:t>
            </a:r>
            <a:r>
              <a:rPr lang="en-US" sz="2400" dirty="0"/>
              <a:t> – </a:t>
            </a:r>
            <a:r>
              <a:rPr lang="en-US" sz="2400" b="1" dirty="0" err="1">
                <a:solidFill>
                  <a:srgbClr val="FF0000"/>
                </a:solidFill>
              </a:rPr>
              <a:t>deoxy</a:t>
            </a:r>
            <a:r>
              <a:rPr lang="en-US" sz="2400" dirty="0" err="1"/>
              <a:t>nucleoside</a:t>
            </a:r>
            <a:r>
              <a:rPr lang="en-US" sz="2400" dirty="0"/>
              <a:t> triphosphate</a:t>
            </a:r>
            <a:endParaRPr lang="lv-LV" sz="2400" dirty="0"/>
          </a:p>
        </p:txBody>
      </p:sp>
      <p:sp>
        <p:nvSpPr>
          <p:cNvPr id="16" name="TextBox 15"/>
          <p:cNvSpPr txBox="1"/>
          <p:nvPr/>
        </p:nvSpPr>
        <p:spPr>
          <a:xfrm>
            <a:off x="422435" y="-49771"/>
            <a:ext cx="1746740" cy="769441"/>
          </a:xfrm>
          <a:prstGeom prst="rect">
            <a:avLst/>
          </a:prstGeom>
          <a:noFill/>
        </p:spPr>
        <p:txBody>
          <a:bodyPr wrap="square" rtlCol="0">
            <a:spAutoFit/>
          </a:bodyPr>
          <a:lstStyle/>
          <a:p>
            <a:r>
              <a:rPr lang="en-US" sz="4400" dirty="0"/>
              <a:t>DNA</a:t>
            </a:r>
            <a:endParaRPr lang="lv-LV" sz="4400" dirty="0"/>
          </a:p>
        </p:txBody>
      </p:sp>
      <p:sp>
        <p:nvSpPr>
          <p:cNvPr id="3" name="Bultiņa: pa labi 2"/>
          <p:cNvSpPr/>
          <p:nvPr/>
        </p:nvSpPr>
        <p:spPr>
          <a:xfrm>
            <a:off x="6544368" y="6004605"/>
            <a:ext cx="800430" cy="2227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7" name="TextBox 16"/>
          <p:cNvSpPr txBox="1"/>
          <p:nvPr/>
        </p:nvSpPr>
        <p:spPr>
          <a:xfrm>
            <a:off x="7594859" y="5990649"/>
            <a:ext cx="3610668" cy="461665"/>
          </a:xfrm>
          <a:prstGeom prst="rect">
            <a:avLst/>
          </a:prstGeom>
          <a:noFill/>
        </p:spPr>
        <p:txBody>
          <a:bodyPr wrap="none" rtlCol="0">
            <a:spAutoFit/>
          </a:bodyPr>
          <a:lstStyle/>
          <a:p>
            <a:r>
              <a:rPr lang="en-US" sz="2400" dirty="0"/>
              <a:t>only deoxy and only in DNA</a:t>
            </a:r>
            <a:endParaRPr lang="lv-LV" sz="2400" dirty="0"/>
          </a:p>
        </p:txBody>
      </p:sp>
      <p:sp>
        <p:nvSpPr>
          <p:cNvPr id="19" name="TextBox 18"/>
          <p:cNvSpPr txBox="1"/>
          <p:nvPr/>
        </p:nvSpPr>
        <p:spPr>
          <a:xfrm>
            <a:off x="6624316" y="2571187"/>
            <a:ext cx="5173917" cy="461665"/>
          </a:xfrm>
          <a:prstGeom prst="rect">
            <a:avLst/>
          </a:prstGeom>
          <a:noFill/>
        </p:spPr>
        <p:txBody>
          <a:bodyPr wrap="none" rtlCol="0">
            <a:spAutoFit/>
          </a:bodyPr>
          <a:lstStyle/>
          <a:p>
            <a:r>
              <a:rPr lang="en-US" sz="2400" dirty="0" err="1"/>
              <a:t>dATP</a:t>
            </a:r>
            <a:r>
              <a:rPr lang="en-US" sz="2400" dirty="0"/>
              <a:t>- deoxyadenosine- </a:t>
            </a:r>
            <a:r>
              <a:rPr lang="en-US" sz="2400" dirty="0">
                <a:highlight>
                  <a:srgbClr val="FFFF00"/>
                </a:highlight>
              </a:rPr>
              <a:t>5’</a:t>
            </a:r>
            <a:r>
              <a:rPr lang="en-US" sz="2400" dirty="0"/>
              <a:t>- triphosphate</a:t>
            </a:r>
            <a:endParaRPr lang="lv-LV" sz="2400" dirty="0"/>
          </a:p>
        </p:txBody>
      </p:sp>
      <p:sp>
        <p:nvSpPr>
          <p:cNvPr id="20" name="TextBox 19"/>
          <p:cNvSpPr txBox="1"/>
          <p:nvPr/>
        </p:nvSpPr>
        <p:spPr>
          <a:xfrm>
            <a:off x="6635670" y="3319036"/>
            <a:ext cx="5417509" cy="830997"/>
          </a:xfrm>
          <a:prstGeom prst="rect">
            <a:avLst/>
          </a:prstGeom>
          <a:noFill/>
        </p:spPr>
        <p:txBody>
          <a:bodyPr wrap="none" rtlCol="0">
            <a:spAutoFit/>
          </a:bodyPr>
          <a:lstStyle/>
          <a:p>
            <a:pPr marL="342900" indent="-342900">
              <a:buFont typeface="Wingdings" panose="05000000000000000000" pitchFamily="2" charset="2"/>
              <a:buChar char="q"/>
            </a:pPr>
            <a:r>
              <a:rPr lang="en-US" sz="2400" dirty="0"/>
              <a:t>In rare cases phosphate group could be</a:t>
            </a:r>
          </a:p>
          <a:p>
            <a:r>
              <a:rPr lang="en-US" sz="2400" dirty="0"/>
              <a:t>connected to </a:t>
            </a:r>
            <a:r>
              <a:rPr lang="lv-LV" sz="2400" dirty="0"/>
              <a:t>3’ C atom</a:t>
            </a:r>
            <a:r>
              <a:rPr lang="en-US" sz="2400" dirty="0"/>
              <a:t> of sugar. </a:t>
            </a:r>
            <a:r>
              <a:rPr lang="lv-LV" sz="2400" dirty="0"/>
              <a:t> </a:t>
            </a:r>
          </a:p>
        </p:txBody>
      </p:sp>
      <p:sp>
        <p:nvSpPr>
          <p:cNvPr id="21" name="TextBox 20"/>
          <p:cNvSpPr txBox="1"/>
          <p:nvPr/>
        </p:nvSpPr>
        <p:spPr>
          <a:xfrm>
            <a:off x="6544368" y="4280918"/>
            <a:ext cx="5173917" cy="461665"/>
          </a:xfrm>
          <a:prstGeom prst="rect">
            <a:avLst/>
          </a:prstGeom>
          <a:noFill/>
        </p:spPr>
        <p:txBody>
          <a:bodyPr wrap="none" rtlCol="0">
            <a:spAutoFit/>
          </a:bodyPr>
          <a:lstStyle/>
          <a:p>
            <a:r>
              <a:rPr lang="en-US" sz="2400" dirty="0" err="1"/>
              <a:t>dATP</a:t>
            </a:r>
            <a:r>
              <a:rPr lang="en-US" sz="2400" dirty="0"/>
              <a:t>- deoxyadenosine- </a:t>
            </a:r>
            <a:r>
              <a:rPr lang="en-US" sz="2400" b="1" dirty="0">
                <a:highlight>
                  <a:srgbClr val="FF0000"/>
                </a:highlight>
              </a:rPr>
              <a:t>3’</a:t>
            </a:r>
            <a:r>
              <a:rPr lang="en-US" sz="2400" dirty="0"/>
              <a:t>- triphosphate</a:t>
            </a:r>
            <a:endParaRPr lang="lv-LV" sz="2400" dirty="0"/>
          </a:p>
        </p:txBody>
      </p:sp>
      <p:sp>
        <p:nvSpPr>
          <p:cNvPr id="22" name="TextBox 21"/>
          <p:cNvSpPr txBox="1"/>
          <p:nvPr/>
        </p:nvSpPr>
        <p:spPr>
          <a:xfrm>
            <a:off x="6635670" y="1536519"/>
            <a:ext cx="4334648" cy="830997"/>
          </a:xfrm>
          <a:prstGeom prst="rect">
            <a:avLst/>
          </a:prstGeom>
          <a:noFill/>
        </p:spPr>
        <p:txBody>
          <a:bodyPr wrap="none" rtlCol="0">
            <a:spAutoFit/>
          </a:bodyPr>
          <a:lstStyle/>
          <a:p>
            <a:pPr marL="342900" indent="-342900">
              <a:buFont typeface="Wingdings" panose="05000000000000000000" pitchFamily="2" charset="2"/>
              <a:buChar char="q"/>
            </a:pPr>
            <a:r>
              <a:rPr lang="en-US" sz="2400" dirty="0"/>
              <a:t>Usually  phosphate groups are</a:t>
            </a:r>
          </a:p>
          <a:p>
            <a:r>
              <a:rPr lang="en-US" sz="2400" dirty="0"/>
              <a:t>connected to 5</a:t>
            </a:r>
            <a:r>
              <a:rPr lang="lv-LV" sz="2400" dirty="0"/>
              <a:t>’ C atom</a:t>
            </a:r>
            <a:r>
              <a:rPr lang="en-US" sz="2400" dirty="0"/>
              <a:t> of sugar. </a:t>
            </a:r>
            <a:r>
              <a:rPr lang="lv-LV" sz="2400" dirty="0"/>
              <a:t> </a:t>
            </a:r>
          </a:p>
        </p:txBody>
      </p:sp>
      <p:sp>
        <p:nvSpPr>
          <p:cNvPr id="23" name="TextBox 22"/>
          <p:cNvSpPr txBox="1"/>
          <p:nvPr/>
        </p:nvSpPr>
        <p:spPr>
          <a:xfrm>
            <a:off x="6747467" y="4930760"/>
            <a:ext cx="5000921" cy="830997"/>
          </a:xfrm>
          <a:prstGeom prst="rect">
            <a:avLst/>
          </a:prstGeom>
          <a:noFill/>
        </p:spPr>
        <p:txBody>
          <a:bodyPr wrap="none" rtlCol="0">
            <a:spAutoFit/>
          </a:bodyPr>
          <a:lstStyle/>
          <a:p>
            <a:r>
              <a:rPr lang="en-US" sz="2400" dirty="0"/>
              <a:t>In this case, the position of phosphate </a:t>
            </a:r>
          </a:p>
          <a:p>
            <a:r>
              <a:rPr lang="en-US" sz="2400" dirty="0"/>
              <a:t>groups should be mentioned.</a:t>
            </a:r>
            <a:endParaRPr lang="lv-LV" sz="2400" dirty="0"/>
          </a:p>
        </p:txBody>
      </p:sp>
    </p:spTree>
    <p:extLst>
      <p:ext uri="{BB962C8B-B14F-4D97-AF65-F5344CB8AC3E}">
        <p14:creationId xmlns:p14="http://schemas.microsoft.com/office/powerpoint/2010/main" val="8170451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11213" y="29234"/>
            <a:ext cx="9875520" cy="523220"/>
          </a:xfrm>
          <a:prstGeom prst="rect">
            <a:avLst/>
          </a:prstGeom>
          <a:noFill/>
        </p:spPr>
        <p:txBody>
          <a:bodyPr wrap="square" rtlCol="0">
            <a:spAutoFit/>
          </a:bodyPr>
          <a:lstStyle/>
          <a:p>
            <a:r>
              <a:rPr lang="en-US" sz="2800" b="1" dirty="0"/>
              <a:t>How are nucleotides joined together to form nucleic acids?</a:t>
            </a:r>
            <a:endParaRPr lang="lv-LV" sz="2800" b="1" dirty="0"/>
          </a:p>
        </p:txBody>
      </p:sp>
      <p:pic>
        <p:nvPicPr>
          <p:cNvPr id="28674" name="Picture 2" descr="http://bio100.class.uic.edu/lectures/04_02_nucleotides_polymer-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737" y="1256714"/>
            <a:ext cx="5576765" cy="4940858"/>
          </a:xfrm>
          <a:prstGeom prst="rect">
            <a:avLst/>
          </a:prstGeom>
          <a:noFill/>
          <a:extLst>
            <a:ext uri="{909E8E84-426E-40DD-AFC4-6F175D3DCCD1}">
              <a14:hiddenFill xmlns:a14="http://schemas.microsoft.com/office/drawing/2010/main">
                <a:solidFill>
                  <a:srgbClr val="FFFFFF"/>
                </a:solidFill>
              </a14:hiddenFill>
            </a:ext>
          </a:extLst>
        </p:spPr>
      </p:pic>
      <p:sp>
        <p:nvSpPr>
          <p:cNvPr id="8" name="Taisnstūris 7"/>
          <p:cNvSpPr/>
          <p:nvPr/>
        </p:nvSpPr>
        <p:spPr>
          <a:xfrm>
            <a:off x="6096000" y="1804130"/>
            <a:ext cx="6096000" cy="4154984"/>
          </a:xfrm>
          <a:prstGeom prst="rect">
            <a:avLst/>
          </a:prstGeom>
        </p:spPr>
        <p:txBody>
          <a:bodyPr>
            <a:spAutoFit/>
          </a:bodyPr>
          <a:lstStyle/>
          <a:p>
            <a:pPr marL="342900" indent="-342900">
              <a:buFont typeface="Wingdings" panose="05000000000000000000" pitchFamily="2" charset="2"/>
              <a:buChar char="q"/>
            </a:pPr>
            <a:r>
              <a:rPr lang="en-US" sz="2400" b="0" i="0" dirty="0">
                <a:solidFill>
                  <a:srgbClr val="000000"/>
                </a:solidFill>
                <a:effectLst/>
                <a:latin typeface="Times New Roman" panose="02020603050405020304" pitchFamily="18" charset="0"/>
              </a:rPr>
              <a:t>When a DNA or RNA polymer is created, </a:t>
            </a:r>
          </a:p>
          <a:p>
            <a:r>
              <a:rPr lang="en-US" sz="2400" b="0" i="0" dirty="0">
                <a:solidFill>
                  <a:srgbClr val="000000"/>
                </a:solidFill>
                <a:effectLst/>
                <a:latin typeface="Times New Roman" panose="02020603050405020304" pitchFamily="18" charset="0"/>
              </a:rPr>
              <a:t>the bond is formed between </a:t>
            </a:r>
            <a:r>
              <a:rPr lang="en-US" sz="2400" dirty="0">
                <a:solidFill>
                  <a:srgbClr val="000000"/>
                </a:solidFill>
                <a:latin typeface="Times New Roman" panose="02020603050405020304" pitchFamily="18" charset="0"/>
              </a:rPr>
              <a:t>the 5' phosphate group one nucleotide and the 3</a:t>
            </a:r>
            <a:r>
              <a:rPr lang="en-US" sz="2400" b="0" i="0" dirty="0">
                <a:solidFill>
                  <a:srgbClr val="000000"/>
                </a:solidFill>
                <a:effectLst/>
                <a:latin typeface="Times New Roman" panose="02020603050405020304" pitchFamily="18" charset="0"/>
              </a:rPr>
              <a:t>' -OH group in </a:t>
            </a:r>
          </a:p>
          <a:p>
            <a:r>
              <a:rPr lang="en-US" sz="2400" dirty="0">
                <a:solidFill>
                  <a:srgbClr val="000000"/>
                </a:solidFill>
                <a:latin typeface="Times New Roman" panose="02020603050405020304" pitchFamily="18" charset="0"/>
              </a:rPr>
              <a:t>sugar </a:t>
            </a:r>
            <a:r>
              <a:rPr lang="en-US" sz="2400" b="0" i="0" dirty="0">
                <a:solidFill>
                  <a:srgbClr val="000000"/>
                </a:solidFill>
                <a:effectLst/>
                <a:latin typeface="Times New Roman" panose="02020603050405020304" pitchFamily="18" charset="0"/>
              </a:rPr>
              <a:t> of the preceding nucleotide. </a:t>
            </a:r>
          </a:p>
          <a:p>
            <a:endParaRPr lang="en-US" sz="2400" dirty="0">
              <a:solidFill>
                <a:srgbClr val="000000"/>
              </a:solidFill>
              <a:latin typeface="Times New Roman" panose="02020603050405020304" pitchFamily="18" charset="0"/>
            </a:endParaRPr>
          </a:p>
          <a:p>
            <a:pPr marL="342900" indent="-342900">
              <a:buFont typeface="Wingdings" panose="05000000000000000000" pitchFamily="2" charset="2"/>
              <a:buChar char="q"/>
            </a:pPr>
            <a:r>
              <a:rPr lang="en-US" sz="2400" b="0" i="0" dirty="0">
                <a:solidFill>
                  <a:srgbClr val="000000"/>
                </a:solidFill>
                <a:effectLst/>
                <a:latin typeface="Times New Roman" panose="02020603050405020304" pitchFamily="18" charset="0"/>
              </a:rPr>
              <a:t>This is called a </a:t>
            </a:r>
            <a:r>
              <a:rPr lang="en-US" sz="2400" b="1" i="0" dirty="0">
                <a:solidFill>
                  <a:srgbClr val="000000"/>
                </a:solidFill>
                <a:effectLst/>
                <a:latin typeface="Times New Roman" panose="02020603050405020304" pitchFamily="18" charset="0"/>
              </a:rPr>
              <a:t>phosphodiester bond</a:t>
            </a:r>
            <a:r>
              <a:rPr lang="en-US" sz="2400" b="0" i="0" dirty="0">
                <a:solidFill>
                  <a:srgbClr val="000000"/>
                </a:solidFill>
                <a:effectLst/>
                <a:latin typeface="Times New Roman" panose="02020603050405020304" pitchFamily="18" charset="0"/>
              </a:rPr>
              <a:t>.</a:t>
            </a:r>
          </a:p>
          <a:p>
            <a:r>
              <a:rPr lang="en-US" sz="2400" dirty="0">
                <a:solidFill>
                  <a:srgbClr val="000000"/>
                </a:solidFill>
                <a:latin typeface="Times New Roman" panose="02020603050405020304" pitchFamily="18" charset="0"/>
              </a:rPr>
              <a:t>It  is a covalent bond. </a:t>
            </a:r>
          </a:p>
          <a:p>
            <a:endParaRPr lang="en-US" sz="2400" b="0" i="0" dirty="0">
              <a:solidFill>
                <a:srgbClr val="000000"/>
              </a:solidFill>
              <a:effectLst/>
              <a:latin typeface="Times New Roman" panose="02020603050405020304" pitchFamily="18" charset="0"/>
            </a:endParaRPr>
          </a:p>
          <a:p>
            <a:pPr marL="342900" indent="-342900">
              <a:buFont typeface="Wingdings" panose="05000000000000000000" pitchFamily="2" charset="2"/>
              <a:buChar char="q"/>
            </a:pPr>
            <a:r>
              <a:rPr lang="en-US" sz="2400" dirty="0">
                <a:solidFill>
                  <a:srgbClr val="000000"/>
                </a:solidFill>
                <a:latin typeface="Times New Roman" panose="02020603050405020304" pitchFamily="18" charset="0"/>
              </a:rPr>
              <a:t>Because of this intrinsic directionality,</a:t>
            </a:r>
          </a:p>
          <a:p>
            <a:r>
              <a:rPr lang="en-US" sz="2400" b="1" dirty="0">
                <a:solidFill>
                  <a:srgbClr val="000000"/>
                </a:solidFill>
                <a:latin typeface="Times New Roman" panose="02020603050405020304" pitchFamily="18" charset="0"/>
              </a:rPr>
              <a:t>nucleic acid</a:t>
            </a:r>
            <a:r>
              <a:rPr lang="en-US" sz="2400" dirty="0">
                <a:solidFill>
                  <a:srgbClr val="000000"/>
                </a:solidFill>
                <a:latin typeface="Times New Roman" panose="02020603050405020304" pitchFamily="18" charset="0"/>
              </a:rPr>
              <a:t> sequences </a:t>
            </a:r>
            <a:r>
              <a:rPr lang="en-US" sz="2400" b="1" dirty="0">
                <a:solidFill>
                  <a:srgbClr val="000000"/>
                </a:solidFill>
                <a:latin typeface="Times New Roman" panose="02020603050405020304" pitchFamily="18" charset="0"/>
              </a:rPr>
              <a:t>are typically written</a:t>
            </a:r>
          </a:p>
          <a:p>
            <a:r>
              <a:rPr lang="en-US" sz="2400" b="1" i="0" dirty="0">
                <a:solidFill>
                  <a:srgbClr val="000000"/>
                </a:solidFill>
                <a:effectLst/>
                <a:latin typeface="Times New Roman" panose="02020603050405020304" pitchFamily="18" charset="0"/>
              </a:rPr>
              <a:t>from 5´to 3</a:t>
            </a:r>
            <a:r>
              <a:rPr lang="en-US" sz="2400" b="1" dirty="0">
                <a:solidFill>
                  <a:srgbClr val="000000"/>
                </a:solidFill>
                <a:latin typeface="Times New Roman" panose="02020603050405020304" pitchFamily="18" charset="0"/>
              </a:rPr>
              <a:t>´ </a:t>
            </a:r>
            <a:r>
              <a:rPr lang="en-US" sz="2400" dirty="0">
                <a:solidFill>
                  <a:srgbClr val="000000"/>
                </a:solidFill>
                <a:latin typeface="Times New Roman" panose="02020603050405020304" pitchFamily="18" charset="0"/>
              </a:rPr>
              <a:t>unless otherwise specified.</a:t>
            </a:r>
            <a:r>
              <a:rPr lang="en-US" sz="2400" b="0" i="0" dirty="0">
                <a:solidFill>
                  <a:srgbClr val="000000"/>
                </a:solidFill>
                <a:effectLst/>
                <a:latin typeface="Times New Roman" panose="02020603050405020304" pitchFamily="18" charset="0"/>
              </a:rPr>
              <a:t> </a:t>
            </a:r>
            <a:endParaRPr lang="lv-LV" sz="2400" dirty="0"/>
          </a:p>
        </p:txBody>
      </p:sp>
      <p:sp>
        <p:nvSpPr>
          <p:cNvPr id="9" name="TextBox 8"/>
          <p:cNvSpPr txBox="1"/>
          <p:nvPr/>
        </p:nvSpPr>
        <p:spPr>
          <a:xfrm>
            <a:off x="1511213" y="626421"/>
            <a:ext cx="9356941" cy="461665"/>
          </a:xfrm>
          <a:prstGeom prst="rect">
            <a:avLst/>
          </a:prstGeom>
          <a:noFill/>
        </p:spPr>
        <p:txBody>
          <a:bodyPr wrap="square" rtlCol="0">
            <a:spAutoFit/>
          </a:bodyPr>
          <a:lstStyle/>
          <a:p>
            <a:r>
              <a:rPr lang="en-US" sz="2400" dirty="0"/>
              <a:t>Nucleotides are the subunit that is polymerized to make nucleic acid.  </a:t>
            </a:r>
            <a:endParaRPr lang="lv-LV" sz="2400" dirty="0"/>
          </a:p>
        </p:txBody>
      </p:sp>
    </p:spTree>
    <p:extLst>
      <p:ext uri="{BB962C8B-B14F-4D97-AF65-F5344CB8AC3E}">
        <p14:creationId xmlns:p14="http://schemas.microsoft.com/office/powerpoint/2010/main" val="1641561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03000" y="1245089"/>
            <a:ext cx="10451579" cy="830997"/>
          </a:xfrm>
          <a:prstGeom prst="rect">
            <a:avLst/>
          </a:prstGeom>
          <a:noFill/>
        </p:spPr>
        <p:txBody>
          <a:bodyPr wrap="none" rtlCol="0">
            <a:spAutoFit/>
          </a:bodyPr>
          <a:lstStyle/>
          <a:p>
            <a:pPr marL="342900" indent="-342900">
              <a:buFont typeface="Wingdings" panose="05000000000000000000" pitchFamily="2" charset="2"/>
              <a:buChar char="q"/>
            </a:pPr>
            <a:r>
              <a:rPr lang="en-US" sz="2400" dirty="0"/>
              <a:t>The linear sequence of nucleotides linked by phosphodiester bonds constitutes </a:t>
            </a:r>
          </a:p>
          <a:p>
            <a:r>
              <a:rPr lang="en-US" sz="2400" dirty="0"/>
              <a:t>the primary structure of nucleic acids.</a:t>
            </a:r>
            <a:endParaRPr lang="lv-LV" sz="2400" dirty="0"/>
          </a:p>
        </p:txBody>
      </p:sp>
      <p:sp>
        <p:nvSpPr>
          <p:cNvPr id="5" name="TextBox 4"/>
          <p:cNvSpPr txBox="1"/>
          <p:nvPr/>
        </p:nvSpPr>
        <p:spPr>
          <a:xfrm>
            <a:off x="1003000" y="2536478"/>
            <a:ext cx="8943923" cy="830997"/>
          </a:xfrm>
          <a:prstGeom prst="rect">
            <a:avLst/>
          </a:prstGeom>
          <a:noFill/>
        </p:spPr>
        <p:txBody>
          <a:bodyPr wrap="none" rtlCol="0">
            <a:spAutoFit/>
          </a:bodyPr>
          <a:lstStyle/>
          <a:p>
            <a:pPr marL="342900" indent="-342900">
              <a:buFont typeface="Wingdings" panose="05000000000000000000" pitchFamily="2" charset="2"/>
              <a:buChar char="q"/>
            </a:pPr>
            <a:r>
              <a:rPr lang="en-US" sz="2400" dirty="0"/>
              <a:t>Polynucleotides can twist and fold into 3D conformations stabilized </a:t>
            </a:r>
          </a:p>
          <a:p>
            <a:r>
              <a:rPr lang="en-US" sz="2400" dirty="0"/>
              <a:t>by noncovalent bonds. </a:t>
            </a:r>
            <a:endParaRPr lang="lv-LV" sz="2400" dirty="0"/>
          </a:p>
        </p:txBody>
      </p:sp>
      <p:sp>
        <p:nvSpPr>
          <p:cNvPr id="6" name="TextBox 5"/>
          <p:cNvSpPr txBox="1"/>
          <p:nvPr/>
        </p:nvSpPr>
        <p:spPr>
          <a:xfrm>
            <a:off x="1092292" y="4020605"/>
            <a:ext cx="10762433" cy="1200329"/>
          </a:xfrm>
          <a:prstGeom prst="rect">
            <a:avLst/>
          </a:prstGeom>
          <a:noFill/>
        </p:spPr>
        <p:txBody>
          <a:bodyPr wrap="none" rtlCol="0">
            <a:spAutoFit/>
          </a:bodyPr>
          <a:lstStyle/>
          <a:p>
            <a:pPr marL="342900" indent="-342900">
              <a:buFont typeface="Wingdings" panose="05000000000000000000" pitchFamily="2" charset="2"/>
              <a:buChar char="q"/>
            </a:pPr>
            <a:r>
              <a:rPr lang="en-US" sz="2400" dirty="0"/>
              <a:t>Although the primary structures of DNA and RNA are generally similar, </a:t>
            </a:r>
          </a:p>
          <a:p>
            <a:r>
              <a:rPr lang="en-US" sz="2400" dirty="0"/>
              <a:t>their 3D conformations are quite different.</a:t>
            </a:r>
          </a:p>
          <a:p>
            <a:r>
              <a:rPr lang="en-US" sz="2400" dirty="0"/>
              <a:t>These structural differences are critical to the different functions of the nucleic acids.</a:t>
            </a:r>
            <a:endParaRPr lang="lv-LV" sz="2400" dirty="0"/>
          </a:p>
        </p:txBody>
      </p:sp>
      <p:sp>
        <p:nvSpPr>
          <p:cNvPr id="2" name="TextBox 1"/>
          <p:cNvSpPr txBox="1"/>
          <p:nvPr/>
        </p:nvSpPr>
        <p:spPr>
          <a:xfrm>
            <a:off x="4067908" y="199922"/>
            <a:ext cx="4540217" cy="584775"/>
          </a:xfrm>
          <a:prstGeom prst="rect">
            <a:avLst/>
          </a:prstGeom>
          <a:noFill/>
        </p:spPr>
        <p:txBody>
          <a:bodyPr wrap="none" rtlCol="0">
            <a:spAutoFit/>
          </a:bodyPr>
          <a:lstStyle/>
          <a:p>
            <a:r>
              <a:rPr lang="en-US" sz="3200" b="1" dirty="0"/>
              <a:t>Structure of nucleic acids </a:t>
            </a:r>
            <a:endParaRPr lang="lv-LV" sz="3200" b="1" dirty="0"/>
          </a:p>
        </p:txBody>
      </p:sp>
    </p:spTree>
    <p:extLst>
      <p:ext uri="{BB962C8B-B14F-4D97-AF65-F5344CB8AC3E}">
        <p14:creationId xmlns:p14="http://schemas.microsoft.com/office/powerpoint/2010/main" val="2666985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50000"/>
              </a:schemeClr>
            </a:gs>
            <a:gs pos="76000">
              <a:schemeClr val="accent3">
                <a:lumMod val="95000"/>
                <a:lumOff val="5000"/>
              </a:schemeClr>
            </a:gs>
            <a:gs pos="100000">
              <a:schemeClr val="accent3">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2461344" y="717662"/>
            <a:ext cx="7030451" cy="707886"/>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r>
              <a:rPr lang="lv-LV" sz="4000" b="1" dirty="0"/>
              <a:t>L</a:t>
            </a:r>
            <a:r>
              <a:rPr lang="en-US" sz="4000" b="1" dirty="0" err="1"/>
              <a:t>et’s</a:t>
            </a:r>
            <a:r>
              <a:rPr lang="lv-LV" sz="4000" b="1" dirty="0"/>
              <a:t> </a:t>
            </a:r>
            <a:r>
              <a:rPr lang="lv-LV" sz="4000" b="1" dirty="0" err="1"/>
              <a:t>take</a:t>
            </a:r>
            <a:r>
              <a:rPr lang="lv-LV" sz="4000" b="1" dirty="0"/>
              <a:t> a </a:t>
            </a:r>
            <a:r>
              <a:rPr lang="lv-LV" sz="4000" b="1" dirty="0" err="1"/>
              <a:t>journey</a:t>
            </a:r>
            <a:r>
              <a:rPr lang="en-US" sz="4000" b="1" dirty="0"/>
              <a:t> back in time</a:t>
            </a:r>
            <a:endParaRPr lang="lv-LV" sz="4000" b="1" dirty="0"/>
          </a:p>
        </p:txBody>
      </p:sp>
      <p:sp>
        <p:nvSpPr>
          <p:cNvPr id="6" name="AutoShape 12" descr="Image result for friedrich miescher dn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sp>
        <p:nvSpPr>
          <p:cNvPr id="10" name="AutoShape 20" descr="Image result for Let take a journey back in tim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sp>
        <p:nvSpPr>
          <p:cNvPr id="11" name="AutoShape 22" descr="Image result for Let take a journey back in tim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sp>
        <p:nvSpPr>
          <p:cNvPr id="12" name="AutoShape 24" descr="Image result for Let take a journey back in tim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1050" name="Picture 26" descr="Image result for Let take a journey back in ti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344" y="2009923"/>
            <a:ext cx="6715564" cy="20814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57252" y="4923692"/>
            <a:ext cx="8335102" cy="584775"/>
          </a:xfrm>
          <a:prstGeom prst="rect">
            <a:avLst/>
          </a:prstGeom>
          <a:noFill/>
        </p:spPr>
        <p:txBody>
          <a:bodyPr wrap="none" rtlCol="0">
            <a:spAutoFit/>
          </a:bodyPr>
          <a:lstStyle/>
          <a:p>
            <a:r>
              <a:rPr lang="en-US" sz="3200" b="1" dirty="0"/>
              <a:t>How the structure of DNA has been discovered?</a:t>
            </a:r>
            <a:endParaRPr lang="lv-LV" sz="3200" b="1" dirty="0"/>
          </a:p>
        </p:txBody>
      </p:sp>
    </p:spTree>
    <p:extLst>
      <p:ext uri="{BB962C8B-B14F-4D97-AF65-F5344CB8AC3E}">
        <p14:creationId xmlns:p14="http://schemas.microsoft.com/office/powerpoint/2010/main" val="33479724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62951" y="-134553"/>
            <a:ext cx="6606965" cy="1042452"/>
          </a:xfrm>
        </p:spPr>
        <p:txBody>
          <a:bodyPr>
            <a:normAutofit/>
          </a:bodyPr>
          <a:lstStyle/>
          <a:p>
            <a:r>
              <a:rPr lang="en-US" sz="3200" b="1" dirty="0"/>
              <a:t>Discovering the structure of DNA</a:t>
            </a:r>
            <a:endParaRPr lang="lv-LV" sz="3200" b="1" dirty="0"/>
          </a:p>
        </p:txBody>
      </p:sp>
      <p:pic>
        <p:nvPicPr>
          <p:cNvPr id="30726" name="Picture 6" descr="http://www.nobelprize.org/nobel_prizes/medicine/laureates/1962/wilki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3673" y="907899"/>
            <a:ext cx="1692432" cy="237149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86395" y="5124701"/>
            <a:ext cx="11167041" cy="830997"/>
          </a:xfrm>
          <a:prstGeom prst="rect">
            <a:avLst/>
          </a:prstGeom>
          <a:noFill/>
        </p:spPr>
        <p:txBody>
          <a:bodyPr wrap="square" rtlCol="0">
            <a:spAutoFit/>
          </a:bodyPr>
          <a:lstStyle/>
          <a:p>
            <a:r>
              <a:rPr lang="en-US" sz="2400" dirty="0"/>
              <a:t>In </a:t>
            </a:r>
            <a:r>
              <a:rPr lang="en-US" sz="2400" b="1" dirty="0"/>
              <a:t>1952</a:t>
            </a:r>
            <a:r>
              <a:rPr lang="en-US" sz="2400" dirty="0"/>
              <a:t>, Maurice Wilkins and Rosalind Franklin used a technique called X-ray crystallography to get information about the structure of DNA.</a:t>
            </a:r>
          </a:p>
        </p:txBody>
      </p:sp>
      <p:sp>
        <p:nvSpPr>
          <p:cNvPr id="4" name="TextBox 3"/>
          <p:cNvSpPr txBox="1"/>
          <p:nvPr/>
        </p:nvSpPr>
        <p:spPr>
          <a:xfrm>
            <a:off x="315351" y="3816274"/>
            <a:ext cx="2371418" cy="461665"/>
          </a:xfrm>
          <a:prstGeom prst="rect">
            <a:avLst/>
          </a:prstGeom>
          <a:noFill/>
        </p:spPr>
        <p:txBody>
          <a:bodyPr wrap="none" rtlCol="0">
            <a:spAutoFit/>
          </a:bodyPr>
          <a:lstStyle/>
          <a:p>
            <a:r>
              <a:rPr lang="en-US" sz="2400" dirty="0"/>
              <a:t>Rosalind Franklin </a:t>
            </a:r>
            <a:endParaRPr lang="lv-LV" sz="2400" dirty="0"/>
          </a:p>
        </p:txBody>
      </p:sp>
      <p:sp>
        <p:nvSpPr>
          <p:cNvPr id="12" name="TextBox 11"/>
          <p:cNvSpPr txBox="1"/>
          <p:nvPr/>
        </p:nvSpPr>
        <p:spPr>
          <a:xfrm>
            <a:off x="574375" y="4216916"/>
            <a:ext cx="1417376" cy="400110"/>
          </a:xfrm>
          <a:prstGeom prst="rect">
            <a:avLst/>
          </a:prstGeom>
          <a:noFill/>
        </p:spPr>
        <p:txBody>
          <a:bodyPr wrap="none" rtlCol="0">
            <a:spAutoFit/>
          </a:bodyPr>
          <a:lstStyle/>
          <a:p>
            <a:r>
              <a:rPr lang="en-US" sz="2000" dirty="0"/>
              <a:t>1920 - 1958</a:t>
            </a:r>
            <a:endParaRPr lang="lv-LV" sz="2000" dirty="0"/>
          </a:p>
        </p:txBody>
      </p:sp>
      <p:sp>
        <p:nvSpPr>
          <p:cNvPr id="13" name="TextBox 12"/>
          <p:cNvSpPr txBox="1"/>
          <p:nvPr/>
        </p:nvSpPr>
        <p:spPr>
          <a:xfrm>
            <a:off x="7327387" y="3478707"/>
            <a:ext cx="2263761" cy="461665"/>
          </a:xfrm>
          <a:prstGeom prst="rect">
            <a:avLst/>
          </a:prstGeom>
          <a:noFill/>
        </p:spPr>
        <p:txBody>
          <a:bodyPr wrap="none" rtlCol="0">
            <a:spAutoFit/>
          </a:bodyPr>
          <a:lstStyle/>
          <a:p>
            <a:r>
              <a:rPr lang="en-US" sz="2400" dirty="0"/>
              <a:t>Maurice Wilkins </a:t>
            </a:r>
            <a:endParaRPr lang="lv-LV" sz="2400" dirty="0"/>
          </a:p>
        </p:txBody>
      </p:sp>
      <p:sp>
        <p:nvSpPr>
          <p:cNvPr id="15" name="TextBox 14"/>
          <p:cNvSpPr txBox="1"/>
          <p:nvPr/>
        </p:nvSpPr>
        <p:spPr>
          <a:xfrm>
            <a:off x="7630296" y="3968913"/>
            <a:ext cx="1417376" cy="400110"/>
          </a:xfrm>
          <a:prstGeom prst="rect">
            <a:avLst/>
          </a:prstGeom>
          <a:noFill/>
        </p:spPr>
        <p:txBody>
          <a:bodyPr wrap="none" rtlCol="0">
            <a:spAutoFit/>
          </a:bodyPr>
          <a:lstStyle/>
          <a:p>
            <a:r>
              <a:rPr lang="en-US" sz="2000" dirty="0"/>
              <a:t>1916 - 2004</a:t>
            </a:r>
            <a:endParaRPr lang="lv-LV" sz="2000" dirty="0"/>
          </a:p>
        </p:txBody>
      </p:sp>
      <p:sp>
        <p:nvSpPr>
          <p:cNvPr id="16" name="TextBox 15"/>
          <p:cNvSpPr txBox="1"/>
          <p:nvPr/>
        </p:nvSpPr>
        <p:spPr>
          <a:xfrm>
            <a:off x="3591724" y="3411125"/>
            <a:ext cx="3011402" cy="1200329"/>
          </a:xfrm>
          <a:prstGeom prst="rect">
            <a:avLst/>
          </a:prstGeom>
          <a:noFill/>
        </p:spPr>
        <p:txBody>
          <a:bodyPr wrap="none" rtlCol="0">
            <a:spAutoFit/>
          </a:bodyPr>
          <a:lstStyle/>
          <a:p>
            <a:pPr algn="ctr"/>
            <a:r>
              <a:rPr lang="en-US" sz="2400" dirty="0"/>
              <a:t>Franklin’s X-ray</a:t>
            </a:r>
          </a:p>
          <a:p>
            <a:pPr algn="ctr"/>
            <a:r>
              <a:rPr lang="en-US" sz="2400" dirty="0"/>
              <a:t>diffraction photograph</a:t>
            </a:r>
          </a:p>
          <a:p>
            <a:pPr algn="ctr"/>
            <a:r>
              <a:rPr lang="en-US" sz="2400" dirty="0"/>
              <a:t>of DNA  </a:t>
            </a:r>
            <a:endParaRPr lang="lv-LV" sz="2400" dirty="0"/>
          </a:p>
        </p:txBody>
      </p:sp>
      <p:pic>
        <p:nvPicPr>
          <p:cNvPr id="5" name="Attēls 4"/>
          <p:cNvPicPr>
            <a:picLocks noChangeAspect="1"/>
          </p:cNvPicPr>
          <p:nvPr/>
        </p:nvPicPr>
        <p:blipFill>
          <a:blip r:embed="rId3"/>
          <a:stretch>
            <a:fillRect/>
          </a:stretch>
        </p:blipFill>
        <p:spPr>
          <a:xfrm>
            <a:off x="281046" y="808686"/>
            <a:ext cx="1929249" cy="2643786"/>
          </a:xfrm>
          <a:prstGeom prst="rect">
            <a:avLst/>
          </a:prstGeom>
        </p:spPr>
      </p:pic>
      <p:pic>
        <p:nvPicPr>
          <p:cNvPr id="17" name="Attēls 16"/>
          <p:cNvPicPr>
            <a:picLocks noChangeAspect="1"/>
          </p:cNvPicPr>
          <p:nvPr/>
        </p:nvPicPr>
        <p:blipFill>
          <a:blip r:embed="rId4"/>
          <a:stretch>
            <a:fillRect/>
          </a:stretch>
        </p:blipFill>
        <p:spPr>
          <a:xfrm>
            <a:off x="3719557" y="826726"/>
            <a:ext cx="2258127" cy="2497082"/>
          </a:xfrm>
          <a:prstGeom prst="rect">
            <a:avLst/>
          </a:prstGeom>
        </p:spPr>
      </p:pic>
      <p:sp>
        <p:nvSpPr>
          <p:cNvPr id="3" name="TextBox 2"/>
          <p:cNvSpPr txBox="1"/>
          <p:nvPr/>
        </p:nvSpPr>
        <p:spPr>
          <a:xfrm>
            <a:off x="3187816" y="6263318"/>
            <a:ext cx="2614947" cy="400110"/>
          </a:xfrm>
          <a:prstGeom prst="rect">
            <a:avLst/>
          </a:prstGeom>
          <a:noFill/>
        </p:spPr>
        <p:txBody>
          <a:bodyPr wrap="none" rtlCol="0">
            <a:spAutoFit/>
          </a:bodyPr>
          <a:lstStyle/>
          <a:p>
            <a:r>
              <a:rPr lang="en-US" sz="2000" dirty="0"/>
              <a:t>King’s college n London</a:t>
            </a:r>
            <a:endParaRPr lang="lv-LV" sz="2000" dirty="0"/>
          </a:p>
        </p:txBody>
      </p:sp>
    </p:spTree>
    <p:extLst>
      <p:ext uri="{BB962C8B-B14F-4D97-AF65-F5344CB8AC3E}">
        <p14:creationId xmlns:p14="http://schemas.microsoft.com/office/powerpoint/2010/main" val="2850286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ttēls 3"/>
          <p:cNvPicPr>
            <a:picLocks noChangeAspect="1"/>
          </p:cNvPicPr>
          <p:nvPr/>
        </p:nvPicPr>
        <p:blipFill>
          <a:blip r:embed="rId2"/>
          <a:stretch>
            <a:fillRect/>
          </a:stretch>
        </p:blipFill>
        <p:spPr>
          <a:xfrm>
            <a:off x="7560810" y="369573"/>
            <a:ext cx="1922365" cy="2125790"/>
          </a:xfrm>
          <a:prstGeom prst="rect">
            <a:avLst/>
          </a:prstGeom>
        </p:spPr>
      </p:pic>
      <p:sp>
        <p:nvSpPr>
          <p:cNvPr id="6" name="TextBox 5"/>
          <p:cNvSpPr txBox="1"/>
          <p:nvPr/>
        </p:nvSpPr>
        <p:spPr>
          <a:xfrm>
            <a:off x="568956" y="4469173"/>
            <a:ext cx="11060640" cy="830997"/>
          </a:xfrm>
          <a:prstGeom prst="rect">
            <a:avLst/>
          </a:prstGeom>
          <a:noFill/>
        </p:spPr>
        <p:txBody>
          <a:bodyPr wrap="square" rtlCol="0">
            <a:spAutoFit/>
          </a:bodyPr>
          <a:lstStyle/>
          <a:p>
            <a:pPr marL="342900" indent="-342900">
              <a:buFont typeface="Wingdings" panose="05000000000000000000" pitchFamily="2" charset="2"/>
              <a:buChar char="q"/>
            </a:pPr>
            <a:r>
              <a:rPr lang="en-US" sz="2400" dirty="0"/>
              <a:t>X-ray diffraction revealed  an X-shaped pattern showing that the strands in DNA are twisted around each other. The twisted shape is known as a helix.</a:t>
            </a:r>
            <a:endParaRPr lang="lv-LV" sz="2400" dirty="0"/>
          </a:p>
        </p:txBody>
      </p:sp>
      <p:sp>
        <p:nvSpPr>
          <p:cNvPr id="7" name="TextBox 6"/>
          <p:cNvSpPr txBox="1"/>
          <p:nvPr/>
        </p:nvSpPr>
        <p:spPr>
          <a:xfrm>
            <a:off x="568956" y="5309709"/>
            <a:ext cx="9508757" cy="830997"/>
          </a:xfrm>
          <a:prstGeom prst="rect">
            <a:avLst/>
          </a:prstGeom>
          <a:noFill/>
        </p:spPr>
        <p:txBody>
          <a:bodyPr wrap="none" rtlCol="0">
            <a:spAutoFit/>
          </a:bodyPr>
          <a:lstStyle/>
          <a:p>
            <a:pPr marL="342900" indent="-342900">
              <a:buFont typeface="Wingdings" panose="05000000000000000000" pitchFamily="2" charset="2"/>
              <a:buChar char="q"/>
            </a:pPr>
            <a:r>
              <a:rPr lang="en-US" sz="2400" dirty="0"/>
              <a:t>The angle of the X-shaped pattern suggested that there are two strands </a:t>
            </a:r>
          </a:p>
          <a:p>
            <a:r>
              <a:rPr lang="en-US" sz="2400" dirty="0"/>
              <a:t>in the DNA structure. </a:t>
            </a:r>
            <a:endParaRPr lang="lv-LV" sz="2400" dirty="0"/>
          </a:p>
        </p:txBody>
      </p:sp>
      <p:sp>
        <p:nvSpPr>
          <p:cNvPr id="8" name="TextBox 7"/>
          <p:cNvSpPr txBox="1"/>
          <p:nvPr/>
        </p:nvSpPr>
        <p:spPr>
          <a:xfrm>
            <a:off x="568956" y="6299240"/>
            <a:ext cx="11529259" cy="461665"/>
          </a:xfrm>
          <a:prstGeom prst="rect">
            <a:avLst/>
          </a:prstGeom>
          <a:noFill/>
        </p:spPr>
        <p:txBody>
          <a:bodyPr wrap="square" rtlCol="0">
            <a:spAutoFit/>
          </a:bodyPr>
          <a:lstStyle/>
          <a:p>
            <a:pPr marL="342900" indent="-342900">
              <a:buFont typeface="Wingdings" panose="05000000000000000000" pitchFamily="2" charset="2"/>
              <a:buChar char="q"/>
            </a:pPr>
            <a:r>
              <a:rPr lang="en-US" sz="2400" dirty="0"/>
              <a:t>Other clues suggest that the nitrogenous bases are near the center of the DNA molecule.</a:t>
            </a:r>
            <a:endParaRPr lang="lv-LV" sz="2400" dirty="0"/>
          </a:p>
        </p:txBody>
      </p:sp>
      <p:sp>
        <p:nvSpPr>
          <p:cNvPr id="9" name="TextBox 8"/>
          <p:cNvSpPr txBox="1"/>
          <p:nvPr/>
        </p:nvSpPr>
        <p:spPr>
          <a:xfrm>
            <a:off x="475956" y="3198862"/>
            <a:ext cx="11622259" cy="1200329"/>
          </a:xfrm>
          <a:prstGeom prst="rect">
            <a:avLst/>
          </a:prstGeom>
          <a:noFill/>
        </p:spPr>
        <p:txBody>
          <a:bodyPr wrap="square" rtlCol="0">
            <a:spAutoFit/>
          </a:bodyPr>
          <a:lstStyle/>
          <a:p>
            <a:r>
              <a:rPr lang="en-US" sz="2400" dirty="0"/>
              <a:t>In X-ray crystallography, X-rays were diffracted as they passed through aligned fibers of purified DNA creating the image now  known as Photo 51. The beams going through the crystal are bent at specific angles that are unique to the molecular structure of the crystal.</a:t>
            </a:r>
            <a:endParaRPr lang="lv-LV" sz="2400" dirty="0"/>
          </a:p>
        </p:txBody>
      </p:sp>
      <p:pic>
        <p:nvPicPr>
          <p:cNvPr id="7170" name="Picture 2" descr="Image result for x-ray crystallography diffra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303" y="0"/>
            <a:ext cx="6019800" cy="30861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960428" y="2608124"/>
            <a:ext cx="1123128" cy="400110"/>
          </a:xfrm>
          <a:prstGeom prst="rect">
            <a:avLst/>
          </a:prstGeom>
          <a:noFill/>
        </p:spPr>
        <p:txBody>
          <a:bodyPr wrap="none" rtlCol="0">
            <a:spAutoFit/>
          </a:bodyPr>
          <a:lstStyle/>
          <a:p>
            <a:r>
              <a:rPr lang="en-US" sz="2000" dirty="0"/>
              <a:t>Photo 51</a:t>
            </a:r>
            <a:endParaRPr lang="lv-LV" sz="2000" dirty="0"/>
          </a:p>
        </p:txBody>
      </p:sp>
      <p:sp>
        <p:nvSpPr>
          <p:cNvPr id="3" name="TextBox 2"/>
          <p:cNvSpPr txBox="1"/>
          <p:nvPr/>
        </p:nvSpPr>
        <p:spPr>
          <a:xfrm>
            <a:off x="9741878" y="786137"/>
            <a:ext cx="1710918" cy="646331"/>
          </a:xfrm>
          <a:prstGeom prst="rect">
            <a:avLst/>
          </a:prstGeom>
          <a:noFill/>
        </p:spPr>
        <p:txBody>
          <a:bodyPr wrap="none" rtlCol="0">
            <a:spAutoFit/>
          </a:bodyPr>
          <a:lstStyle/>
          <a:p>
            <a:r>
              <a:rPr lang="en-US" dirty="0"/>
              <a:t>Spots from </a:t>
            </a:r>
          </a:p>
          <a:p>
            <a:r>
              <a:rPr lang="en-US" dirty="0"/>
              <a:t>diffracted X-rays</a:t>
            </a:r>
            <a:endParaRPr lang="lv-LV" dirty="0"/>
          </a:p>
        </p:txBody>
      </p:sp>
      <p:cxnSp>
        <p:nvCxnSpPr>
          <p:cNvPr id="10" name="Taisns bultveida savienotājs 9"/>
          <p:cNvCxnSpPr/>
          <p:nvPr/>
        </p:nvCxnSpPr>
        <p:spPr>
          <a:xfrm flipH="1">
            <a:off x="8839200" y="727601"/>
            <a:ext cx="902678" cy="4096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Taisns bultveida savienotājs 11"/>
          <p:cNvCxnSpPr/>
          <p:nvPr/>
        </p:nvCxnSpPr>
        <p:spPr>
          <a:xfrm flipH="1" flipV="1">
            <a:off x="8839200" y="1324708"/>
            <a:ext cx="902678" cy="1077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90383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62951" y="0"/>
            <a:ext cx="10515600" cy="1325563"/>
          </a:xfrm>
        </p:spPr>
        <p:txBody>
          <a:bodyPr>
            <a:normAutofit/>
          </a:bodyPr>
          <a:lstStyle/>
          <a:p>
            <a:r>
              <a:rPr lang="en-US" sz="3200" b="1" dirty="0"/>
              <a:t>Discovering of DNA structure</a:t>
            </a:r>
            <a:endParaRPr lang="lv-LV" sz="3200" b="1" dirty="0"/>
          </a:p>
        </p:txBody>
      </p:sp>
      <p:sp>
        <p:nvSpPr>
          <p:cNvPr id="4" name="TextBox 3"/>
          <p:cNvSpPr txBox="1"/>
          <p:nvPr/>
        </p:nvSpPr>
        <p:spPr>
          <a:xfrm>
            <a:off x="4185566" y="1325563"/>
            <a:ext cx="8125301" cy="1569660"/>
          </a:xfrm>
          <a:prstGeom prst="rect">
            <a:avLst/>
          </a:prstGeom>
          <a:noFill/>
        </p:spPr>
        <p:txBody>
          <a:bodyPr wrap="none" rtlCol="0">
            <a:spAutoFit/>
          </a:bodyPr>
          <a:lstStyle/>
          <a:p>
            <a:pPr marL="342900" indent="-342900">
              <a:buFont typeface="Wingdings" panose="05000000000000000000" pitchFamily="2" charset="2"/>
              <a:buChar char="q"/>
            </a:pPr>
            <a:r>
              <a:rPr lang="en-US" sz="2400" dirty="0"/>
              <a:t>James Watson and Francis Crick used </a:t>
            </a:r>
            <a:r>
              <a:rPr lang="en-US" sz="2400" dirty="0" err="1"/>
              <a:t>Rosalin</a:t>
            </a:r>
            <a:r>
              <a:rPr lang="en-US" sz="2400" dirty="0"/>
              <a:t> Franklin’s X-ray </a:t>
            </a:r>
          </a:p>
          <a:p>
            <a:r>
              <a:rPr lang="en-US" sz="2400" dirty="0"/>
              <a:t>crystallography diffraction  image (without her permission)</a:t>
            </a:r>
          </a:p>
          <a:p>
            <a:r>
              <a:rPr lang="en-US" sz="2400" dirty="0"/>
              <a:t>to determine the width of DNA helix and the spacing of bases </a:t>
            </a:r>
          </a:p>
          <a:p>
            <a:r>
              <a:rPr lang="en-US" sz="2400" dirty="0"/>
              <a:t>(to develop a model of the DNA structure).</a:t>
            </a:r>
            <a:endParaRPr lang="lv-LV" sz="2400" dirty="0"/>
          </a:p>
        </p:txBody>
      </p:sp>
      <p:sp>
        <p:nvSpPr>
          <p:cNvPr id="5" name="TextBox 4"/>
          <p:cNvSpPr txBox="1"/>
          <p:nvPr/>
        </p:nvSpPr>
        <p:spPr>
          <a:xfrm>
            <a:off x="4185566" y="3122496"/>
            <a:ext cx="7308458" cy="1569660"/>
          </a:xfrm>
          <a:prstGeom prst="rect">
            <a:avLst/>
          </a:prstGeom>
          <a:noFill/>
        </p:spPr>
        <p:txBody>
          <a:bodyPr wrap="square" rtlCol="0">
            <a:spAutoFit/>
          </a:bodyPr>
          <a:lstStyle/>
          <a:p>
            <a:pPr marL="342900" indent="-342900">
              <a:buFont typeface="Wingdings" panose="05000000000000000000" pitchFamily="2" charset="2"/>
              <a:buChar char="q"/>
            </a:pPr>
            <a:r>
              <a:rPr lang="en-US" sz="2400" dirty="0"/>
              <a:t>They read one of Franklin’s unpublished  studies </a:t>
            </a:r>
          </a:p>
          <a:p>
            <a:r>
              <a:rPr lang="en-US" sz="2400" dirty="0"/>
              <a:t>where she figured out that the sugar </a:t>
            </a:r>
          </a:p>
          <a:p>
            <a:r>
              <a:rPr lang="en-US" sz="2400" dirty="0"/>
              <a:t>phosphate is part of the DNA backbone, </a:t>
            </a:r>
          </a:p>
          <a:p>
            <a:r>
              <a:rPr lang="en-US" sz="2400" dirty="0"/>
              <a:t>with the hydrophobic nitrogenous bases in the center.</a:t>
            </a:r>
          </a:p>
        </p:txBody>
      </p:sp>
      <p:grpSp>
        <p:nvGrpSpPr>
          <p:cNvPr id="7" name="Grupa 6"/>
          <p:cNvGrpSpPr/>
          <p:nvPr/>
        </p:nvGrpSpPr>
        <p:grpSpPr>
          <a:xfrm>
            <a:off x="234418" y="1386864"/>
            <a:ext cx="3790651" cy="3168044"/>
            <a:chOff x="75637" y="990282"/>
            <a:chExt cx="3422939" cy="2584878"/>
          </a:xfrm>
        </p:grpSpPr>
        <p:pic>
          <p:nvPicPr>
            <p:cNvPr id="12" name="Picture 2" descr="Photo-illustration featuring Nobel Prize winners (for medicine) James Watson (left) and Francis Crick with scientis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686" y="990282"/>
              <a:ext cx="3213890" cy="18091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5637" y="2921063"/>
              <a:ext cx="1527469" cy="369332"/>
            </a:xfrm>
            <a:prstGeom prst="rect">
              <a:avLst/>
            </a:prstGeom>
            <a:noFill/>
          </p:spPr>
          <p:txBody>
            <a:bodyPr wrap="none" rtlCol="0">
              <a:spAutoFit/>
            </a:bodyPr>
            <a:lstStyle/>
            <a:p>
              <a:r>
                <a:rPr lang="en-US" dirty="0"/>
                <a:t>James Watson</a:t>
              </a:r>
              <a:endParaRPr lang="lv-LV" dirty="0"/>
            </a:p>
          </p:txBody>
        </p:sp>
        <p:sp>
          <p:nvSpPr>
            <p:cNvPr id="14" name="TextBox 13"/>
            <p:cNvSpPr txBox="1"/>
            <p:nvPr/>
          </p:nvSpPr>
          <p:spPr>
            <a:xfrm>
              <a:off x="158857" y="3197610"/>
              <a:ext cx="776175" cy="369332"/>
            </a:xfrm>
            <a:prstGeom prst="rect">
              <a:avLst/>
            </a:prstGeom>
            <a:noFill/>
          </p:spPr>
          <p:txBody>
            <a:bodyPr wrap="none" rtlCol="0">
              <a:spAutoFit/>
            </a:bodyPr>
            <a:lstStyle/>
            <a:p>
              <a:r>
                <a:rPr lang="en-US" dirty="0"/>
                <a:t>1928 -</a:t>
              </a:r>
              <a:endParaRPr lang="lv-LV" dirty="0"/>
            </a:p>
          </p:txBody>
        </p:sp>
        <p:sp>
          <p:nvSpPr>
            <p:cNvPr id="15" name="TextBox 14"/>
            <p:cNvSpPr txBox="1"/>
            <p:nvPr/>
          </p:nvSpPr>
          <p:spPr>
            <a:xfrm>
              <a:off x="2105947" y="2929743"/>
              <a:ext cx="1350113" cy="369332"/>
            </a:xfrm>
            <a:prstGeom prst="rect">
              <a:avLst/>
            </a:prstGeom>
            <a:noFill/>
          </p:spPr>
          <p:txBody>
            <a:bodyPr wrap="none" rtlCol="0">
              <a:spAutoFit/>
            </a:bodyPr>
            <a:lstStyle/>
            <a:p>
              <a:r>
                <a:rPr lang="en-US" dirty="0"/>
                <a:t>Francis Crick</a:t>
              </a:r>
              <a:endParaRPr lang="lv-LV" dirty="0"/>
            </a:p>
          </p:txBody>
        </p:sp>
        <p:sp>
          <p:nvSpPr>
            <p:cNvPr id="16" name="TextBox 15"/>
            <p:cNvSpPr txBox="1"/>
            <p:nvPr/>
          </p:nvSpPr>
          <p:spPr>
            <a:xfrm>
              <a:off x="2105947" y="3205828"/>
              <a:ext cx="1297150" cy="369332"/>
            </a:xfrm>
            <a:prstGeom prst="rect">
              <a:avLst/>
            </a:prstGeom>
            <a:noFill/>
          </p:spPr>
          <p:txBody>
            <a:bodyPr wrap="none" rtlCol="0">
              <a:spAutoFit/>
            </a:bodyPr>
            <a:lstStyle/>
            <a:p>
              <a:r>
                <a:rPr lang="en-US" dirty="0"/>
                <a:t>1916 - 2004</a:t>
              </a:r>
              <a:endParaRPr lang="lv-LV" dirty="0"/>
            </a:p>
          </p:txBody>
        </p:sp>
      </p:grpSp>
      <p:sp>
        <p:nvSpPr>
          <p:cNvPr id="17" name="TextBox 16"/>
          <p:cNvSpPr txBox="1"/>
          <p:nvPr/>
        </p:nvSpPr>
        <p:spPr>
          <a:xfrm>
            <a:off x="326578" y="4692156"/>
            <a:ext cx="3740639" cy="646331"/>
          </a:xfrm>
          <a:prstGeom prst="rect">
            <a:avLst/>
          </a:prstGeom>
          <a:noFill/>
        </p:spPr>
        <p:txBody>
          <a:bodyPr wrap="none" rtlCol="0">
            <a:spAutoFit/>
          </a:bodyPr>
          <a:lstStyle/>
          <a:p>
            <a:r>
              <a:rPr lang="en-US" dirty="0"/>
              <a:t> University of Cambridge’s Cavendish  </a:t>
            </a:r>
          </a:p>
          <a:p>
            <a:r>
              <a:rPr lang="en-US" dirty="0"/>
              <a:t>laboratory in England</a:t>
            </a:r>
            <a:endParaRPr lang="lv-LV" dirty="0"/>
          </a:p>
        </p:txBody>
      </p:sp>
      <p:sp>
        <p:nvSpPr>
          <p:cNvPr id="18" name="TextBox 17">
            <a:extLst>
              <a:ext uri="{FF2B5EF4-FFF2-40B4-BE49-F238E27FC236}">
                <a16:creationId xmlns:a16="http://schemas.microsoft.com/office/drawing/2014/main" id="{46A31A96-ADB4-4CFB-8E5A-B4F735F87114}"/>
              </a:ext>
            </a:extLst>
          </p:cNvPr>
          <p:cNvSpPr txBox="1"/>
          <p:nvPr/>
        </p:nvSpPr>
        <p:spPr>
          <a:xfrm>
            <a:off x="4185566" y="5015321"/>
            <a:ext cx="7308458" cy="1569660"/>
          </a:xfrm>
          <a:prstGeom prst="rect">
            <a:avLst/>
          </a:prstGeom>
          <a:noFill/>
        </p:spPr>
        <p:txBody>
          <a:bodyPr wrap="square" rtlCol="0">
            <a:spAutoFit/>
          </a:bodyPr>
          <a:lstStyle/>
          <a:p>
            <a:pPr marL="342900" indent="-342900">
              <a:buFont typeface="Wingdings" panose="05000000000000000000" pitchFamily="2" charset="2"/>
              <a:buChar char="q"/>
            </a:pPr>
            <a:r>
              <a:rPr lang="en-US" sz="2400" dirty="0"/>
              <a:t>They read Edwin Chargaff’s studies where he showed</a:t>
            </a:r>
          </a:p>
          <a:p>
            <a:r>
              <a:rPr lang="en-US" sz="2400" dirty="0"/>
              <a:t>that in all organisms tested, the nucleic acid A content was comparable to T, and the G content was comparable to C. </a:t>
            </a:r>
          </a:p>
        </p:txBody>
      </p:sp>
    </p:spTree>
    <p:extLst>
      <p:ext uri="{BB962C8B-B14F-4D97-AF65-F5344CB8AC3E}">
        <p14:creationId xmlns:p14="http://schemas.microsoft.com/office/powerpoint/2010/main" val="26309318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12948" y="1099806"/>
            <a:ext cx="6661824" cy="1200329"/>
          </a:xfrm>
          <a:prstGeom prst="rect">
            <a:avLst/>
          </a:prstGeom>
          <a:noFill/>
        </p:spPr>
        <p:txBody>
          <a:bodyPr wrap="none" rtlCol="0">
            <a:spAutoFit/>
          </a:bodyPr>
          <a:lstStyle/>
          <a:p>
            <a:pPr marL="342900" indent="-342900">
              <a:buFont typeface="Wingdings" panose="05000000000000000000" pitchFamily="2" charset="2"/>
              <a:buChar char="q"/>
            </a:pPr>
            <a:r>
              <a:rPr lang="en-US" sz="2400" dirty="0"/>
              <a:t>James Watson and Francis Crick made a model of</a:t>
            </a:r>
          </a:p>
          <a:p>
            <a:r>
              <a:rPr lang="en-US" sz="2400" dirty="0"/>
              <a:t>DNA that incorporated the findings of </a:t>
            </a:r>
          </a:p>
          <a:p>
            <a:r>
              <a:rPr lang="en-US" sz="2400" dirty="0"/>
              <a:t>Chargaff, Franklin and Wilkins. </a:t>
            </a:r>
          </a:p>
        </p:txBody>
      </p:sp>
      <p:sp>
        <p:nvSpPr>
          <p:cNvPr id="6" name="TextBox 5"/>
          <p:cNvSpPr txBox="1"/>
          <p:nvPr/>
        </p:nvSpPr>
        <p:spPr>
          <a:xfrm>
            <a:off x="3903450" y="2714300"/>
            <a:ext cx="8038611" cy="461665"/>
          </a:xfrm>
          <a:prstGeom prst="rect">
            <a:avLst/>
          </a:prstGeom>
          <a:noFill/>
        </p:spPr>
        <p:txBody>
          <a:bodyPr wrap="none" rtlCol="0">
            <a:spAutoFit/>
          </a:bodyPr>
          <a:lstStyle/>
          <a:p>
            <a:pPr marL="342900" indent="-342900">
              <a:buFont typeface="Wingdings" panose="05000000000000000000" pitchFamily="2" charset="2"/>
              <a:buChar char="q"/>
            </a:pPr>
            <a:r>
              <a:rPr lang="en-US" sz="2400" dirty="0"/>
              <a:t>In 1953 they published a 1 page paper on the DNA structure.</a:t>
            </a:r>
            <a:endParaRPr lang="lv-LV" sz="2400" dirty="0"/>
          </a:p>
        </p:txBody>
      </p:sp>
      <p:sp>
        <p:nvSpPr>
          <p:cNvPr id="3" name="TextBox 2"/>
          <p:cNvSpPr txBox="1"/>
          <p:nvPr/>
        </p:nvSpPr>
        <p:spPr>
          <a:xfrm>
            <a:off x="3141493" y="3938529"/>
            <a:ext cx="9562524" cy="707886"/>
          </a:xfrm>
          <a:prstGeom prst="rect">
            <a:avLst/>
          </a:prstGeom>
          <a:noFill/>
        </p:spPr>
        <p:txBody>
          <a:bodyPr wrap="square" rtlCol="0">
            <a:spAutoFit/>
          </a:bodyPr>
          <a:lstStyle/>
          <a:p>
            <a:r>
              <a:rPr lang="en-US" sz="2000" dirty="0"/>
              <a:t>Watson JD and FH Crick, ”Molecular Structure of Nucleic Acids; A Structure for </a:t>
            </a:r>
          </a:p>
          <a:p>
            <a:r>
              <a:rPr lang="en-US" sz="2000" dirty="0"/>
              <a:t>Deoxynucleic Acids</a:t>
            </a:r>
            <a:r>
              <a:rPr lang="en-US" sz="2000" i="1" dirty="0"/>
              <a:t>”. Nature </a:t>
            </a:r>
            <a:r>
              <a:rPr lang="en-US" sz="2000" dirty="0"/>
              <a:t>171 (1953), p.738.</a:t>
            </a:r>
            <a:endParaRPr lang="lv-LV" sz="2000" dirty="0"/>
          </a:p>
        </p:txBody>
      </p:sp>
      <p:pic>
        <p:nvPicPr>
          <p:cNvPr id="11" name="Attēls 10"/>
          <p:cNvPicPr>
            <a:picLocks noChangeAspect="1"/>
          </p:cNvPicPr>
          <p:nvPr/>
        </p:nvPicPr>
        <p:blipFill>
          <a:blip r:embed="rId2"/>
          <a:stretch>
            <a:fillRect/>
          </a:stretch>
        </p:blipFill>
        <p:spPr>
          <a:xfrm>
            <a:off x="158857" y="3843489"/>
            <a:ext cx="1732774" cy="1929155"/>
          </a:xfrm>
          <a:prstGeom prst="rect">
            <a:avLst/>
          </a:prstGeom>
        </p:spPr>
      </p:pic>
      <p:sp>
        <p:nvSpPr>
          <p:cNvPr id="12" name="Virsraksts 1"/>
          <p:cNvSpPr txBox="1">
            <a:spLocks/>
          </p:cNvSpPr>
          <p:nvPr/>
        </p:nvSpPr>
        <p:spPr>
          <a:xfrm>
            <a:off x="127782" y="-52170"/>
            <a:ext cx="6606965" cy="10424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Discovering the structure of DNA</a:t>
            </a:r>
            <a:endParaRPr lang="lv-LV" sz="3200" b="1" dirty="0"/>
          </a:p>
        </p:txBody>
      </p:sp>
      <p:pic>
        <p:nvPicPr>
          <p:cNvPr id="13" name="Picture 2" descr="Photo-illustration featuring Nobel Prize winners (for medicine) James Watson (left) and Francis Crick with scientis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74" y="1186584"/>
            <a:ext cx="3213890" cy="18091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734747" y="143639"/>
            <a:ext cx="1018227" cy="584775"/>
          </a:xfrm>
          <a:prstGeom prst="rect">
            <a:avLst/>
          </a:prstGeom>
          <a:noFill/>
        </p:spPr>
        <p:txBody>
          <a:bodyPr wrap="none" rtlCol="0">
            <a:spAutoFit/>
          </a:bodyPr>
          <a:lstStyle/>
          <a:p>
            <a:r>
              <a:rPr lang="en-US" sz="3200" b="1" dirty="0"/>
              <a:t>1953</a:t>
            </a:r>
            <a:endParaRPr lang="lv-LV" sz="3200" b="1" dirty="0"/>
          </a:p>
        </p:txBody>
      </p:sp>
      <p:sp>
        <p:nvSpPr>
          <p:cNvPr id="18" name="TextBox 17"/>
          <p:cNvSpPr txBox="1"/>
          <p:nvPr/>
        </p:nvSpPr>
        <p:spPr>
          <a:xfrm>
            <a:off x="2727752" y="4799399"/>
            <a:ext cx="8013989" cy="830997"/>
          </a:xfrm>
          <a:prstGeom prst="rect">
            <a:avLst/>
          </a:prstGeom>
          <a:noFill/>
        </p:spPr>
        <p:txBody>
          <a:bodyPr wrap="none" rtlCol="0">
            <a:spAutoFit/>
          </a:bodyPr>
          <a:lstStyle/>
          <a:p>
            <a:pPr marL="342900" indent="-342900">
              <a:buFont typeface="Wingdings" panose="05000000000000000000" pitchFamily="2" charset="2"/>
              <a:buChar char="q"/>
            </a:pPr>
            <a:r>
              <a:rPr lang="en-US" sz="2400" dirty="0"/>
              <a:t>Their DNA model fit the experimental data so perfectly that </a:t>
            </a:r>
          </a:p>
          <a:p>
            <a:r>
              <a:rPr lang="en-US" sz="2400" dirty="0"/>
              <a:t>it was almost immediately accepted.</a:t>
            </a:r>
            <a:endParaRPr lang="lv-LV" sz="2400" dirty="0"/>
          </a:p>
        </p:txBody>
      </p:sp>
    </p:spTree>
    <p:extLst>
      <p:ext uri="{BB962C8B-B14F-4D97-AF65-F5344CB8AC3E}">
        <p14:creationId xmlns:p14="http://schemas.microsoft.com/office/powerpoint/2010/main" val="4116539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3404097" y="132717"/>
            <a:ext cx="394370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2"/>
                </a:solidFill>
                <a:latin typeface="Book Antiqua" pitchFamily="18" charset="0"/>
              </a:defRPr>
            </a:lvl1pPr>
            <a:lvl2pPr marL="742950" indent="-285750">
              <a:defRPr sz="2000">
                <a:solidFill>
                  <a:schemeClr val="tx2"/>
                </a:solidFill>
                <a:latin typeface="Book Antiqua" pitchFamily="18" charset="0"/>
              </a:defRPr>
            </a:lvl2pPr>
            <a:lvl3pPr marL="1143000" indent="-228600">
              <a:defRPr sz="2000">
                <a:solidFill>
                  <a:schemeClr val="tx2"/>
                </a:solidFill>
                <a:latin typeface="Book Antiqua" pitchFamily="18" charset="0"/>
              </a:defRPr>
            </a:lvl3pPr>
            <a:lvl4pPr marL="1600200" indent="-228600">
              <a:defRPr sz="2000">
                <a:solidFill>
                  <a:schemeClr val="tx2"/>
                </a:solidFill>
                <a:latin typeface="Book Antiqua" pitchFamily="18" charset="0"/>
              </a:defRPr>
            </a:lvl4pPr>
            <a:lvl5pPr marL="2057400" indent="-228600">
              <a:defRPr sz="2000">
                <a:solidFill>
                  <a:schemeClr val="tx2"/>
                </a:solidFill>
                <a:latin typeface="Book Antiqua" pitchFamily="18" charset="0"/>
              </a:defRPr>
            </a:lvl5pPr>
            <a:lvl6pPr marL="2514600" indent="-228600" eaLnBrk="0" fontAlgn="base" hangingPunct="0">
              <a:spcBef>
                <a:spcPct val="0"/>
              </a:spcBef>
              <a:spcAft>
                <a:spcPct val="0"/>
              </a:spcAft>
              <a:defRPr sz="2000">
                <a:solidFill>
                  <a:schemeClr val="tx2"/>
                </a:solidFill>
                <a:latin typeface="Book Antiqua" pitchFamily="18" charset="0"/>
              </a:defRPr>
            </a:lvl6pPr>
            <a:lvl7pPr marL="2971800" indent="-228600" eaLnBrk="0" fontAlgn="base" hangingPunct="0">
              <a:spcBef>
                <a:spcPct val="0"/>
              </a:spcBef>
              <a:spcAft>
                <a:spcPct val="0"/>
              </a:spcAft>
              <a:defRPr sz="2000">
                <a:solidFill>
                  <a:schemeClr val="tx2"/>
                </a:solidFill>
                <a:latin typeface="Book Antiqua" pitchFamily="18" charset="0"/>
              </a:defRPr>
            </a:lvl7pPr>
            <a:lvl8pPr marL="3429000" indent="-228600" eaLnBrk="0" fontAlgn="base" hangingPunct="0">
              <a:spcBef>
                <a:spcPct val="0"/>
              </a:spcBef>
              <a:spcAft>
                <a:spcPct val="0"/>
              </a:spcAft>
              <a:defRPr sz="2000">
                <a:solidFill>
                  <a:schemeClr val="tx2"/>
                </a:solidFill>
                <a:latin typeface="Book Antiqua" pitchFamily="18" charset="0"/>
              </a:defRPr>
            </a:lvl8pPr>
            <a:lvl9pPr marL="3886200" indent="-228600" eaLnBrk="0" fontAlgn="base" hangingPunct="0">
              <a:spcBef>
                <a:spcPct val="0"/>
              </a:spcBef>
              <a:spcAft>
                <a:spcPct val="0"/>
              </a:spcAft>
              <a:defRPr sz="2000">
                <a:solidFill>
                  <a:schemeClr val="tx2"/>
                </a:solidFill>
                <a:latin typeface="Book Antiqua" pitchFamily="18" charset="0"/>
              </a:defRPr>
            </a:lvl9pPr>
          </a:lstStyle>
          <a:p>
            <a:pPr algn="ctr"/>
            <a:r>
              <a:rPr lang="lv-LV" altLang="lv-LV" sz="2400" b="1" dirty="0" err="1">
                <a:solidFill>
                  <a:schemeClr val="tx1"/>
                </a:solidFill>
              </a:rPr>
              <a:t>Introduction</a:t>
            </a:r>
            <a:r>
              <a:rPr lang="lv-LV" altLang="lv-LV" sz="2400" b="1" dirty="0">
                <a:solidFill>
                  <a:schemeClr val="tx1"/>
                </a:solidFill>
              </a:rPr>
              <a:t> to</a:t>
            </a:r>
          </a:p>
          <a:p>
            <a:pPr algn="ctr"/>
            <a:r>
              <a:rPr lang="lv-LV" altLang="lv-LV" sz="3200" b="1" dirty="0" err="1">
                <a:solidFill>
                  <a:schemeClr val="tx1"/>
                </a:solidFill>
              </a:rPr>
              <a:t>Molecular</a:t>
            </a:r>
            <a:r>
              <a:rPr lang="lv-LV" altLang="lv-LV" sz="3200" b="1" dirty="0">
                <a:solidFill>
                  <a:schemeClr val="tx1"/>
                </a:solidFill>
              </a:rPr>
              <a:t> </a:t>
            </a:r>
            <a:r>
              <a:rPr lang="lv-LV" altLang="lv-LV" sz="3200" b="1" dirty="0" err="1">
                <a:solidFill>
                  <a:schemeClr val="tx1"/>
                </a:solidFill>
              </a:rPr>
              <a:t>Genetics</a:t>
            </a:r>
            <a:r>
              <a:rPr lang="lv-LV" altLang="lv-LV" sz="3200" b="1" dirty="0">
                <a:solidFill>
                  <a:schemeClr val="tx1"/>
                </a:solidFill>
              </a:rPr>
              <a:t> </a:t>
            </a:r>
          </a:p>
        </p:txBody>
      </p:sp>
      <p:sp>
        <p:nvSpPr>
          <p:cNvPr id="5" name="Text Box 8"/>
          <p:cNvSpPr txBox="1">
            <a:spLocks noChangeArrowheads="1"/>
          </p:cNvSpPr>
          <p:nvPr/>
        </p:nvSpPr>
        <p:spPr bwMode="auto">
          <a:xfrm>
            <a:off x="1171710" y="2608309"/>
            <a:ext cx="5680323" cy="334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1950" indent="-361950">
              <a:defRPr sz="2000">
                <a:solidFill>
                  <a:schemeClr val="tx2"/>
                </a:solidFill>
                <a:latin typeface="Book Antiqua" pitchFamily="18" charset="0"/>
              </a:defRPr>
            </a:lvl1pPr>
            <a:lvl2pPr marL="742950" indent="-285750">
              <a:defRPr sz="2000">
                <a:solidFill>
                  <a:schemeClr val="tx2"/>
                </a:solidFill>
                <a:latin typeface="Book Antiqua" pitchFamily="18" charset="0"/>
              </a:defRPr>
            </a:lvl2pPr>
            <a:lvl3pPr marL="1143000" indent="-228600">
              <a:defRPr sz="2000">
                <a:solidFill>
                  <a:schemeClr val="tx2"/>
                </a:solidFill>
                <a:latin typeface="Book Antiqua" pitchFamily="18" charset="0"/>
              </a:defRPr>
            </a:lvl3pPr>
            <a:lvl4pPr marL="1600200" indent="-228600">
              <a:defRPr sz="2000">
                <a:solidFill>
                  <a:schemeClr val="tx2"/>
                </a:solidFill>
                <a:latin typeface="Book Antiqua" pitchFamily="18" charset="0"/>
              </a:defRPr>
            </a:lvl4pPr>
            <a:lvl5pPr marL="2057400" indent="-228600">
              <a:defRPr sz="2000">
                <a:solidFill>
                  <a:schemeClr val="tx2"/>
                </a:solidFill>
                <a:latin typeface="Book Antiqua" pitchFamily="18" charset="0"/>
              </a:defRPr>
            </a:lvl5pPr>
            <a:lvl6pPr marL="2514600" indent="-228600" eaLnBrk="0" fontAlgn="base" hangingPunct="0">
              <a:spcBef>
                <a:spcPct val="0"/>
              </a:spcBef>
              <a:spcAft>
                <a:spcPct val="0"/>
              </a:spcAft>
              <a:defRPr sz="2000">
                <a:solidFill>
                  <a:schemeClr val="tx2"/>
                </a:solidFill>
                <a:latin typeface="Book Antiqua" pitchFamily="18" charset="0"/>
              </a:defRPr>
            </a:lvl6pPr>
            <a:lvl7pPr marL="2971800" indent="-228600" eaLnBrk="0" fontAlgn="base" hangingPunct="0">
              <a:spcBef>
                <a:spcPct val="0"/>
              </a:spcBef>
              <a:spcAft>
                <a:spcPct val="0"/>
              </a:spcAft>
              <a:defRPr sz="2000">
                <a:solidFill>
                  <a:schemeClr val="tx2"/>
                </a:solidFill>
                <a:latin typeface="Book Antiqua" pitchFamily="18" charset="0"/>
              </a:defRPr>
            </a:lvl7pPr>
            <a:lvl8pPr marL="3429000" indent="-228600" eaLnBrk="0" fontAlgn="base" hangingPunct="0">
              <a:spcBef>
                <a:spcPct val="0"/>
              </a:spcBef>
              <a:spcAft>
                <a:spcPct val="0"/>
              </a:spcAft>
              <a:defRPr sz="2000">
                <a:solidFill>
                  <a:schemeClr val="tx2"/>
                </a:solidFill>
                <a:latin typeface="Book Antiqua" pitchFamily="18" charset="0"/>
              </a:defRPr>
            </a:lvl8pPr>
            <a:lvl9pPr marL="3886200" indent="-228600" eaLnBrk="0" fontAlgn="base" hangingPunct="0">
              <a:spcBef>
                <a:spcPct val="0"/>
              </a:spcBef>
              <a:spcAft>
                <a:spcPct val="0"/>
              </a:spcAft>
              <a:defRPr sz="2000">
                <a:solidFill>
                  <a:schemeClr val="tx2"/>
                </a:solidFill>
                <a:latin typeface="Book Antiqua" pitchFamily="18" charset="0"/>
              </a:defRPr>
            </a:lvl9pPr>
          </a:lstStyle>
          <a:p>
            <a:pPr>
              <a:spcAft>
                <a:spcPct val="30000"/>
              </a:spcAft>
              <a:buFontTx/>
              <a:buAutoNum type="arabicPeriod"/>
            </a:pPr>
            <a:r>
              <a:rPr lang="lv-LV" altLang="lv-LV" sz="2400" b="1" dirty="0" err="1">
                <a:solidFill>
                  <a:schemeClr val="tx1"/>
                </a:solidFill>
              </a:rPr>
              <a:t>Structure</a:t>
            </a:r>
            <a:r>
              <a:rPr lang="lv-LV" altLang="lv-LV" sz="2400" b="1" dirty="0">
                <a:solidFill>
                  <a:schemeClr val="tx1"/>
                </a:solidFill>
              </a:rPr>
              <a:t> </a:t>
            </a:r>
            <a:r>
              <a:rPr lang="lv-LV" altLang="lv-LV" sz="2400" b="1" dirty="0" err="1">
                <a:solidFill>
                  <a:schemeClr val="tx1"/>
                </a:solidFill>
              </a:rPr>
              <a:t>of</a:t>
            </a:r>
            <a:r>
              <a:rPr lang="lv-LV" altLang="lv-LV" sz="2400" b="1" dirty="0">
                <a:solidFill>
                  <a:schemeClr val="tx1"/>
                </a:solidFill>
              </a:rPr>
              <a:t> </a:t>
            </a:r>
            <a:r>
              <a:rPr lang="lv-LV" altLang="lv-LV" sz="2400" b="1" dirty="0" err="1">
                <a:solidFill>
                  <a:schemeClr val="tx1"/>
                </a:solidFill>
              </a:rPr>
              <a:t>nucleic</a:t>
            </a:r>
            <a:r>
              <a:rPr lang="lv-LV" altLang="lv-LV" sz="2400" b="1" dirty="0">
                <a:solidFill>
                  <a:schemeClr val="tx1"/>
                </a:solidFill>
              </a:rPr>
              <a:t> </a:t>
            </a:r>
            <a:r>
              <a:rPr lang="lv-LV" altLang="lv-LV" sz="2400" b="1" dirty="0" err="1">
                <a:solidFill>
                  <a:schemeClr val="tx1"/>
                </a:solidFill>
              </a:rPr>
              <a:t>acids</a:t>
            </a:r>
            <a:endParaRPr lang="lv-LV" altLang="lv-LV" sz="2400" b="1" dirty="0">
              <a:solidFill>
                <a:schemeClr val="tx1"/>
              </a:solidFill>
            </a:endParaRPr>
          </a:p>
          <a:p>
            <a:pPr>
              <a:spcAft>
                <a:spcPct val="30000"/>
              </a:spcAft>
              <a:buFontTx/>
              <a:buAutoNum type="arabicPeriod"/>
            </a:pPr>
            <a:r>
              <a:rPr lang="lv-LV" altLang="lv-LV" sz="2400" b="1" dirty="0">
                <a:solidFill>
                  <a:schemeClr val="tx1"/>
                </a:solidFill>
              </a:rPr>
              <a:t>DNA </a:t>
            </a:r>
            <a:r>
              <a:rPr lang="lv-LV" altLang="lv-LV" sz="2400" b="1" dirty="0" err="1">
                <a:solidFill>
                  <a:schemeClr val="tx1"/>
                </a:solidFill>
              </a:rPr>
              <a:t>replication</a:t>
            </a:r>
            <a:r>
              <a:rPr lang="lv-LV" altLang="lv-LV" sz="2400" b="1" dirty="0">
                <a:solidFill>
                  <a:schemeClr val="tx1"/>
                </a:solidFill>
              </a:rPr>
              <a:t> </a:t>
            </a:r>
          </a:p>
          <a:p>
            <a:pPr>
              <a:spcAft>
                <a:spcPct val="30000"/>
              </a:spcAft>
              <a:buFontTx/>
              <a:buAutoNum type="arabicPeriod"/>
            </a:pPr>
            <a:r>
              <a:rPr lang="lv-LV" altLang="lv-LV" sz="2400" b="1" dirty="0" err="1">
                <a:solidFill>
                  <a:schemeClr val="tx1"/>
                </a:solidFill>
              </a:rPr>
              <a:t>Transcription</a:t>
            </a:r>
            <a:r>
              <a:rPr lang="lv-LV" altLang="lv-LV" sz="2400" b="1" dirty="0">
                <a:solidFill>
                  <a:schemeClr val="tx1"/>
                </a:solidFill>
              </a:rPr>
              <a:t>, </a:t>
            </a:r>
            <a:r>
              <a:rPr lang="lv-LV" altLang="lv-LV" sz="2400" b="1" dirty="0" err="1">
                <a:solidFill>
                  <a:schemeClr val="tx1"/>
                </a:solidFill>
              </a:rPr>
              <a:t>mRNS</a:t>
            </a:r>
            <a:r>
              <a:rPr lang="lv-LV" altLang="lv-LV" sz="2400" b="1" dirty="0">
                <a:solidFill>
                  <a:schemeClr val="tx1"/>
                </a:solidFill>
              </a:rPr>
              <a:t> </a:t>
            </a:r>
            <a:r>
              <a:rPr lang="lv-LV" altLang="lv-LV" sz="2400" b="1" dirty="0" err="1">
                <a:solidFill>
                  <a:schemeClr val="tx1"/>
                </a:solidFill>
              </a:rPr>
              <a:t>maturation</a:t>
            </a:r>
            <a:r>
              <a:rPr lang="lv-LV" altLang="lv-LV" sz="2400" b="1" dirty="0">
                <a:solidFill>
                  <a:schemeClr val="tx1"/>
                </a:solidFill>
              </a:rPr>
              <a:t> </a:t>
            </a:r>
          </a:p>
          <a:p>
            <a:pPr>
              <a:spcAft>
                <a:spcPct val="30000"/>
              </a:spcAft>
              <a:buFontTx/>
              <a:buAutoNum type="arabicPeriod"/>
            </a:pPr>
            <a:r>
              <a:rPr lang="lv-LV" altLang="lv-LV" sz="2400" b="1" dirty="0" err="1">
                <a:solidFill>
                  <a:schemeClr val="tx1"/>
                </a:solidFill>
              </a:rPr>
              <a:t>Translation</a:t>
            </a:r>
            <a:r>
              <a:rPr lang="lv-LV" altLang="lv-LV" sz="2400" b="1" dirty="0">
                <a:solidFill>
                  <a:schemeClr val="tx1"/>
                </a:solidFill>
              </a:rPr>
              <a:t> </a:t>
            </a:r>
          </a:p>
          <a:p>
            <a:pPr>
              <a:spcAft>
                <a:spcPct val="30000"/>
              </a:spcAft>
              <a:buFontTx/>
              <a:buAutoNum type="arabicPeriod"/>
            </a:pPr>
            <a:r>
              <a:rPr lang="lv-LV" altLang="lv-LV" sz="2400" b="1" dirty="0" err="1">
                <a:solidFill>
                  <a:schemeClr val="tx1"/>
                </a:solidFill>
              </a:rPr>
              <a:t>Human</a:t>
            </a:r>
            <a:r>
              <a:rPr lang="lv-LV" altLang="lv-LV" sz="2400" b="1" dirty="0">
                <a:solidFill>
                  <a:schemeClr val="tx1"/>
                </a:solidFill>
              </a:rPr>
              <a:t> </a:t>
            </a:r>
            <a:r>
              <a:rPr lang="lv-LV" altLang="lv-LV" sz="2400" b="1" dirty="0" err="1">
                <a:solidFill>
                  <a:schemeClr val="tx1"/>
                </a:solidFill>
              </a:rPr>
              <a:t>genome</a:t>
            </a:r>
            <a:r>
              <a:rPr lang="lv-LV" altLang="lv-LV" sz="2400" b="1" dirty="0">
                <a:solidFill>
                  <a:schemeClr val="tx1"/>
                </a:solidFill>
              </a:rPr>
              <a:t> </a:t>
            </a:r>
            <a:r>
              <a:rPr lang="lv-LV" altLang="lv-LV" sz="2400" b="1" dirty="0" err="1">
                <a:solidFill>
                  <a:schemeClr val="tx1"/>
                </a:solidFill>
              </a:rPr>
              <a:t>organisation</a:t>
            </a:r>
            <a:r>
              <a:rPr lang="lv-LV" altLang="lv-LV" sz="2400" b="1" dirty="0">
                <a:solidFill>
                  <a:schemeClr val="tx1"/>
                </a:solidFill>
              </a:rPr>
              <a:t> </a:t>
            </a:r>
          </a:p>
          <a:p>
            <a:pPr>
              <a:spcAft>
                <a:spcPct val="30000"/>
              </a:spcAft>
              <a:buFontTx/>
              <a:buAutoNum type="arabicPeriod"/>
            </a:pPr>
            <a:r>
              <a:rPr lang="lv-LV" altLang="lv-LV" sz="2400" b="1" dirty="0" err="1">
                <a:solidFill>
                  <a:schemeClr val="tx1"/>
                </a:solidFill>
              </a:rPr>
              <a:t>Gene</a:t>
            </a:r>
            <a:r>
              <a:rPr lang="lv-LV" altLang="lv-LV" sz="2400" b="1" dirty="0">
                <a:solidFill>
                  <a:schemeClr val="tx1"/>
                </a:solidFill>
              </a:rPr>
              <a:t> </a:t>
            </a:r>
            <a:r>
              <a:rPr lang="lv-LV" altLang="lv-LV" sz="2400" b="1" dirty="0" err="1">
                <a:solidFill>
                  <a:schemeClr val="tx1"/>
                </a:solidFill>
              </a:rPr>
              <a:t>expression</a:t>
            </a:r>
            <a:r>
              <a:rPr lang="lv-LV" altLang="lv-LV" sz="2400" b="1" dirty="0">
                <a:solidFill>
                  <a:schemeClr val="tx1"/>
                </a:solidFill>
              </a:rPr>
              <a:t> </a:t>
            </a:r>
            <a:r>
              <a:rPr lang="lv-LV" altLang="lv-LV" sz="2400" b="1" dirty="0" err="1">
                <a:solidFill>
                  <a:schemeClr val="tx1"/>
                </a:solidFill>
              </a:rPr>
              <a:t>regulation</a:t>
            </a:r>
            <a:r>
              <a:rPr lang="lv-LV" altLang="lv-LV" sz="2400" b="1" dirty="0">
                <a:solidFill>
                  <a:schemeClr val="tx1"/>
                </a:solidFill>
              </a:rPr>
              <a:t> </a:t>
            </a:r>
          </a:p>
          <a:p>
            <a:pPr>
              <a:spcAft>
                <a:spcPct val="30000"/>
              </a:spcAft>
              <a:buFontTx/>
              <a:buAutoNum type="arabicPeriod"/>
            </a:pPr>
            <a:r>
              <a:rPr lang="lv-LV" altLang="lv-LV" sz="2400" b="1" dirty="0" err="1">
                <a:solidFill>
                  <a:schemeClr val="tx1"/>
                </a:solidFill>
              </a:rPr>
              <a:t>Hot</a:t>
            </a:r>
            <a:r>
              <a:rPr lang="lv-LV" altLang="lv-LV" sz="2400" b="1" dirty="0">
                <a:solidFill>
                  <a:schemeClr val="tx1"/>
                </a:solidFill>
              </a:rPr>
              <a:t> </a:t>
            </a:r>
            <a:r>
              <a:rPr lang="lv-LV" altLang="lv-LV" sz="2400" b="1" dirty="0" err="1">
                <a:solidFill>
                  <a:schemeClr val="tx1"/>
                </a:solidFill>
              </a:rPr>
              <a:t>fields</a:t>
            </a:r>
            <a:r>
              <a:rPr lang="lv-LV" altLang="lv-LV" sz="2400" b="1" dirty="0">
                <a:solidFill>
                  <a:schemeClr val="tx1"/>
                </a:solidFill>
              </a:rPr>
              <a:t> </a:t>
            </a:r>
            <a:r>
              <a:rPr lang="lv-LV" altLang="lv-LV" sz="2400" b="1" dirty="0" err="1">
                <a:solidFill>
                  <a:schemeClr val="tx1"/>
                </a:solidFill>
              </a:rPr>
              <a:t>in</a:t>
            </a:r>
            <a:r>
              <a:rPr lang="lv-LV" altLang="lv-LV" sz="2400" b="1" dirty="0">
                <a:solidFill>
                  <a:schemeClr val="tx1"/>
                </a:solidFill>
              </a:rPr>
              <a:t> </a:t>
            </a:r>
            <a:r>
              <a:rPr lang="lv-LV" altLang="lv-LV" sz="2400" b="1" dirty="0" err="1">
                <a:solidFill>
                  <a:schemeClr val="tx1"/>
                </a:solidFill>
              </a:rPr>
              <a:t>science</a:t>
            </a:r>
            <a:r>
              <a:rPr lang="lv-LV" altLang="lv-LV" sz="2400" b="1" dirty="0">
                <a:solidFill>
                  <a:schemeClr val="tx1"/>
                </a:solidFill>
              </a:rPr>
              <a:t> </a:t>
            </a:r>
            <a:r>
              <a:rPr lang="lv-LV" altLang="lv-LV" sz="2400" b="1" dirty="0" err="1">
                <a:solidFill>
                  <a:schemeClr val="tx1"/>
                </a:solidFill>
              </a:rPr>
              <a:t>research</a:t>
            </a:r>
            <a:endParaRPr lang="lv-LV" altLang="lv-LV" sz="2400" b="1" dirty="0">
              <a:solidFill>
                <a:schemeClr val="tx1"/>
              </a:solidFill>
            </a:endParaRPr>
          </a:p>
        </p:txBody>
      </p:sp>
      <p:grpSp>
        <p:nvGrpSpPr>
          <p:cNvPr id="6" name="Group 9"/>
          <p:cNvGrpSpPr>
            <a:grpSpLocks/>
          </p:cNvGrpSpPr>
          <p:nvPr/>
        </p:nvGrpSpPr>
        <p:grpSpPr bwMode="auto">
          <a:xfrm>
            <a:off x="7720552" y="282803"/>
            <a:ext cx="4402082" cy="6276366"/>
            <a:chOff x="1735" y="776"/>
            <a:chExt cx="2405" cy="3263"/>
          </a:xfrm>
        </p:grpSpPr>
        <p:sp>
          <p:nvSpPr>
            <p:cNvPr id="7" name="Rectangle 10"/>
            <p:cNvSpPr>
              <a:spLocks noChangeArrowheads="1"/>
            </p:cNvSpPr>
            <p:nvPr/>
          </p:nvSpPr>
          <p:spPr bwMode="auto">
            <a:xfrm>
              <a:off x="1735" y="776"/>
              <a:ext cx="2405" cy="3263"/>
            </a:xfrm>
            <a:prstGeom prst="rect">
              <a:avLst/>
            </a:prstGeom>
            <a:solidFill>
              <a:schemeClr val="bg1"/>
            </a:solidFill>
            <a:ln w="9525">
              <a:solidFill>
                <a:srgbClr val="000036"/>
              </a:solidFill>
              <a:miter lim="800000"/>
              <a:headEnd/>
              <a:tailEnd/>
            </a:ln>
          </p:spPr>
          <p:txBody>
            <a:bodyPr wrap="none" anchor="ctr"/>
            <a:lstStyle>
              <a:lvl1pPr>
                <a:defRPr sz="2000">
                  <a:solidFill>
                    <a:schemeClr val="tx2"/>
                  </a:solidFill>
                  <a:latin typeface="Book Antiqua" pitchFamily="18" charset="0"/>
                </a:defRPr>
              </a:lvl1pPr>
              <a:lvl2pPr marL="742950" indent="-285750">
                <a:defRPr sz="2000">
                  <a:solidFill>
                    <a:schemeClr val="tx2"/>
                  </a:solidFill>
                  <a:latin typeface="Book Antiqua" pitchFamily="18" charset="0"/>
                </a:defRPr>
              </a:lvl2pPr>
              <a:lvl3pPr marL="1143000" indent="-228600">
                <a:defRPr sz="2000">
                  <a:solidFill>
                    <a:schemeClr val="tx2"/>
                  </a:solidFill>
                  <a:latin typeface="Book Antiqua" pitchFamily="18" charset="0"/>
                </a:defRPr>
              </a:lvl3pPr>
              <a:lvl4pPr marL="1600200" indent="-228600">
                <a:defRPr sz="2000">
                  <a:solidFill>
                    <a:schemeClr val="tx2"/>
                  </a:solidFill>
                  <a:latin typeface="Book Antiqua" pitchFamily="18" charset="0"/>
                </a:defRPr>
              </a:lvl4pPr>
              <a:lvl5pPr marL="2057400" indent="-228600">
                <a:defRPr sz="2000">
                  <a:solidFill>
                    <a:schemeClr val="tx2"/>
                  </a:solidFill>
                  <a:latin typeface="Book Antiqua" pitchFamily="18" charset="0"/>
                </a:defRPr>
              </a:lvl5pPr>
              <a:lvl6pPr marL="2514600" indent="-228600" eaLnBrk="0" fontAlgn="base" hangingPunct="0">
                <a:spcBef>
                  <a:spcPct val="0"/>
                </a:spcBef>
                <a:spcAft>
                  <a:spcPct val="0"/>
                </a:spcAft>
                <a:defRPr sz="2000">
                  <a:solidFill>
                    <a:schemeClr val="tx2"/>
                  </a:solidFill>
                  <a:latin typeface="Book Antiqua" pitchFamily="18" charset="0"/>
                </a:defRPr>
              </a:lvl6pPr>
              <a:lvl7pPr marL="2971800" indent="-228600" eaLnBrk="0" fontAlgn="base" hangingPunct="0">
                <a:spcBef>
                  <a:spcPct val="0"/>
                </a:spcBef>
                <a:spcAft>
                  <a:spcPct val="0"/>
                </a:spcAft>
                <a:defRPr sz="2000">
                  <a:solidFill>
                    <a:schemeClr val="tx2"/>
                  </a:solidFill>
                  <a:latin typeface="Book Antiqua" pitchFamily="18" charset="0"/>
                </a:defRPr>
              </a:lvl7pPr>
              <a:lvl8pPr marL="3429000" indent="-228600" eaLnBrk="0" fontAlgn="base" hangingPunct="0">
                <a:spcBef>
                  <a:spcPct val="0"/>
                </a:spcBef>
                <a:spcAft>
                  <a:spcPct val="0"/>
                </a:spcAft>
                <a:defRPr sz="2000">
                  <a:solidFill>
                    <a:schemeClr val="tx2"/>
                  </a:solidFill>
                  <a:latin typeface="Book Antiqua" pitchFamily="18" charset="0"/>
                </a:defRPr>
              </a:lvl8pPr>
              <a:lvl9pPr marL="3886200" indent="-228600" eaLnBrk="0" fontAlgn="base" hangingPunct="0">
                <a:spcBef>
                  <a:spcPct val="0"/>
                </a:spcBef>
                <a:spcAft>
                  <a:spcPct val="0"/>
                </a:spcAft>
                <a:defRPr sz="2000">
                  <a:solidFill>
                    <a:schemeClr val="tx2"/>
                  </a:solidFill>
                  <a:latin typeface="Book Antiqua" pitchFamily="18" charset="0"/>
                </a:defRPr>
              </a:lvl9pPr>
            </a:lstStyle>
            <a:p>
              <a:endParaRPr lang="en-GB" altLang="lv-LV"/>
            </a:p>
          </p:txBody>
        </p:sp>
        <p:grpSp>
          <p:nvGrpSpPr>
            <p:cNvPr id="8" name="Group 11"/>
            <p:cNvGrpSpPr>
              <a:grpSpLocks/>
            </p:cNvGrpSpPr>
            <p:nvPr/>
          </p:nvGrpSpPr>
          <p:grpSpPr bwMode="auto">
            <a:xfrm>
              <a:off x="1821" y="873"/>
              <a:ext cx="2253" cy="3120"/>
              <a:chOff x="1821" y="873"/>
              <a:chExt cx="2253" cy="3120"/>
            </a:xfrm>
          </p:grpSpPr>
          <p:pic>
            <p:nvPicPr>
              <p:cNvPr id="9" name="Picture 12" descr="figure 1-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1" y="955"/>
                <a:ext cx="2253" cy="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 name="Rectangle 13"/>
              <p:cNvSpPr>
                <a:spLocks noChangeArrowheads="1"/>
              </p:cNvSpPr>
              <p:nvPr/>
            </p:nvSpPr>
            <p:spPr bwMode="auto">
              <a:xfrm>
                <a:off x="2142" y="3724"/>
                <a:ext cx="781" cy="1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2"/>
                    </a:solidFill>
                    <a:latin typeface="Book Antiqua" pitchFamily="18" charset="0"/>
                  </a:defRPr>
                </a:lvl1pPr>
                <a:lvl2pPr marL="742950" indent="-285750">
                  <a:defRPr sz="2000">
                    <a:solidFill>
                      <a:schemeClr val="tx2"/>
                    </a:solidFill>
                    <a:latin typeface="Book Antiqua" pitchFamily="18" charset="0"/>
                  </a:defRPr>
                </a:lvl2pPr>
                <a:lvl3pPr marL="1143000" indent="-228600">
                  <a:defRPr sz="2000">
                    <a:solidFill>
                      <a:schemeClr val="tx2"/>
                    </a:solidFill>
                    <a:latin typeface="Book Antiqua" pitchFamily="18" charset="0"/>
                  </a:defRPr>
                </a:lvl3pPr>
                <a:lvl4pPr marL="1600200" indent="-228600">
                  <a:defRPr sz="2000">
                    <a:solidFill>
                      <a:schemeClr val="tx2"/>
                    </a:solidFill>
                    <a:latin typeface="Book Antiqua" pitchFamily="18" charset="0"/>
                  </a:defRPr>
                </a:lvl4pPr>
                <a:lvl5pPr marL="2057400" indent="-228600">
                  <a:defRPr sz="2000">
                    <a:solidFill>
                      <a:schemeClr val="tx2"/>
                    </a:solidFill>
                    <a:latin typeface="Book Antiqua" pitchFamily="18" charset="0"/>
                  </a:defRPr>
                </a:lvl5pPr>
                <a:lvl6pPr marL="2514600" indent="-228600" eaLnBrk="0" fontAlgn="base" hangingPunct="0">
                  <a:spcBef>
                    <a:spcPct val="0"/>
                  </a:spcBef>
                  <a:spcAft>
                    <a:spcPct val="0"/>
                  </a:spcAft>
                  <a:defRPr sz="2000">
                    <a:solidFill>
                      <a:schemeClr val="tx2"/>
                    </a:solidFill>
                    <a:latin typeface="Book Antiqua" pitchFamily="18" charset="0"/>
                  </a:defRPr>
                </a:lvl6pPr>
                <a:lvl7pPr marL="2971800" indent="-228600" eaLnBrk="0" fontAlgn="base" hangingPunct="0">
                  <a:spcBef>
                    <a:spcPct val="0"/>
                  </a:spcBef>
                  <a:spcAft>
                    <a:spcPct val="0"/>
                  </a:spcAft>
                  <a:defRPr sz="2000">
                    <a:solidFill>
                      <a:schemeClr val="tx2"/>
                    </a:solidFill>
                    <a:latin typeface="Book Antiqua" pitchFamily="18" charset="0"/>
                  </a:defRPr>
                </a:lvl7pPr>
                <a:lvl8pPr marL="3429000" indent="-228600" eaLnBrk="0" fontAlgn="base" hangingPunct="0">
                  <a:spcBef>
                    <a:spcPct val="0"/>
                  </a:spcBef>
                  <a:spcAft>
                    <a:spcPct val="0"/>
                  </a:spcAft>
                  <a:defRPr sz="2000">
                    <a:solidFill>
                      <a:schemeClr val="tx2"/>
                    </a:solidFill>
                    <a:latin typeface="Book Antiqua" pitchFamily="18" charset="0"/>
                  </a:defRPr>
                </a:lvl8pPr>
                <a:lvl9pPr marL="3886200" indent="-228600" eaLnBrk="0" fontAlgn="base" hangingPunct="0">
                  <a:spcBef>
                    <a:spcPct val="0"/>
                  </a:spcBef>
                  <a:spcAft>
                    <a:spcPct val="0"/>
                  </a:spcAft>
                  <a:defRPr sz="2000">
                    <a:solidFill>
                      <a:schemeClr val="tx2"/>
                    </a:solidFill>
                    <a:latin typeface="Book Antiqua" pitchFamily="18" charset="0"/>
                  </a:defRPr>
                </a:lvl9pPr>
              </a:lstStyle>
              <a:p>
                <a:endParaRPr lang="en-GB" altLang="lv-LV"/>
              </a:p>
            </p:txBody>
          </p:sp>
          <p:sp>
            <p:nvSpPr>
              <p:cNvPr id="11" name="Rectangle 14"/>
              <p:cNvSpPr>
                <a:spLocks noChangeArrowheads="1"/>
              </p:cNvSpPr>
              <p:nvPr/>
            </p:nvSpPr>
            <p:spPr bwMode="auto">
              <a:xfrm>
                <a:off x="3485" y="1330"/>
                <a:ext cx="501" cy="2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2"/>
                    </a:solidFill>
                    <a:latin typeface="Book Antiqua" pitchFamily="18" charset="0"/>
                  </a:defRPr>
                </a:lvl1pPr>
                <a:lvl2pPr marL="742950" indent="-285750">
                  <a:defRPr sz="2000">
                    <a:solidFill>
                      <a:schemeClr val="tx2"/>
                    </a:solidFill>
                    <a:latin typeface="Book Antiqua" pitchFamily="18" charset="0"/>
                  </a:defRPr>
                </a:lvl2pPr>
                <a:lvl3pPr marL="1143000" indent="-228600">
                  <a:defRPr sz="2000">
                    <a:solidFill>
                      <a:schemeClr val="tx2"/>
                    </a:solidFill>
                    <a:latin typeface="Book Antiqua" pitchFamily="18" charset="0"/>
                  </a:defRPr>
                </a:lvl3pPr>
                <a:lvl4pPr marL="1600200" indent="-228600">
                  <a:defRPr sz="2000">
                    <a:solidFill>
                      <a:schemeClr val="tx2"/>
                    </a:solidFill>
                    <a:latin typeface="Book Antiqua" pitchFamily="18" charset="0"/>
                  </a:defRPr>
                </a:lvl4pPr>
                <a:lvl5pPr marL="2057400" indent="-228600">
                  <a:defRPr sz="2000">
                    <a:solidFill>
                      <a:schemeClr val="tx2"/>
                    </a:solidFill>
                    <a:latin typeface="Book Antiqua" pitchFamily="18" charset="0"/>
                  </a:defRPr>
                </a:lvl5pPr>
                <a:lvl6pPr marL="2514600" indent="-228600" eaLnBrk="0" fontAlgn="base" hangingPunct="0">
                  <a:spcBef>
                    <a:spcPct val="0"/>
                  </a:spcBef>
                  <a:spcAft>
                    <a:spcPct val="0"/>
                  </a:spcAft>
                  <a:defRPr sz="2000">
                    <a:solidFill>
                      <a:schemeClr val="tx2"/>
                    </a:solidFill>
                    <a:latin typeface="Book Antiqua" pitchFamily="18" charset="0"/>
                  </a:defRPr>
                </a:lvl6pPr>
                <a:lvl7pPr marL="2971800" indent="-228600" eaLnBrk="0" fontAlgn="base" hangingPunct="0">
                  <a:spcBef>
                    <a:spcPct val="0"/>
                  </a:spcBef>
                  <a:spcAft>
                    <a:spcPct val="0"/>
                  </a:spcAft>
                  <a:defRPr sz="2000">
                    <a:solidFill>
                      <a:schemeClr val="tx2"/>
                    </a:solidFill>
                    <a:latin typeface="Book Antiqua" pitchFamily="18" charset="0"/>
                  </a:defRPr>
                </a:lvl7pPr>
                <a:lvl8pPr marL="3429000" indent="-228600" eaLnBrk="0" fontAlgn="base" hangingPunct="0">
                  <a:spcBef>
                    <a:spcPct val="0"/>
                  </a:spcBef>
                  <a:spcAft>
                    <a:spcPct val="0"/>
                  </a:spcAft>
                  <a:defRPr sz="2000">
                    <a:solidFill>
                      <a:schemeClr val="tx2"/>
                    </a:solidFill>
                    <a:latin typeface="Book Antiqua" pitchFamily="18" charset="0"/>
                  </a:defRPr>
                </a:lvl8pPr>
                <a:lvl9pPr marL="3886200" indent="-228600" eaLnBrk="0" fontAlgn="base" hangingPunct="0">
                  <a:spcBef>
                    <a:spcPct val="0"/>
                  </a:spcBef>
                  <a:spcAft>
                    <a:spcPct val="0"/>
                  </a:spcAft>
                  <a:defRPr sz="2000">
                    <a:solidFill>
                      <a:schemeClr val="tx2"/>
                    </a:solidFill>
                    <a:latin typeface="Book Antiqua" pitchFamily="18" charset="0"/>
                  </a:defRPr>
                </a:lvl9pPr>
              </a:lstStyle>
              <a:p>
                <a:endParaRPr lang="en-GB" altLang="lv-LV"/>
              </a:p>
            </p:txBody>
          </p:sp>
          <p:sp>
            <p:nvSpPr>
              <p:cNvPr id="12" name="Rectangle 15"/>
              <p:cNvSpPr>
                <a:spLocks noChangeArrowheads="1"/>
              </p:cNvSpPr>
              <p:nvPr/>
            </p:nvSpPr>
            <p:spPr bwMode="auto">
              <a:xfrm>
                <a:off x="2770" y="2920"/>
                <a:ext cx="1165" cy="5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2"/>
                    </a:solidFill>
                    <a:latin typeface="Book Antiqua" pitchFamily="18" charset="0"/>
                  </a:defRPr>
                </a:lvl1pPr>
                <a:lvl2pPr marL="742950" indent="-285750">
                  <a:defRPr sz="2000">
                    <a:solidFill>
                      <a:schemeClr val="tx2"/>
                    </a:solidFill>
                    <a:latin typeface="Book Antiqua" pitchFamily="18" charset="0"/>
                  </a:defRPr>
                </a:lvl2pPr>
                <a:lvl3pPr marL="1143000" indent="-228600">
                  <a:defRPr sz="2000">
                    <a:solidFill>
                      <a:schemeClr val="tx2"/>
                    </a:solidFill>
                    <a:latin typeface="Book Antiqua" pitchFamily="18" charset="0"/>
                  </a:defRPr>
                </a:lvl3pPr>
                <a:lvl4pPr marL="1600200" indent="-228600">
                  <a:defRPr sz="2000">
                    <a:solidFill>
                      <a:schemeClr val="tx2"/>
                    </a:solidFill>
                    <a:latin typeface="Book Antiqua" pitchFamily="18" charset="0"/>
                  </a:defRPr>
                </a:lvl4pPr>
                <a:lvl5pPr marL="2057400" indent="-228600">
                  <a:defRPr sz="2000">
                    <a:solidFill>
                      <a:schemeClr val="tx2"/>
                    </a:solidFill>
                    <a:latin typeface="Book Antiqua" pitchFamily="18" charset="0"/>
                  </a:defRPr>
                </a:lvl5pPr>
                <a:lvl6pPr marL="2514600" indent="-228600" eaLnBrk="0" fontAlgn="base" hangingPunct="0">
                  <a:spcBef>
                    <a:spcPct val="0"/>
                  </a:spcBef>
                  <a:spcAft>
                    <a:spcPct val="0"/>
                  </a:spcAft>
                  <a:defRPr sz="2000">
                    <a:solidFill>
                      <a:schemeClr val="tx2"/>
                    </a:solidFill>
                    <a:latin typeface="Book Antiqua" pitchFamily="18" charset="0"/>
                  </a:defRPr>
                </a:lvl6pPr>
                <a:lvl7pPr marL="2971800" indent="-228600" eaLnBrk="0" fontAlgn="base" hangingPunct="0">
                  <a:spcBef>
                    <a:spcPct val="0"/>
                  </a:spcBef>
                  <a:spcAft>
                    <a:spcPct val="0"/>
                  </a:spcAft>
                  <a:defRPr sz="2000">
                    <a:solidFill>
                      <a:schemeClr val="tx2"/>
                    </a:solidFill>
                    <a:latin typeface="Book Antiqua" pitchFamily="18" charset="0"/>
                  </a:defRPr>
                </a:lvl7pPr>
                <a:lvl8pPr marL="3429000" indent="-228600" eaLnBrk="0" fontAlgn="base" hangingPunct="0">
                  <a:spcBef>
                    <a:spcPct val="0"/>
                  </a:spcBef>
                  <a:spcAft>
                    <a:spcPct val="0"/>
                  </a:spcAft>
                  <a:defRPr sz="2000">
                    <a:solidFill>
                      <a:schemeClr val="tx2"/>
                    </a:solidFill>
                    <a:latin typeface="Book Antiqua" pitchFamily="18" charset="0"/>
                  </a:defRPr>
                </a:lvl8pPr>
                <a:lvl9pPr marL="3886200" indent="-228600" eaLnBrk="0" fontAlgn="base" hangingPunct="0">
                  <a:spcBef>
                    <a:spcPct val="0"/>
                  </a:spcBef>
                  <a:spcAft>
                    <a:spcPct val="0"/>
                  </a:spcAft>
                  <a:defRPr sz="2000">
                    <a:solidFill>
                      <a:schemeClr val="tx2"/>
                    </a:solidFill>
                    <a:latin typeface="Book Antiqua" pitchFamily="18" charset="0"/>
                  </a:defRPr>
                </a:lvl9pPr>
              </a:lstStyle>
              <a:p>
                <a:endParaRPr lang="en-GB" altLang="lv-LV"/>
              </a:p>
            </p:txBody>
          </p:sp>
          <p:sp>
            <p:nvSpPr>
              <p:cNvPr id="13" name="Rectangle 16"/>
              <p:cNvSpPr>
                <a:spLocks noChangeArrowheads="1"/>
              </p:cNvSpPr>
              <p:nvPr/>
            </p:nvSpPr>
            <p:spPr bwMode="auto">
              <a:xfrm>
                <a:off x="2770" y="1985"/>
                <a:ext cx="1186" cy="65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2"/>
                    </a:solidFill>
                    <a:latin typeface="Book Antiqua" pitchFamily="18" charset="0"/>
                  </a:defRPr>
                </a:lvl1pPr>
                <a:lvl2pPr marL="742950" indent="-285750">
                  <a:defRPr sz="2000">
                    <a:solidFill>
                      <a:schemeClr val="tx2"/>
                    </a:solidFill>
                    <a:latin typeface="Book Antiqua" pitchFamily="18" charset="0"/>
                  </a:defRPr>
                </a:lvl2pPr>
                <a:lvl3pPr marL="1143000" indent="-228600">
                  <a:defRPr sz="2000">
                    <a:solidFill>
                      <a:schemeClr val="tx2"/>
                    </a:solidFill>
                    <a:latin typeface="Book Antiqua" pitchFamily="18" charset="0"/>
                  </a:defRPr>
                </a:lvl3pPr>
                <a:lvl4pPr marL="1600200" indent="-228600">
                  <a:defRPr sz="2000">
                    <a:solidFill>
                      <a:schemeClr val="tx2"/>
                    </a:solidFill>
                    <a:latin typeface="Book Antiqua" pitchFamily="18" charset="0"/>
                  </a:defRPr>
                </a:lvl4pPr>
                <a:lvl5pPr marL="2057400" indent="-228600">
                  <a:defRPr sz="2000">
                    <a:solidFill>
                      <a:schemeClr val="tx2"/>
                    </a:solidFill>
                    <a:latin typeface="Book Antiqua" pitchFamily="18" charset="0"/>
                  </a:defRPr>
                </a:lvl5pPr>
                <a:lvl6pPr marL="2514600" indent="-228600" eaLnBrk="0" fontAlgn="base" hangingPunct="0">
                  <a:spcBef>
                    <a:spcPct val="0"/>
                  </a:spcBef>
                  <a:spcAft>
                    <a:spcPct val="0"/>
                  </a:spcAft>
                  <a:defRPr sz="2000">
                    <a:solidFill>
                      <a:schemeClr val="tx2"/>
                    </a:solidFill>
                    <a:latin typeface="Book Antiqua" pitchFamily="18" charset="0"/>
                  </a:defRPr>
                </a:lvl6pPr>
                <a:lvl7pPr marL="2971800" indent="-228600" eaLnBrk="0" fontAlgn="base" hangingPunct="0">
                  <a:spcBef>
                    <a:spcPct val="0"/>
                  </a:spcBef>
                  <a:spcAft>
                    <a:spcPct val="0"/>
                  </a:spcAft>
                  <a:defRPr sz="2000">
                    <a:solidFill>
                      <a:schemeClr val="tx2"/>
                    </a:solidFill>
                    <a:latin typeface="Book Antiqua" pitchFamily="18" charset="0"/>
                  </a:defRPr>
                </a:lvl7pPr>
                <a:lvl8pPr marL="3429000" indent="-228600" eaLnBrk="0" fontAlgn="base" hangingPunct="0">
                  <a:spcBef>
                    <a:spcPct val="0"/>
                  </a:spcBef>
                  <a:spcAft>
                    <a:spcPct val="0"/>
                  </a:spcAft>
                  <a:defRPr sz="2000">
                    <a:solidFill>
                      <a:schemeClr val="tx2"/>
                    </a:solidFill>
                    <a:latin typeface="Book Antiqua" pitchFamily="18" charset="0"/>
                  </a:defRPr>
                </a:lvl8pPr>
                <a:lvl9pPr marL="3886200" indent="-228600" eaLnBrk="0" fontAlgn="base" hangingPunct="0">
                  <a:spcBef>
                    <a:spcPct val="0"/>
                  </a:spcBef>
                  <a:spcAft>
                    <a:spcPct val="0"/>
                  </a:spcAft>
                  <a:defRPr sz="2000">
                    <a:solidFill>
                      <a:schemeClr val="tx2"/>
                    </a:solidFill>
                    <a:latin typeface="Book Antiqua" pitchFamily="18" charset="0"/>
                  </a:defRPr>
                </a:lvl9pPr>
              </a:lstStyle>
              <a:p>
                <a:endParaRPr lang="en-GB" altLang="lv-LV"/>
              </a:p>
            </p:txBody>
          </p:sp>
          <p:sp>
            <p:nvSpPr>
              <p:cNvPr id="14" name="Rectangle 17"/>
              <p:cNvSpPr>
                <a:spLocks noChangeArrowheads="1"/>
              </p:cNvSpPr>
              <p:nvPr/>
            </p:nvSpPr>
            <p:spPr bwMode="auto">
              <a:xfrm>
                <a:off x="2357" y="873"/>
                <a:ext cx="925" cy="45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000">
                    <a:solidFill>
                      <a:schemeClr val="tx2"/>
                    </a:solidFill>
                    <a:latin typeface="Book Antiqua" pitchFamily="18" charset="0"/>
                  </a:defRPr>
                </a:lvl1pPr>
                <a:lvl2pPr marL="742950" indent="-285750">
                  <a:defRPr sz="2000">
                    <a:solidFill>
                      <a:schemeClr val="tx2"/>
                    </a:solidFill>
                    <a:latin typeface="Book Antiqua" pitchFamily="18" charset="0"/>
                  </a:defRPr>
                </a:lvl2pPr>
                <a:lvl3pPr marL="1143000" indent="-228600">
                  <a:defRPr sz="2000">
                    <a:solidFill>
                      <a:schemeClr val="tx2"/>
                    </a:solidFill>
                    <a:latin typeface="Book Antiqua" pitchFamily="18" charset="0"/>
                  </a:defRPr>
                </a:lvl3pPr>
                <a:lvl4pPr marL="1600200" indent="-228600">
                  <a:defRPr sz="2000">
                    <a:solidFill>
                      <a:schemeClr val="tx2"/>
                    </a:solidFill>
                    <a:latin typeface="Book Antiqua" pitchFamily="18" charset="0"/>
                  </a:defRPr>
                </a:lvl4pPr>
                <a:lvl5pPr marL="2057400" indent="-228600">
                  <a:defRPr sz="2000">
                    <a:solidFill>
                      <a:schemeClr val="tx2"/>
                    </a:solidFill>
                    <a:latin typeface="Book Antiqua" pitchFamily="18" charset="0"/>
                  </a:defRPr>
                </a:lvl5pPr>
                <a:lvl6pPr marL="2514600" indent="-228600" eaLnBrk="0" fontAlgn="base" hangingPunct="0">
                  <a:spcBef>
                    <a:spcPct val="0"/>
                  </a:spcBef>
                  <a:spcAft>
                    <a:spcPct val="0"/>
                  </a:spcAft>
                  <a:defRPr sz="2000">
                    <a:solidFill>
                      <a:schemeClr val="tx2"/>
                    </a:solidFill>
                    <a:latin typeface="Book Antiqua" pitchFamily="18" charset="0"/>
                  </a:defRPr>
                </a:lvl6pPr>
                <a:lvl7pPr marL="2971800" indent="-228600" eaLnBrk="0" fontAlgn="base" hangingPunct="0">
                  <a:spcBef>
                    <a:spcPct val="0"/>
                  </a:spcBef>
                  <a:spcAft>
                    <a:spcPct val="0"/>
                  </a:spcAft>
                  <a:defRPr sz="2000">
                    <a:solidFill>
                      <a:schemeClr val="tx2"/>
                    </a:solidFill>
                    <a:latin typeface="Book Antiqua" pitchFamily="18" charset="0"/>
                  </a:defRPr>
                </a:lvl7pPr>
                <a:lvl8pPr marL="3429000" indent="-228600" eaLnBrk="0" fontAlgn="base" hangingPunct="0">
                  <a:spcBef>
                    <a:spcPct val="0"/>
                  </a:spcBef>
                  <a:spcAft>
                    <a:spcPct val="0"/>
                  </a:spcAft>
                  <a:defRPr sz="2000">
                    <a:solidFill>
                      <a:schemeClr val="tx2"/>
                    </a:solidFill>
                    <a:latin typeface="Book Antiqua" pitchFamily="18" charset="0"/>
                  </a:defRPr>
                </a:lvl8pPr>
                <a:lvl9pPr marL="3886200" indent="-228600" eaLnBrk="0" fontAlgn="base" hangingPunct="0">
                  <a:spcBef>
                    <a:spcPct val="0"/>
                  </a:spcBef>
                  <a:spcAft>
                    <a:spcPct val="0"/>
                  </a:spcAft>
                  <a:defRPr sz="2000">
                    <a:solidFill>
                      <a:schemeClr val="tx2"/>
                    </a:solidFill>
                    <a:latin typeface="Book Antiqua" pitchFamily="18" charset="0"/>
                  </a:defRPr>
                </a:lvl9pPr>
              </a:lstStyle>
              <a:p>
                <a:endParaRPr lang="en-GB" altLang="lv-LV"/>
              </a:p>
            </p:txBody>
          </p:sp>
          <p:sp>
            <p:nvSpPr>
              <p:cNvPr id="15" name="Text Box 18"/>
              <p:cNvSpPr txBox="1">
                <a:spLocks noChangeArrowheads="1"/>
              </p:cNvSpPr>
              <p:nvPr/>
            </p:nvSpPr>
            <p:spPr bwMode="auto">
              <a:xfrm>
                <a:off x="2347" y="878"/>
                <a:ext cx="963"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2"/>
                    </a:solidFill>
                    <a:latin typeface="Book Antiqua" pitchFamily="18" charset="0"/>
                  </a:defRPr>
                </a:lvl1pPr>
                <a:lvl2pPr marL="742950" indent="-285750">
                  <a:defRPr sz="2000">
                    <a:solidFill>
                      <a:schemeClr val="tx2"/>
                    </a:solidFill>
                    <a:latin typeface="Book Antiqua" pitchFamily="18" charset="0"/>
                  </a:defRPr>
                </a:lvl2pPr>
                <a:lvl3pPr marL="1143000" indent="-228600">
                  <a:defRPr sz="2000">
                    <a:solidFill>
                      <a:schemeClr val="tx2"/>
                    </a:solidFill>
                    <a:latin typeface="Book Antiqua" pitchFamily="18" charset="0"/>
                  </a:defRPr>
                </a:lvl3pPr>
                <a:lvl4pPr marL="1600200" indent="-228600">
                  <a:defRPr sz="2000">
                    <a:solidFill>
                      <a:schemeClr val="tx2"/>
                    </a:solidFill>
                    <a:latin typeface="Book Antiqua" pitchFamily="18" charset="0"/>
                  </a:defRPr>
                </a:lvl4pPr>
                <a:lvl5pPr marL="2057400" indent="-228600">
                  <a:defRPr sz="2000">
                    <a:solidFill>
                      <a:schemeClr val="tx2"/>
                    </a:solidFill>
                    <a:latin typeface="Book Antiqua" pitchFamily="18" charset="0"/>
                  </a:defRPr>
                </a:lvl5pPr>
                <a:lvl6pPr marL="2514600" indent="-228600" eaLnBrk="0" fontAlgn="base" hangingPunct="0">
                  <a:spcBef>
                    <a:spcPct val="0"/>
                  </a:spcBef>
                  <a:spcAft>
                    <a:spcPct val="0"/>
                  </a:spcAft>
                  <a:defRPr sz="2000">
                    <a:solidFill>
                      <a:schemeClr val="tx2"/>
                    </a:solidFill>
                    <a:latin typeface="Book Antiqua" pitchFamily="18" charset="0"/>
                  </a:defRPr>
                </a:lvl6pPr>
                <a:lvl7pPr marL="2971800" indent="-228600" eaLnBrk="0" fontAlgn="base" hangingPunct="0">
                  <a:spcBef>
                    <a:spcPct val="0"/>
                  </a:spcBef>
                  <a:spcAft>
                    <a:spcPct val="0"/>
                  </a:spcAft>
                  <a:defRPr sz="2000">
                    <a:solidFill>
                      <a:schemeClr val="tx2"/>
                    </a:solidFill>
                    <a:latin typeface="Book Antiqua" pitchFamily="18" charset="0"/>
                  </a:defRPr>
                </a:lvl7pPr>
                <a:lvl8pPr marL="3429000" indent="-228600" eaLnBrk="0" fontAlgn="base" hangingPunct="0">
                  <a:spcBef>
                    <a:spcPct val="0"/>
                  </a:spcBef>
                  <a:spcAft>
                    <a:spcPct val="0"/>
                  </a:spcAft>
                  <a:defRPr sz="2000">
                    <a:solidFill>
                      <a:schemeClr val="tx2"/>
                    </a:solidFill>
                    <a:latin typeface="Book Antiqua" pitchFamily="18" charset="0"/>
                  </a:defRPr>
                </a:lvl8pPr>
                <a:lvl9pPr marL="3886200" indent="-228600" eaLnBrk="0" fontAlgn="base" hangingPunct="0">
                  <a:spcBef>
                    <a:spcPct val="0"/>
                  </a:spcBef>
                  <a:spcAft>
                    <a:spcPct val="0"/>
                  </a:spcAft>
                  <a:defRPr sz="2000">
                    <a:solidFill>
                      <a:schemeClr val="tx2"/>
                    </a:solidFill>
                    <a:latin typeface="Book Antiqua" pitchFamily="18" charset="0"/>
                  </a:defRPr>
                </a:lvl9pPr>
              </a:lstStyle>
              <a:p>
                <a:pPr>
                  <a:lnSpc>
                    <a:spcPct val="90000"/>
                  </a:lnSpc>
                </a:pPr>
                <a:r>
                  <a:rPr lang="lv-LV" altLang="lv-LV" sz="1800" b="1" dirty="0">
                    <a:solidFill>
                      <a:srgbClr val="080808"/>
                    </a:solidFill>
                  </a:rPr>
                  <a:t>DNA </a:t>
                </a:r>
                <a:r>
                  <a:rPr lang="lv-LV" altLang="lv-LV" sz="1800" b="1" dirty="0" err="1">
                    <a:solidFill>
                      <a:srgbClr val="080808"/>
                    </a:solidFill>
                  </a:rPr>
                  <a:t>synthesis</a:t>
                </a:r>
                <a:endParaRPr lang="lv-LV" altLang="lv-LV" sz="1800" b="1" dirty="0">
                  <a:solidFill>
                    <a:srgbClr val="080808"/>
                  </a:solidFill>
                </a:endParaRPr>
              </a:p>
              <a:p>
                <a:pPr>
                  <a:lnSpc>
                    <a:spcPct val="90000"/>
                  </a:lnSpc>
                </a:pPr>
                <a:r>
                  <a:rPr lang="lv-LV" altLang="lv-LV" sz="1800" b="1" dirty="0">
                    <a:solidFill>
                      <a:srgbClr val="080808"/>
                    </a:solidFill>
                  </a:rPr>
                  <a:t>(</a:t>
                </a:r>
                <a:r>
                  <a:rPr lang="lv-LV" altLang="lv-LV" sz="1800" b="1" dirty="0" err="1">
                    <a:solidFill>
                      <a:srgbClr val="080808"/>
                    </a:solidFill>
                  </a:rPr>
                  <a:t>replication</a:t>
                </a:r>
                <a:r>
                  <a:rPr lang="lv-LV" altLang="lv-LV" sz="1800" b="1" dirty="0">
                    <a:solidFill>
                      <a:srgbClr val="080808"/>
                    </a:solidFill>
                  </a:rPr>
                  <a:t>)</a:t>
                </a:r>
                <a:endParaRPr lang="en-GB" altLang="lv-LV" sz="1800" b="1" dirty="0">
                  <a:solidFill>
                    <a:srgbClr val="080808"/>
                  </a:solidFill>
                </a:endParaRPr>
              </a:p>
            </p:txBody>
          </p:sp>
          <p:sp>
            <p:nvSpPr>
              <p:cNvPr id="16" name="Text Box 19"/>
              <p:cNvSpPr txBox="1">
                <a:spLocks noChangeArrowheads="1"/>
              </p:cNvSpPr>
              <p:nvPr/>
            </p:nvSpPr>
            <p:spPr bwMode="auto">
              <a:xfrm>
                <a:off x="2723" y="1993"/>
                <a:ext cx="929"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2"/>
                    </a:solidFill>
                    <a:latin typeface="Book Antiqua" pitchFamily="18" charset="0"/>
                  </a:defRPr>
                </a:lvl1pPr>
                <a:lvl2pPr marL="742950" indent="-285750">
                  <a:defRPr sz="2000">
                    <a:solidFill>
                      <a:schemeClr val="tx2"/>
                    </a:solidFill>
                    <a:latin typeface="Book Antiqua" pitchFamily="18" charset="0"/>
                  </a:defRPr>
                </a:lvl2pPr>
                <a:lvl3pPr marL="1143000" indent="-228600">
                  <a:defRPr sz="2000">
                    <a:solidFill>
                      <a:schemeClr val="tx2"/>
                    </a:solidFill>
                    <a:latin typeface="Book Antiqua" pitchFamily="18" charset="0"/>
                  </a:defRPr>
                </a:lvl3pPr>
                <a:lvl4pPr marL="1600200" indent="-228600">
                  <a:defRPr sz="2000">
                    <a:solidFill>
                      <a:schemeClr val="tx2"/>
                    </a:solidFill>
                    <a:latin typeface="Book Antiqua" pitchFamily="18" charset="0"/>
                  </a:defRPr>
                </a:lvl4pPr>
                <a:lvl5pPr marL="2057400" indent="-228600">
                  <a:defRPr sz="2000">
                    <a:solidFill>
                      <a:schemeClr val="tx2"/>
                    </a:solidFill>
                    <a:latin typeface="Book Antiqua" pitchFamily="18" charset="0"/>
                  </a:defRPr>
                </a:lvl5pPr>
                <a:lvl6pPr marL="2514600" indent="-228600" eaLnBrk="0" fontAlgn="base" hangingPunct="0">
                  <a:spcBef>
                    <a:spcPct val="0"/>
                  </a:spcBef>
                  <a:spcAft>
                    <a:spcPct val="0"/>
                  </a:spcAft>
                  <a:defRPr sz="2000">
                    <a:solidFill>
                      <a:schemeClr val="tx2"/>
                    </a:solidFill>
                    <a:latin typeface="Book Antiqua" pitchFamily="18" charset="0"/>
                  </a:defRPr>
                </a:lvl6pPr>
                <a:lvl7pPr marL="2971800" indent="-228600" eaLnBrk="0" fontAlgn="base" hangingPunct="0">
                  <a:spcBef>
                    <a:spcPct val="0"/>
                  </a:spcBef>
                  <a:spcAft>
                    <a:spcPct val="0"/>
                  </a:spcAft>
                  <a:defRPr sz="2000">
                    <a:solidFill>
                      <a:schemeClr val="tx2"/>
                    </a:solidFill>
                    <a:latin typeface="Book Antiqua" pitchFamily="18" charset="0"/>
                  </a:defRPr>
                </a:lvl7pPr>
                <a:lvl8pPr marL="3429000" indent="-228600" eaLnBrk="0" fontAlgn="base" hangingPunct="0">
                  <a:spcBef>
                    <a:spcPct val="0"/>
                  </a:spcBef>
                  <a:spcAft>
                    <a:spcPct val="0"/>
                  </a:spcAft>
                  <a:defRPr sz="2000">
                    <a:solidFill>
                      <a:schemeClr val="tx2"/>
                    </a:solidFill>
                    <a:latin typeface="Book Antiqua" pitchFamily="18" charset="0"/>
                  </a:defRPr>
                </a:lvl8pPr>
                <a:lvl9pPr marL="3886200" indent="-228600" eaLnBrk="0" fontAlgn="base" hangingPunct="0">
                  <a:spcBef>
                    <a:spcPct val="0"/>
                  </a:spcBef>
                  <a:spcAft>
                    <a:spcPct val="0"/>
                  </a:spcAft>
                  <a:defRPr sz="2000">
                    <a:solidFill>
                      <a:schemeClr val="tx2"/>
                    </a:solidFill>
                    <a:latin typeface="Book Antiqua" pitchFamily="18" charset="0"/>
                  </a:defRPr>
                </a:lvl9pPr>
              </a:lstStyle>
              <a:p>
                <a:pPr>
                  <a:lnSpc>
                    <a:spcPct val="90000"/>
                  </a:lnSpc>
                </a:pPr>
                <a:r>
                  <a:rPr lang="lv-LV" altLang="lv-LV" sz="1800" b="1" dirty="0">
                    <a:solidFill>
                      <a:srgbClr val="080808"/>
                    </a:solidFill>
                  </a:rPr>
                  <a:t>RNS </a:t>
                </a:r>
                <a:r>
                  <a:rPr lang="lv-LV" altLang="lv-LV" sz="1800" b="1" dirty="0" err="1">
                    <a:solidFill>
                      <a:srgbClr val="080808"/>
                    </a:solidFill>
                  </a:rPr>
                  <a:t>synthesis</a:t>
                </a:r>
                <a:endParaRPr lang="lv-LV" altLang="lv-LV" sz="1800" b="1" dirty="0">
                  <a:solidFill>
                    <a:srgbClr val="080808"/>
                  </a:solidFill>
                </a:endParaRPr>
              </a:p>
              <a:p>
                <a:pPr>
                  <a:lnSpc>
                    <a:spcPct val="90000"/>
                  </a:lnSpc>
                </a:pPr>
                <a:r>
                  <a:rPr lang="lv-LV" altLang="lv-LV" sz="1800" b="1" dirty="0">
                    <a:solidFill>
                      <a:srgbClr val="080808"/>
                    </a:solidFill>
                  </a:rPr>
                  <a:t>(</a:t>
                </a:r>
                <a:r>
                  <a:rPr lang="lv-LV" altLang="lv-LV" sz="1800" b="1" dirty="0" err="1">
                    <a:solidFill>
                      <a:srgbClr val="080808"/>
                    </a:solidFill>
                  </a:rPr>
                  <a:t>transcription</a:t>
                </a:r>
                <a:r>
                  <a:rPr lang="lv-LV" altLang="lv-LV" sz="1800" b="1" dirty="0">
                    <a:solidFill>
                      <a:srgbClr val="080808"/>
                    </a:solidFill>
                  </a:rPr>
                  <a:t>)</a:t>
                </a:r>
                <a:endParaRPr lang="en-GB" altLang="lv-LV" sz="1800" b="1" dirty="0">
                  <a:solidFill>
                    <a:srgbClr val="080808"/>
                  </a:solidFill>
                </a:endParaRPr>
              </a:p>
            </p:txBody>
          </p:sp>
          <p:sp>
            <p:nvSpPr>
              <p:cNvPr id="17" name="Text Box 20"/>
              <p:cNvSpPr txBox="1">
                <a:spLocks noChangeArrowheads="1"/>
              </p:cNvSpPr>
              <p:nvPr/>
            </p:nvSpPr>
            <p:spPr bwMode="auto">
              <a:xfrm>
                <a:off x="2725" y="2904"/>
                <a:ext cx="1073"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2"/>
                    </a:solidFill>
                    <a:latin typeface="Book Antiqua" pitchFamily="18" charset="0"/>
                  </a:defRPr>
                </a:lvl1pPr>
                <a:lvl2pPr marL="742950" indent="-285750">
                  <a:defRPr sz="2000">
                    <a:solidFill>
                      <a:schemeClr val="tx2"/>
                    </a:solidFill>
                    <a:latin typeface="Book Antiqua" pitchFamily="18" charset="0"/>
                  </a:defRPr>
                </a:lvl2pPr>
                <a:lvl3pPr marL="1143000" indent="-228600">
                  <a:defRPr sz="2000">
                    <a:solidFill>
                      <a:schemeClr val="tx2"/>
                    </a:solidFill>
                    <a:latin typeface="Book Antiqua" pitchFamily="18" charset="0"/>
                  </a:defRPr>
                </a:lvl3pPr>
                <a:lvl4pPr marL="1600200" indent="-228600">
                  <a:defRPr sz="2000">
                    <a:solidFill>
                      <a:schemeClr val="tx2"/>
                    </a:solidFill>
                    <a:latin typeface="Book Antiqua" pitchFamily="18" charset="0"/>
                  </a:defRPr>
                </a:lvl4pPr>
                <a:lvl5pPr marL="2057400" indent="-228600">
                  <a:defRPr sz="2000">
                    <a:solidFill>
                      <a:schemeClr val="tx2"/>
                    </a:solidFill>
                    <a:latin typeface="Book Antiqua" pitchFamily="18" charset="0"/>
                  </a:defRPr>
                </a:lvl5pPr>
                <a:lvl6pPr marL="2514600" indent="-228600" eaLnBrk="0" fontAlgn="base" hangingPunct="0">
                  <a:spcBef>
                    <a:spcPct val="0"/>
                  </a:spcBef>
                  <a:spcAft>
                    <a:spcPct val="0"/>
                  </a:spcAft>
                  <a:defRPr sz="2000">
                    <a:solidFill>
                      <a:schemeClr val="tx2"/>
                    </a:solidFill>
                    <a:latin typeface="Book Antiqua" pitchFamily="18" charset="0"/>
                  </a:defRPr>
                </a:lvl6pPr>
                <a:lvl7pPr marL="2971800" indent="-228600" eaLnBrk="0" fontAlgn="base" hangingPunct="0">
                  <a:spcBef>
                    <a:spcPct val="0"/>
                  </a:spcBef>
                  <a:spcAft>
                    <a:spcPct val="0"/>
                  </a:spcAft>
                  <a:defRPr sz="2000">
                    <a:solidFill>
                      <a:schemeClr val="tx2"/>
                    </a:solidFill>
                    <a:latin typeface="Book Antiqua" pitchFamily="18" charset="0"/>
                  </a:defRPr>
                </a:lvl7pPr>
                <a:lvl8pPr marL="3429000" indent="-228600" eaLnBrk="0" fontAlgn="base" hangingPunct="0">
                  <a:spcBef>
                    <a:spcPct val="0"/>
                  </a:spcBef>
                  <a:spcAft>
                    <a:spcPct val="0"/>
                  </a:spcAft>
                  <a:defRPr sz="2000">
                    <a:solidFill>
                      <a:schemeClr val="tx2"/>
                    </a:solidFill>
                    <a:latin typeface="Book Antiqua" pitchFamily="18" charset="0"/>
                  </a:defRPr>
                </a:lvl8pPr>
                <a:lvl9pPr marL="3886200" indent="-228600" eaLnBrk="0" fontAlgn="base" hangingPunct="0">
                  <a:spcBef>
                    <a:spcPct val="0"/>
                  </a:spcBef>
                  <a:spcAft>
                    <a:spcPct val="0"/>
                  </a:spcAft>
                  <a:defRPr sz="2000">
                    <a:solidFill>
                      <a:schemeClr val="tx2"/>
                    </a:solidFill>
                    <a:latin typeface="Book Antiqua" pitchFamily="18" charset="0"/>
                  </a:defRPr>
                </a:lvl9pPr>
              </a:lstStyle>
              <a:p>
                <a:pPr>
                  <a:lnSpc>
                    <a:spcPct val="90000"/>
                  </a:lnSpc>
                </a:pPr>
                <a:r>
                  <a:rPr lang="lv-LV" altLang="lv-LV" sz="1800" b="1" dirty="0" err="1">
                    <a:solidFill>
                      <a:srgbClr val="080808"/>
                    </a:solidFill>
                  </a:rPr>
                  <a:t>Protein</a:t>
                </a:r>
                <a:r>
                  <a:rPr lang="lv-LV" altLang="lv-LV" sz="1800" b="1" dirty="0">
                    <a:solidFill>
                      <a:srgbClr val="080808"/>
                    </a:solidFill>
                  </a:rPr>
                  <a:t> </a:t>
                </a:r>
                <a:r>
                  <a:rPr lang="lv-LV" altLang="lv-LV" sz="1800" b="1" dirty="0" err="1">
                    <a:solidFill>
                      <a:srgbClr val="080808"/>
                    </a:solidFill>
                  </a:rPr>
                  <a:t>synthesis</a:t>
                </a:r>
                <a:endParaRPr lang="lv-LV" altLang="lv-LV" sz="1800" b="1" dirty="0">
                  <a:solidFill>
                    <a:srgbClr val="080808"/>
                  </a:solidFill>
                </a:endParaRPr>
              </a:p>
              <a:p>
                <a:pPr>
                  <a:lnSpc>
                    <a:spcPct val="90000"/>
                  </a:lnSpc>
                </a:pPr>
                <a:r>
                  <a:rPr lang="lv-LV" altLang="lv-LV" sz="1800" b="1" dirty="0">
                    <a:solidFill>
                      <a:srgbClr val="080808"/>
                    </a:solidFill>
                  </a:rPr>
                  <a:t>(</a:t>
                </a:r>
                <a:r>
                  <a:rPr lang="lv-LV" altLang="lv-LV" sz="1800" b="1" dirty="0" err="1">
                    <a:solidFill>
                      <a:srgbClr val="080808"/>
                    </a:solidFill>
                  </a:rPr>
                  <a:t>translation</a:t>
                </a:r>
                <a:r>
                  <a:rPr lang="lv-LV" altLang="lv-LV" sz="1800" b="1" dirty="0">
                    <a:solidFill>
                      <a:srgbClr val="080808"/>
                    </a:solidFill>
                  </a:rPr>
                  <a:t>)</a:t>
                </a:r>
                <a:endParaRPr lang="en-GB" altLang="lv-LV" sz="1800" b="1" dirty="0">
                  <a:solidFill>
                    <a:srgbClr val="080808"/>
                  </a:solidFill>
                </a:endParaRPr>
              </a:p>
            </p:txBody>
          </p:sp>
          <p:sp>
            <p:nvSpPr>
              <p:cNvPr id="18" name="Text Box 21"/>
              <p:cNvSpPr txBox="1">
                <a:spLocks noChangeArrowheads="1"/>
              </p:cNvSpPr>
              <p:nvPr/>
            </p:nvSpPr>
            <p:spPr bwMode="auto">
              <a:xfrm>
                <a:off x="3493" y="1428"/>
                <a:ext cx="431" cy="168"/>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2"/>
                    </a:solidFill>
                    <a:latin typeface="Book Antiqua" pitchFamily="18" charset="0"/>
                  </a:defRPr>
                </a:lvl1pPr>
                <a:lvl2pPr marL="742950" indent="-285750">
                  <a:defRPr sz="2000">
                    <a:solidFill>
                      <a:schemeClr val="tx2"/>
                    </a:solidFill>
                    <a:latin typeface="Book Antiqua" pitchFamily="18" charset="0"/>
                  </a:defRPr>
                </a:lvl2pPr>
                <a:lvl3pPr marL="1143000" indent="-228600">
                  <a:defRPr sz="2000">
                    <a:solidFill>
                      <a:schemeClr val="tx2"/>
                    </a:solidFill>
                    <a:latin typeface="Book Antiqua" pitchFamily="18" charset="0"/>
                  </a:defRPr>
                </a:lvl3pPr>
                <a:lvl4pPr marL="1600200" indent="-228600">
                  <a:defRPr sz="2000">
                    <a:solidFill>
                      <a:schemeClr val="tx2"/>
                    </a:solidFill>
                    <a:latin typeface="Book Antiqua" pitchFamily="18" charset="0"/>
                  </a:defRPr>
                </a:lvl4pPr>
                <a:lvl5pPr marL="2057400" indent="-228600">
                  <a:defRPr sz="2000">
                    <a:solidFill>
                      <a:schemeClr val="tx2"/>
                    </a:solidFill>
                    <a:latin typeface="Book Antiqua" pitchFamily="18" charset="0"/>
                  </a:defRPr>
                </a:lvl5pPr>
                <a:lvl6pPr marL="2514600" indent="-228600" eaLnBrk="0" fontAlgn="base" hangingPunct="0">
                  <a:spcBef>
                    <a:spcPct val="0"/>
                  </a:spcBef>
                  <a:spcAft>
                    <a:spcPct val="0"/>
                  </a:spcAft>
                  <a:defRPr sz="2000">
                    <a:solidFill>
                      <a:schemeClr val="tx2"/>
                    </a:solidFill>
                    <a:latin typeface="Book Antiqua" pitchFamily="18" charset="0"/>
                  </a:defRPr>
                </a:lvl6pPr>
                <a:lvl7pPr marL="2971800" indent="-228600" eaLnBrk="0" fontAlgn="base" hangingPunct="0">
                  <a:spcBef>
                    <a:spcPct val="0"/>
                  </a:spcBef>
                  <a:spcAft>
                    <a:spcPct val="0"/>
                  </a:spcAft>
                  <a:defRPr sz="2000">
                    <a:solidFill>
                      <a:schemeClr val="tx2"/>
                    </a:solidFill>
                    <a:latin typeface="Book Antiqua" pitchFamily="18" charset="0"/>
                  </a:defRPr>
                </a:lvl7pPr>
                <a:lvl8pPr marL="3429000" indent="-228600" eaLnBrk="0" fontAlgn="base" hangingPunct="0">
                  <a:spcBef>
                    <a:spcPct val="0"/>
                  </a:spcBef>
                  <a:spcAft>
                    <a:spcPct val="0"/>
                  </a:spcAft>
                  <a:defRPr sz="2000">
                    <a:solidFill>
                      <a:schemeClr val="tx2"/>
                    </a:solidFill>
                    <a:latin typeface="Book Antiqua" pitchFamily="18" charset="0"/>
                  </a:defRPr>
                </a:lvl8pPr>
                <a:lvl9pPr marL="3886200" indent="-228600" eaLnBrk="0" fontAlgn="base" hangingPunct="0">
                  <a:spcBef>
                    <a:spcPct val="0"/>
                  </a:spcBef>
                  <a:spcAft>
                    <a:spcPct val="0"/>
                  </a:spcAft>
                  <a:defRPr sz="2000">
                    <a:solidFill>
                      <a:schemeClr val="tx2"/>
                    </a:solidFill>
                    <a:latin typeface="Book Antiqua" pitchFamily="18" charset="0"/>
                  </a:defRPr>
                </a:lvl9pPr>
              </a:lstStyle>
              <a:p>
                <a:pPr algn="ctr">
                  <a:lnSpc>
                    <a:spcPct val="90000"/>
                  </a:lnSpc>
                </a:pPr>
                <a:r>
                  <a:rPr lang="lv-LV" altLang="lv-LV" sz="1600" b="1" dirty="0">
                    <a:solidFill>
                      <a:srgbClr val="080808"/>
                    </a:solidFill>
                  </a:rPr>
                  <a:t>DNA</a:t>
                </a:r>
                <a:endParaRPr lang="en-GB" altLang="lv-LV" sz="1600" b="1" dirty="0">
                  <a:solidFill>
                    <a:srgbClr val="080808"/>
                  </a:solidFill>
                </a:endParaRPr>
              </a:p>
            </p:txBody>
          </p:sp>
          <p:sp>
            <p:nvSpPr>
              <p:cNvPr id="19" name="Text Box 22"/>
              <p:cNvSpPr txBox="1">
                <a:spLocks noChangeArrowheads="1"/>
              </p:cNvSpPr>
              <p:nvPr/>
            </p:nvSpPr>
            <p:spPr bwMode="auto">
              <a:xfrm>
                <a:off x="3522" y="2440"/>
                <a:ext cx="402" cy="168"/>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2"/>
                    </a:solidFill>
                    <a:latin typeface="Book Antiqua" pitchFamily="18" charset="0"/>
                  </a:defRPr>
                </a:lvl1pPr>
                <a:lvl2pPr marL="742950" indent="-285750">
                  <a:defRPr sz="2000">
                    <a:solidFill>
                      <a:schemeClr val="tx2"/>
                    </a:solidFill>
                    <a:latin typeface="Book Antiqua" pitchFamily="18" charset="0"/>
                  </a:defRPr>
                </a:lvl2pPr>
                <a:lvl3pPr marL="1143000" indent="-228600">
                  <a:defRPr sz="2000">
                    <a:solidFill>
                      <a:schemeClr val="tx2"/>
                    </a:solidFill>
                    <a:latin typeface="Book Antiqua" pitchFamily="18" charset="0"/>
                  </a:defRPr>
                </a:lvl3pPr>
                <a:lvl4pPr marL="1600200" indent="-228600">
                  <a:defRPr sz="2000">
                    <a:solidFill>
                      <a:schemeClr val="tx2"/>
                    </a:solidFill>
                    <a:latin typeface="Book Antiqua" pitchFamily="18" charset="0"/>
                  </a:defRPr>
                </a:lvl4pPr>
                <a:lvl5pPr marL="2057400" indent="-228600">
                  <a:defRPr sz="2000">
                    <a:solidFill>
                      <a:schemeClr val="tx2"/>
                    </a:solidFill>
                    <a:latin typeface="Book Antiqua" pitchFamily="18" charset="0"/>
                  </a:defRPr>
                </a:lvl5pPr>
                <a:lvl6pPr marL="2514600" indent="-228600" eaLnBrk="0" fontAlgn="base" hangingPunct="0">
                  <a:spcBef>
                    <a:spcPct val="0"/>
                  </a:spcBef>
                  <a:spcAft>
                    <a:spcPct val="0"/>
                  </a:spcAft>
                  <a:defRPr sz="2000">
                    <a:solidFill>
                      <a:schemeClr val="tx2"/>
                    </a:solidFill>
                    <a:latin typeface="Book Antiqua" pitchFamily="18" charset="0"/>
                  </a:defRPr>
                </a:lvl6pPr>
                <a:lvl7pPr marL="2971800" indent="-228600" eaLnBrk="0" fontAlgn="base" hangingPunct="0">
                  <a:spcBef>
                    <a:spcPct val="0"/>
                  </a:spcBef>
                  <a:spcAft>
                    <a:spcPct val="0"/>
                  </a:spcAft>
                  <a:defRPr sz="2000">
                    <a:solidFill>
                      <a:schemeClr val="tx2"/>
                    </a:solidFill>
                    <a:latin typeface="Book Antiqua" pitchFamily="18" charset="0"/>
                  </a:defRPr>
                </a:lvl7pPr>
                <a:lvl8pPr marL="3429000" indent="-228600" eaLnBrk="0" fontAlgn="base" hangingPunct="0">
                  <a:spcBef>
                    <a:spcPct val="0"/>
                  </a:spcBef>
                  <a:spcAft>
                    <a:spcPct val="0"/>
                  </a:spcAft>
                  <a:defRPr sz="2000">
                    <a:solidFill>
                      <a:schemeClr val="tx2"/>
                    </a:solidFill>
                    <a:latin typeface="Book Antiqua" pitchFamily="18" charset="0"/>
                  </a:defRPr>
                </a:lvl8pPr>
                <a:lvl9pPr marL="3886200" indent="-228600" eaLnBrk="0" fontAlgn="base" hangingPunct="0">
                  <a:spcBef>
                    <a:spcPct val="0"/>
                  </a:spcBef>
                  <a:spcAft>
                    <a:spcPct val="0"/>
                  </a:spcAft>
                  <a:defRPr sz="2000">
                    <a:solidFill>
                      <a:schemeClr val="tx2"/>
                    </a:solidFill>
                    <a:latin typeface="Book Antiqua" pitchFamily="18" charset="0"/>
                  </a:defRPr>
                </a:lvl9pPr>
              </a:lstStyle>
              <a:p>
                <a:pPr>
                  <a:lnSpc>
                    <a:spcPct val="90000"/>
                  </a:lnSpc>
                </a:pPr>
                <a:r>
                  <a:rPr lang="lv-LV" altLang="lv-LV" sz="1600" b="1" dirty="0">
                    <a:solidFill>
                      <a:srgbClr val="080808"/>
                    </a:solidFill>
                  </a:rPr>
                  <a:t>RNA</a:t>
                </a:r>
                <a:endParaRPr lang="en-GB" altLang="lv-LV" sz="1600" b="1" dirty="0">
                  <a:solidFill>
                    <a:srgbClr val="080808"/>
                  </a:solidFill>
                </a:endParaRPr>
              </a:p>
            </p:txBody>
          </p:sp>
          <p:sp>
            <p:nvSpPr>
              <p:cNvPr id="20" name="Text Box 23"/>
              <p:cNvSpPr txBox="1">
                <a:spLocks noChangeArrowheads="1"/>
              </p:cNvSpPr>
              <p:nvPr/>
            </p:nvSpPr>
            <p:spPr bwMode="auto">
              <a:xfrm>
                <a:off x="3046" y="3262"/>
                <a:ext cx="798" cy="168"/>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2"/>
                    </a:solidFill>
                    <a:latin typeface="Book Antiqua" pitchFamily="18" charset="0"/>
                  </a:defRPr>
                </a:lvl1pPr>
                <a:lvl2pPr marL="742950" indent="-285750">
                  <a:defRPr sz="2000">
                    <a:solidFill>
                      <a:schemeClr val="tx2"/>
                    </a:solidFill>
                    <a:latin typeface="Book Antiqua" pitchFamily="18" charset="0"/>
                  </a:defRPr>
                </a:lvl2pPr>
                <a:lvl3pPr marL="1143000" indent="-228600">
                  <a:defRPr sz="2000">
                    <a:solidFill>
                      <a:schemeClr val="tx2"/>
                    </a:solidFill>
                    <a:latin typeface="Book Antiqua" pitchFamily="18" charset="0"/>
                  </a:defRPr>
                </a:lvl3pPr>
                <a:lvl4pPr marL="1600200" indent="-228600">
                  <a:defRPr sz="2000">
                    <a:solidFill>
                      <a:schemeClr val="tx2"/>
                    </a:solidFill>
                    <a:latin typeface="Book Antiqua" pitchFamily="18" charset="0"/>
                  </a:defRPr>
                </a:lvl4pPr>
                <a:lvl5pPr marL="2057400" indent="-228600">
                  <a:defRPr sz="2000">
                    <a:solidFill>
                      <a:schemeClr val="tx2"/>
                    </a:solidFill>
                    <a:latin typeface="Book Antiqua" pitchFamily="18" charset="0"/>
                  </a:defRPr>
                </a:lvl5pPr>
                <a:lvl6pPr marL="2514600" indent="-228600" eaLnBrk="0" fontAlgn="base" hangingPunct="0">
                  <a:spcBef>
                    <a:spcPct val="0"/>
                  </a:spcBef>
                  <a:spcAft>
                    <a:spcPct val="0"/>
                  </a:spcAft>
                  <a:defRPr sz="2000">
                    <a:solidFill>
                      <a:schemeClr val="tx2"/>
                    </a:solidFill>
                    <a:latin typeface="Book Antiqua" pitchFamily="18" charset="0"/>
                  </a:defRPr>
                </a:lvl6pPr>
                <a:lvl7pPr marL="2971800" indent="-228600" eaLnBrk="0" fontAlgn="base" hangingPunct="0">
                  <a:spcBef>
                    <a:spcPct val="0"/>
                  </a:spcBef>
                  <a:spcAft>
                    <a:spcPct val="0"/>
                  </a:spcAft>
                  <a:defRPr sz="2000">
                    <a:solidFill>
                      <a:schemeClr val="tx2"/>
                    </a:solidFill>
                    <a:latin typeface="Book Antiqua" pitchFamily="18" charset="0"/>
                  </a:defRPr>
                </a:lvl7pPr>
                <a:lvl8pPr marL="3429000" indent="-228600" eaLnBrk="0" fontAlgn="base" hangingPunct="0">
                  <a:spcBef>
                    <a:spcPct val="0"/>
                  </a:spcBef>
                  <a:spcAft>
                    <a:spcPct val="0"/>
                  </a:spcAft>
                  <a:defRPr sz="2000">
                    <a:solidFill>
                      <a:schemeClr val="tx2"/>
                    </a:solidFill>
                    <a:latin typeface="Book Antiqua" pitchFamily="18" charset="0"/>
                  </a:defRPr>
                </a:lvl8pPr>
                <a:lvl9pPr marL="3886200" indent="-228600" eaLnBrk="0" fontAlgn="base" hangingPunct="0">
                  <a:spcBef>
                    <a:spcPct val="0"/>
                  </a:spcBef>
                  <a:spcAft>
                    <a:spcPct val="0"/>
                  </a:spcAft>
                  <a:defRPr sz="2000">
                    <a:solidFill>
                      <a:schemeClr val="tx2"/>
                    </a:solidFill>
                    <a:latin typeface="Book Antiqua" pitchFamily="18" charset="0"/>
                  </a:defRPr>
                </a:lvl9pPr>
              </a:lstStyle>
              <a:p>
                <a:pPr algn="ctr">
                  <a:lnSpc>
                    <a:spcPct val="90000"/>
                  </a:lnSpc>
                </a:pPr>
                <a:r>
                  <a:rPr lang="lv-LV" altLang="lv-LV" sz="1600" b="1" dirty="0" err="1">
                    <a:solidFill>
                      <a:srgbClr val="080808"/>
                    </a:solidFill>
                  </a:rPr>
                  <a:t>Protein</a:t>
                </a:r>
                <a:endParaRPr lang="en-GB" altLang="lv-LV" sz="1600" b="1" dirty="0">
                  <a:solidFill>
                    <a:srgbClr val="080808"/>
                  </a:solidFill>
                </a:endParaRPr>
              </a:p>
            </p:txBody>
          </p:sp>
          <p:sp>
            <p:nvSpPr>
              <p:cNvPr id="21" name="Text Box 24"/>
              <p:cNvSpPr txBox="1">
                <a:spLocks noChangeArrowheads="1"/>
              </p:cNvSpPr>
              <p:nvPr/>
            </p:nvSpPr>
            <p:spPr bwMode="auto">
              <a:xfrm>
                <a:off x="2085" y="3688"/>
                <a:ext cx="916" cy="168"/>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2"/>
                    </a:solidFill>
                    <a:latin typeface="Book Antiqua" pitchFamily="18" charset="0"/>
                  </a:defRPr>
                </a:lvl1pPr>
                <a:lvl2pPr marL="742950" indent="-285750">
                  <a:defRPr sz="2000">
                    <a:solidFill>
                      <a:schemeClr val="tx2"/>
                    </a:solidFill>
                    <a:latin typeface="Book Antiqua" pitchFamily="18" charset="0"/>
                  </a:defRPr>
                </a:lvl2pPr>
                <a:lvl3pPr marL="1143000" indent="-228600">
                  <a:defRPr sz="2000">
                    <a:solidFill>
                      <a:schemeClr val="tx2"/>
                    </a:solidFill>
                    <a:latin typeface="Book Antiqua" pitchFamily="18" charset="0"/>
                  </a:defRPr>
                </a:lvl3pPr>
                <a:lvl4pPr marL="1600200" indent="-228600">
                  <a:defRPr sz="2000">
                    <a:solidFill>
                      <a:schemeClr val="tx2"/>
                    </a:solidFill>
                    <a:latin typeface="Book Antiqua" pitchFamily="18" charset="0"/>
                  </a:defRPr>
                </a:lvl4pPr>
                <a:lvl5pPr marL="2057400" indent="-228600">
                  <a:defRPr sz="2000">
                    <a:solidFill>
                      <a:schemeClr val="tx2"/>
                    </a:solidFill>
                    <a:latin typeface="Book Antiqua" pitchFamily="18" charset="0"/>
                  </a:defRPr>
                </a:lvl5pPr>
                <a:lvl6pPr marL="2514600" indent="-228600" eaLnBrk="0" fontAlgn="base" hangingPunct="0">
                  <a:spcBef>
                    <a:spcPct val="0"/>
                  </a:spcBef>
                  <a:spcAft>
                    <a:spcPct val="0"/>
                  </a:spcAft>
                  <a:defRPr sz="2000">
                    <a:solidFill>
                      <a:schemeClr val="tx2"/>
                    </a:solidFill>
                    <a:latin typeface="Book Antiqua" pitchFamily="18" charset="0"/>
                  </a:defRPr>
                </a:lvl6pPr>
                <a:lvl7pPr marL="2971800" indent="-228600" eaLnBrk="0" fontAlgn="base" hangingPunct="0">
                  <a:spcBef>
                    <a:spcPct val="0"/>
                  </a:spcBef>
                  <a:spcAft>
                    <a:spcPct val="0"/>
                  </a:spcAft>
                  <a:defRPr sz="2000">
                    <a:solidFill>
                      <a:schemeClr val="tx2"/>
                    </a:solidFill>
                    <a:latin typeface="Book Antiqua" pitchFamily="18" charset="0"/>
                  </a:defRPr>
                </a:lvl7pPr>
                <a:lvl8pPr marL="3429000" indent="-228600" eaLnBrk="0" fontAlgn="base" hangingPunct="0">
                  <a:spcBef>
                    <a:spcPct val="0"/>
                  </a:spcBef>
                  <a:spcAft>
                    <a:spcPct val="0"/>
                  </a:spcAft>
                  <a:defRPr sz="2000">
                    <a:solidFill>
                      <a:schemeClr val="tx2"/>
                    </a:solidFill>
                    <a:latin typeface="Book Antiqua" pitchFamily="18" charset="0"/>
                  </a:defRPr>
                </a:lvl8pPr>
                <a:lvl9pPr marL="3886200" indent="-228600" eaLnBrk="0" fontAlgn="base" hangingPunct="0">
                  <a:spcBef>
                    <a:spcPct val="0"/>
                  </a:spcBef>
                  <a:spcAft>
                    <a:spcPct val="0"/>
                  </a:spcAft>
                  <a:defRPr sz="2000">
                    <a:solidFill>
                      <a:schemeClr val="tx2"/>
                    </a:solidFill>
                    <a:latin typeface="Book Antiqua" pitchFamily="18" charset="0"/>
                  </a:defRPr>
                </a:lvl9pPr>
              </a:lstStyle>
              <a:p>
                <a:pPr algn="ctr">
                  <a:lnSpc>
                    <a:spcPct val="90000"/>
                  </a:lnSpc>
                </a:pPr>
                <a:r>
                  <a:rPr lang="lv-LV" altLang="lv-LV" sz="1600" b="1" dirty="0" err="1">
                    <a:solidFill>
                      <a:srgbClr val="080808"/>
                    </a:solidFill>
                  </a:rPr>
                  <a:t>amino</a:t>
                </a:r>
                <a:r>
                  <a:rPr lang="lv-LV" altLang="lv-LV" sz="1600" b="1" dirty="0">
                    <a:solidFill>
                      <a:srgbClr val="080808"/>
                    </a:solidFill>
                  </a:rPr>
                  <a:t> </a:t>
                </a:r>
                <a:r>
                  <a:rPr lang="lv-LV" altLang="lv-LV" sz="1600" b="1" dirty="0" err="1">
                    <a:solidFill>
                      <a:srgbClr val="080808"/>
                    </a:solidFill>
                  </a:rPr>
                  <a:t>acids</a:t>
                </a:r>
                <a:r>
                  <a:rPr lang="lv-LV" altLang="lv-LV" sz="1600" b="1" dirty="0">
                    <a:solidFill>
                      <a:srgbClr val="080808"/>
                    </a:solidFill>
                  </a:rPr>
                  <a:t> </a:t>
                </a:r>
                <a:endParaRPr lang="en-GB" altLang="lv-LV" sz="1600" b="1" dirty="0">
                  <a:solidFill>
                    <a:srgbClr val="080808"/>
                  </a:solidFill>
                </a:endParaRPr>
              </a:p>
            </p:txBody>
          </p:sp>
        </p:grpSp>
      </p:grpSp>
      <p:pic>
        <p:nvPicPr>
          <p:cNvPr id="2" name="Attēls 1">
            <a:extLst>
              <a:ext uri="{FF2B5EF4-FFF2-40B4-BE49-F238E27FC236}">
                <a16:creationId xmlns:a16="http://schemas.microsoft.com/office/drawing/2014/main" id="{8FFCD67D-EA88-4D89-89B1-BA3FEDEDBF51}"/>
              </a:ext>
            </a:extLst>
          </p:cNvPr>
          <p:cNvPicPr>
            <a:picLocks noChangeAspect="1"/>
          </p:cNvPicPr>
          <p:nvPr/>
        </p:nvPicPr>
        <p:blipFill>
          <a:blip r:embed="rId3"/>
          <a:stretch>
            <a:fillRect/>
          </a:stretch>
        </p:blipFill>
        <p:spPr>
          <a:xfrm>
            <a:off x="31836" y="0"/>
            <a:ext cx="2779810" cy="2338274"/>
          </a:xfrm>
          <a:prstGeom prst="rect">
            <a:avLst/>
          </a:prstGeom>
        </p:spPr>
      </p:pic>
      <p:sp>
        <p:nvSpPr>
          <p:cNvPr id="3" name="TextBox 2">
            <a:extLst>
              <a:ext uri="{FF2B5EF4-FFF2-40B4-BE49-F238E27FC236}">
                <a16:creationId xmlns:a16="http://schemas.microsoft.com/office/drawing/2014/main" id="{A44AE39D-4A9A-41DB-871D-0022FA3D76DA}"/>
              </a:ext>
            </a:extLst>
          </p:cNvPr>
          <p:cNvSpPr txBox="1"/>
          <p:nvPr/>
        </p:nvSpPr>
        <p:spPr>
          <a:xfrm flipH="1">
            <a:off x="3557074" y="1675403"/>
            <a:ext cx="2640595" cy="523220"/>
          </a:xfrm>
          <a:prstGeom prst="rect">
            <a:avLst/>
          </a:prstGeom>
          <a:noFill/>
        </p:spPr>
        <p:txBody>
          <a:bodyPr wrap="square" rtlCol="0">
            <a:spAutoFit/>
          </a:bodyPr>
          <a:lstStyle/>
          <a:p>
            <a:r>
              <a:rPr lang="lv-LV" sz="2800" b="1" dirty="0" err="1">
                <a:latin typeface="Book Antiqua" panose="02040602050305030304" pitchFamily="18" charset="0"/>
              </a:rPr>
              <a:t>Lectures</a:t>
            </a:r>
            <a:r>
              <a:rPr lang="sv-SE" sz="2800" b="1" dirty="0">
                <a:latin typeface="Book Antiqua" panose="02040602050305030304" pitchFamily="18" charset="0"/>
              </a:rPr>
              <a:t>:</a:t>
            </a:r>
            <a:endParaRPr lang="lv-LV" sz="2800" b="1" dirty="0">
              <a:latin typeface="Book Antiqua" panose="02040602050305030304" pitchFamily="18" charset="0"/>
            </a:endParaRPr>
          </a:p>
        </p:txBody>
      </p:sp>
    </p:spTree>
    <p:extLst>
      <p:ext uri="{BB962C8B-B14F-4D97-AF65-F5344CB8AC3E}">
        <p14:creationId xmlns:p14="http://schemas.microsoft.com/office/powerpoint/2010/main" val="21498777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9958256" y="3387003"/>
            <a:ext cx="1823435" cy="244444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 name="TextBox 6"/>
          <p:cNvSpPr txBox="1"/>
          <p:nvPr/>
        </p:nvSpPr>
        <p:spPr>
          <a:xfrm>
            <a:off x="2302411" y="343015"/>
            <a:ext cx="7720319" cy="584775"/>
          </a:xfrm>
          <a:prstGeom prst="rect">
            <a:avLst/>
          </a:prstGeom>
          <a:noFill/>
        </p:spPr>
        <p:txBody>
          <a:bodyPr wrap="none" rtlCol="0">
            <a:spAutoFit/>
          </a:bodyPr>
          <a:lstStyle/>
          <a:p>
            <a:r>
              <a:rPr lang="en-US" sz="3200" b="1" dirty="0"/>
              <a:t>1962: Nobel Prize in Physiology or Medicine </a:t>
            </a:r>
            <a:endParaRPr lang="lv-LV" sz="3200" b="1" dirty="0"/>
          </a:p>
        </p:txBody>
      </p:sp>
      <p:sp>
        <p:nvSpPr>
          <p:cNvPr id="8" name="AutoShape 6" descr="Attēlu rezultāti vaicājumam “Nobel Prize on DNA structure”"/>
          <p:cNvSpPr>
            <a:spLocks noChangeAspect="1" noChangeArrowheads="1"/>
          </p:cNvSpPr>
          <p:nvPr/>
        </p:nvSpPr>
        <p:spPr bwMode="auto">
          <a:xfrm>
            <a:off x="9527900" y="4668452"/>
            <a:ext cx="105638" cy="1056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35848" name="Picture 8" descr="http://www.livescience.com/images/i/000/037/081/original/crick-nobel-medal.jpg?interpolation=lanczos-none&amp;fit=inside%7C66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67467" y="1075536"/>
            <a:ext cx="1947987" cy="1947987"/>
          </a:xfrm>
          <a:prstGeom prst="rect">
            <a:avLst/>
          </a:prstGeom>
          <a:noFill/>
          <a:extLst>
            <a:ext uri="{909E8E84-426E-40DD-AFC4-6F175D3DCCD1}">
              <a14:hiddenFill xmlns:a14="http://schemas.microsoft.com/office/drawing/2010/main">
                <a:solidFill>
                  <a:srgbClr val="FFFFFF"/>
                </a:solidFill>
              </a14:hiddenFill>
            </a:ext>
          </a:extLst>
        </p:spPr>
      </p:pic>
      <p:pic>
        <p:nvPicPr>
          <p:cNvPr id="9" name="Attēls 8"/>
          <p:cNvPicPr>
            <a:picLocks noChangeAspect="1"/>
          </p:cNvPicPr>
          <p:nvPr/>
        </p:nvPicPr>
        <p:blipFill>
          <a:blip r:embed="rId3"/>
          <a:stretch>
            <a:fillRect/>
          </a:stretch>
        </p:blipFill>
        <p:spPr>
          <a:xfrm>
            <a:off x="526847" y="1482783"/>
            <a:ext cx="5342192" cy="3081480"/>
          </a:xfrm>
          <a:prstGeom prst="rect">
            <a:avLst/>
          </a:prstGeom>
        </p:spPr>
      </p:pic>
      <p:sp>
        <p:nvSpPr>
          <p:cNvPr id="2" name="TextBox 1"/>
          <p:cNvSpPr txBox="1"/>
          <p:nvPr/>
        </p:nvSpPr>
        <p:spPr>
          <a:xfrm>
            <a:off x="246184" y="4774090"/>
            <a:ext cx="8010206" cy="830997"/>
          </a:xfrm>
          <a:prstGeom prst="rect">
            <a:avLst/>
          </a:prstGeom>
          <a:noFill/>
        </p:spPr>
        <p:txBody>
          <a:bodyPr wrap="none" rtlCol="0">
            <a:spAutoFit/>
          </a:bodyPr>
          <a:lstStyle/>
          <a:p>
            <a:r>
              <a:rPr lang="en-US" sz="2400" dirty="0"/>
              <a:t>Wilkins shared the 1962 Nobel Prize in Physiology or Medicine </a:t>
            </a:r>
          </a:p>
          <a:p>
            <a:r>
              <a:rPr lang="en-US" sz="2400" dirty="0"/>
              <a:t>with Francis Crick and James Watson. </a:t>
            </a:r>
            <a:endParaRPr lang="lv-LV" sz="2400" dirty="0"/>
          </a:p>
        </p:txBody>
      </p:sp>
      <p:sp>
        <p:nvSpPr>
          <p:cNvPr id="11" name="TextBox 10"/>
          <p:cNvSpPr txBox="1"/>
          <p:nvPr/>
        </p:nvSpPr>
        <p:spPr>
          <a:xfrm>
            <a:off x="9633538" y="5831452"/>
            <a:ext cx="2371418" cy="461665"/>
          </a:xfrm>
          <a:prstGeom prst="rect">
            <a:avLst/>
          </a:prstGeom>
          <a:noFill/>
        </p:spPr>
        <p:txBody>
          <a:bodyPr wrap="none" rtlCol="0">
            <a:spAutoFit/>
          </a:bodyPr>
          <a:lstStyle/>
          <a:p>
            <a:r>
              <a:rPr lang="en-US" sz="2400" dirty="0"/>
              <a:t>Rosalind Franklin </a:t>
            </a:r>
            <a:endParaRPr lang="lv-LV" sz="2400" dirty="0"/>
          </a:p>
        </p:txBody>
      </p:sp>
      <p:sp>
        <p:nvSpPr>
          <p:cNvPr id="12" name="TextBox 11"/>
          <p:cNvSpPr txBox="1"/>
          <p:nvPr/>
        </p:nvSpPr>
        <p:spPr>
          <a:xfrm>
            <a:off x="9958256" y="6244451"/>
            <a:ext cx="1417376" cy="400110"/>
          </a:xfrm>
          <a:prstGeom prst="rect">
            <a:avLst/>
          </a:prstGeom>
          <a:noFill/>
        </p:spPr>
        <p:txBody>
          <a:bodyPr wrap="none" rtlCol="0">
            <a:spAutoFit/>
          </a:bodyPr>
          <a:lstStyle/>
          <a:p>
            <a:r>
              <a:rPr lang="en-US" sz="2000" dirty="0"/>
              <a:t>1920 - 1958</a:t>
            </a:r>
            <a:endParaRPr lang="lv-LV" sz="2000" dirty="0"/>
          </a:p>
        </p:txBody>
      </p:sp>
      <p:pic>
        <p:nvPicPr>
          <p:cNvPr id="5" name="Attēls 4"/>
          <p:cNvPicPr>
            <a:picLocks noChangeAspect="1"/>
          </p:cNvPicPr>
          <p:nvPr/>
        </p:nvPicPr>
        <p:blipFill>
          <a:blip r:embed="rId4"/>
          <a:stretch>
            <a:fillRect/>
          </a:stretch>
        </p:blipFill>
        <p:spPr>
          <a:xfrm>
            <a:off x="10214409" y="3659387"/>
            <a:ext cx="1300546" cy="1945699"/>
          </a:xfrm>
          <a:prstGeom prst="rect">
            <a:avLst/>
          </a:prstGeom>
        </p:spPr>
      </p:pic>
    </p:spTree>
    <p:extLst>
      <p:ext uri="{BB962C8B-B14F-4D97-AF65-F5344CB8AC3E}">
        <p14:creationId xmlns:p14="http://schemas.microsoft.com/office/powerpoint/2010/main" val="34721897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00213" y="1106550"/>
            <a:ext cx="7877262" cy="1200329"/>
          </a:xfrm>
          <a:prstGeom prst="rect">
            <a:avLst/>
          </a:prstGeom>
          <a:noFill/>
        </p:spPr>
        <p:txBody>
          <a:bodyPr wrap="square" rtlCol="0">
            <a:spAutoFit/>
          </a:bodyPr>
          <a:lstStyle/>
          <a:p>
            <a:pPr marL="342900" indent="-342900">
              <a:buFont typeface="Wingdings" panose="05000000000000000000" pitchFamily="2" charset="2"/>
              <a:buChar char="q"/>
            </a:pPr>
            <a:r>
              <a:rPr lang="en-US" sz="2400" dirty="0"/>
              <a:t>DNA consists of 2 associated polynucleotide strands </a:t>
            </a:r>
          </a:p>
          <a:p>
            <a:r>
              <a:rPr lang="en-US" sz="2400" dirty="0"/>
              <a:t>that wind together through space in a helical fashion which is named as </a:t>
            </a:r>
            <a:r>
              <a:rPr lang="en-US" sz="2400" b="1" dirty="0"/>
              <a:t>double helix </a:t>
            </a:r>
            <a:r>
              <a:rPr lang="en-US" sz="2400" dirty="0"/>
              <a:t>(looks like a twisted staircase).</a:t>
            </a:r>
            <a:endParaRPr lang="lv-LV" sz="2400" dirty="0"/>
          </a:p>
        </p:txBody>
      </p:sp>
      <p:sp>
        <p:nvSpPr>
          <p:cNvPr id="6" name="TextBox 5"/>
          <p:cNvSpPr txBox="1"/>
          <p:nvPr/>
        </p:nvSpPr>
        <p:spPr>
          <a:xfrm>
            <a:off x="3842158" y="4355394"/>
            <a:ext cx="6894353" cy="830997"/>
          </a:xfrm>
          <a:prstGeom prst="rect">
            <a:avLst/>
          </a:prstGeom>
          <a:noFill/>
        </p:spPr>
        <p:txBody>
          <a:bodyPr wrap="square" rtlCol="0">
            <a:spAutoFit/>
          </a:bodyPr>
          <a:lstStyle/>
          <a:p>
            <a:pPr marL="342900" indent="-342900">
              <a:buFont typeface="Wingdings" panose="05000000000000000000" pitchFamily="2" charset="2"/>
              <a:buChar char="q"/>
            </a:pPr>
            <a:r>
              <a:rPr lang="en-US" sz="2400" dirty="0"/>
              <a:t>The </a:t>
            </a:r>
            <a:r>
              <a:rPr lang="en-US" sz="2400" b="1" dirty="0"/>
              <a:t>orientation</a:t>
            </a:r>
            <a:r>
              <a:rPr lang="en-US" sz="2400" dirty="0"/>
              <a:t> of the 2 strands is </a:t>
            </a:r>
            <a:r>
              <a:rPr lang="en-US" sz="2400" b="1" dirty="0"/>
              <a:t>antiparallel</a:t>
            </a:r>
            <a:r>
              <a:rPr lang="en-US" sz="2400" dirty="0"/>
              <a:t>. Their 5’      3 directions are opposites. </a:t>
            </a:r>
            <a:endParaRPr lang="lv-LV" sz="2400" dirty="0"/>
          </a:p>
        </p:txBody>
      </p:sp>
      <p:cxnSp>
        <p:nvCxnSpPr>
          <p:cNvPr id="8" name="Taisns bultveida savienotājs 7"/>
          <p:cNvCxnSpPr/>
          <p:nvPr/>
        </p:nvCxnSpPr>
        <p:spPr>
          <a:xfrm flipV="1">
            <a:off x="5250110" y="4955558"/>
            <a:ext cx="311791" cy="152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800213" y="2685892"/>
            <a:ext cx="7810151" cy="1200329"/>
          </a:xfrm>
          <a:prstGeom prst="rect">
            <a:avLst/>
          </a:prstGeom>
          <a:noFill/>
        </p:spPr>
        <p:txBody>
          <a:bodyPr wrap="square" rtlCol="0">
            <a:spAutoFit/>
          </a:bodyPr>
          <a:lstStyle/>
          <a:p>
            <a:pPr marL="285750" indent="-285750">
              <a:buFont typeface="Wingdings" panose="05000000000000000000" pitchFamily="2" charset="2"/>
              <a:buChar char="q"/>
            </a:pPr>
            <a:r>
              <a:rPr lang="en-US" sz="2400" dirty="0"/>
              <a:t> Strands are held together by the cooperative energy of many </a:t>
            </a:r>
            <a:r>
              <a:rPr lang="en-US" sz="2400" b="1" dirty="0"/>
              <a:t>hydrogen bonds  </a:t>
            </a:r>
            <a:r>
              <a:rPr lang="en-US" sz="2400" dirty="0"/>
              <a:t>(H- bonds) and hydrophobic interactions.  </a:t>
            </a:r>
            <a:endParaRPr lang="lv-LV" sz="2400" dirty="0"/>
          </a:p>
        </p:txBody>
      </p:sp>
      <p:sp>
        <p:nvSpPr>
          <p:cNvPr id="12" name="TextBox 11"/>
          <p:cNvSpPr txBox="1"/>
          <p:nvPr/>
        </p:nvSpPr>
        <p:spPr>
          <a:xfrm>
            <a:off x="4868439" y="142762"/>
            <a:ext cx="2582382" cy="584775"/>
          </a:xfrm>
          <a:prstGeom prst="rect">
            <a:avLst/>
          </a:prstGeom>
          <a:noFill/>
        </p:spPr>
        <p:txBody>
          <a:bodyPr wrap="square" rtlCol="0">
            <a:spAutoFit/>
          </a:bodyPr>
          <a:lstStyle/>
          <a:p>
            <a:r>
              <a:rPr lang="en-US" sz="3200" b="1" dirty="0"/>
              <a:t>DNA structure </a:t>
            </a:r>
            <a:endParaRPr lang="lv-LV" sz="3200" b="1" dirty="0"/>
          </a:p>
        </p:txBody>
      </p:sp>
      <p:grpSp>
        <p:nvGrpSpPr>
          <p:cNvPr id="7" name="Grupa 6"/>
          <p:cNvGrpSpPr/>
          <p:nvPr/>
        </p:nvGrpSpPr>
        <p:grpSpPr>
          <a:xfrm>
            <a:off x="371940" y="329340"/>
            <a:ext cx="2464936" cy="6073724"/>
            <a:chOff x="371940" y="329340"/>
            <a:chExt cx="2464936" cy="6073724"/>
          </a:xfrm>
        </p:grpSpPr>
        <p:pic>
          <p:nvPicPr>
            <p:cNvPr id="5" name="Attēls 4"/>
            <p:cNvPicPr>
              <a:picLocks noChangeAspect="1"/>
            </p:cNvPicPr>
            <p:nvPr/>
          </p:nvPicPr>
          <p:blipFill>
            <a:blip r:embed="rId2"/>
            <a:stretch>
              <a:fillRect/>
            </a:stretch>
          </p:blipFill>
          <p:spPr>
            <a:xfrm>
              <a:off x="371940" y="435149"/>
              <a:ext cx="2464936" cy="5649560"/>
            </a:xfrm>
            <a:prstGeom prst="rect">
              <a:avLst/>
            </a:prstGeom>
          </p:spPr>
        </p:pic>
        <p:sp>
          <p:nvSpPr>
            <p:cNvPr id="2" name="Taisnstūris 1"/>
            <p:cNvSpPr/>
            <p:nvPr/>
          </p:nvSpPr>
          <p:spPr>
            <a:xfrm>
              <a:off x="570451" y="587229"/>
              <a:ext cx="1627465" cy="2348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9" name="Taisnstūris 8"/>
            <p:cNvSpPr/>
            <p:nvPr/>
          </p:nvSpPr>
          <p:spPr>
            <a:xfrm>
              <a:off x="790675" y="5869286"/>
              <a:ext cx="1627465" cy="2348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TextBox 2"/>
            <p:cNvSpPr txBox="1"/>
            <p:nvPr/>
          </p:nvSpPr>
          <p:spPr>
            <a:xfrm>
              <a:off x="713065" y="336927"/>
              <a:ext cx="417102" cy="461665"/>
            </a:xfrm>
            <a:prstGeom prst="rect">
              <a:avLst/>
            </a:prstGeom>
            <a:noFill/>
          </p:spPr>
          <p:txBody>
            <a:bodyPr wrap="none" rtlCol="0">
              <a:spAutoFit/>
            </a:bodyPr>
            <a:lstStyle/>
            <a:p>
              <a:r>
                <a:rPr lang="en-US" sz="2400" b="1" dirty="0"/>
                <a:t>5’</a:t>
              </a:r>
              <a:endParaRPr lang="lv-LV" sz="2400" b="1" dirty="0"/>
            </a:p>
          </p:txBody>
        </p:sp>
        <p:sp>
          <p:nvSpPr>
            <p:cNvPr id="13" name="TextBox 12"/>
            <p:cNvSpPr txBox="1"/>
            <p:nvPr/>
          </p:nvSpPr>
          <p:spPr>
            <a:xfrm>
              <a:off x="790675" y="5941399"/>
              <a:ext cx="417102" cy="461665"/>
            </a:xfrm>
            <a:prstGeom prst="rect">
              <a:avLst/>
            </a:prstGeom>
            <a:noFill/>
          </p:spPr>
          <p:txBody>
            <a:bodyPr wrap="none" rtlCol="0">
              <a:spAutoFit/>
            </a:bodyPr>
            <a:lstStyle/>
            <a:p>
              <a:r>
                <a:rPr lang="en-US" sz="2400" b="1" dirty="0"/>
                <a:t>5’</a:t>
              </a:r>
              <a:endParaRPr lang="lv-LV" sz="2400" b="1" dirty="0"/>
            </a:p>
          </p:txBody>
        </p:sp>
        <p:sp>
          <p:nvSpPr>
            <p:cNvPr id="14" name="TextBox 13"/>
            <p:cNvSpPr txBox="1"/>
            <p:nvPr/>
          </p:nvSpPr>
          <p:spPr>
            <a:xfrm>
              <a:off x="1768205" y="329340"/>
              <a:ext cx="417102" cy="461665"/>
            </a:xfrm>
            <a:prstGeom prst="rect">
              <a:avLst/>
            </a:prstGeom>
            <a:noFill/>
          </p:spPr>
          <p:txBody>
            <a:bodyPr wrap="square" rtlCol="0">
              <a:spAutoFit/>
            </a:bodyPr>
            <a:lstStyle/>
            <a:p>
              <a:r>
                <a:rPr lang="en-US" sz="2400" b="1" dirty="0"/>
                <a:t>3’</a:t>
              </a:r>
              <a:endParaRPr lang="lv-LV" sz="2400" b="1" dirty="0"/>
            </a:p>
          </p:txBody>
        </p:sp>
        <p:sp>
          <p:nvSpPr>
            <p:cNvPr id="15" name="TextBox 14"/>
            <p:cNvSpPr txBox="1"/>
            <p:nvPr/>
          </p:nvSpPr>
          <p:spPr>
            <a:xfrm>
              <a:off x="1976756" y="5935526"/>
              <a:ext cx="417102" cy="461665"/>
            </a:xfrm>
            <a:prstGeom prst="rect">
              <a:avLst/>
            </a:prstGeom>
            <a:noFill/>
          </p:spPr>
          <p:txBody>
            <a:bodyPr wrap="none" rtlCol="0">
              <a:spAutoFit/>
            </a:bodyPr>
            <a:lstStyle/>
            <a:p>
              <a:r>
                <a:rPr lang="en-US" sz="2400" b="1" dirty="0"/>
                <a:t>3’</a:t>
              </a:r>
              <a:endParaRPr lang="lv-LV" sz="2400" b="1" dirty="0"/>
            </a:p>
          </p:txBody>
        </p:sp>
      </p:grpSp>
    </p:spTree>
    <p:extLst>
      <p:ext uri="{BB962C8B-B14F-4D97-AF65-F5344CB8AC3E}">
        <p14:creationId xmlns:p14="http://schemas.microsoft.com/office/powerpoint/2010/main" val="17746140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8107" y="796157"/>
            <a:ext cx="6786696" cy="1569660"/>
          </a:xfrm>
          <a:prstGeom prst="rect">
            <a:avLst/>
          </a:prstGeom>
          <a:noFill/>
        </p:spPr>
        <p:txBody>
          <a:bodyPr wrap="square" rtlCol="0">
            <a:spAutoFit/>
          </a:bodyPr>
          <a:lstStyle/>
          <a:p>
            <a:pPr marL="342900" indent="-342900">
              <a:buFont typeface="Wingdings" panose="05000000000000000000" pitchFamily="2" charset="2"/>
              <a:buChar char="q"/>
            </a:pPr>
            <a:r>
              <a:rPr lang="en-US" sz="2400" dirty="0"/>
              <a:t>The two sugar-phosphate backbones are on the outside of the double helix. </a:t>
            </a:r>
          </a:p>
          <a:p>
            <a:pPr marL="342900" indent="-342900">
              <a:buFont typeface="Wingdings" panose="05000000000000000000" pitchFamily="2" charset="2"/>
              <a:buChar char="q"/>
            </a:pPr>
            <a:endParaRPr lang="en-US" sz="2400" dirty="0"/>
          </a:p>
          <a:p>
            <a:pPr marL="342900" indent="-342900">
              <a:buFont typeface="Wingdings" panose="05000000000000000000" pitchFamily="2" charset="2"/>
              <a:buChar char="q"/>
            </a:pPr>
            <a:r>
              <a:rPr lang="en-US" sz="2400" dirty="0"/>
              <a:t>The sugar and phosphate make up the backbone.</a:t>
            </a:r>
            <a:endParaRPr lang="lv-LV" sz="2400" dirty="0"/>
          </a:p>
        </p:txBody>
      </p:sp>
      <p:sp>
        <p:nvSpPr>
          <p:cNvPr id="12" name="TextBox 11"/>
          <p:cNvSpPr txBox="1"/>
          <p:nvPr/>
        </p:nvSpPr>
        <p:spPr>
          <a:xfrm>
            <a:off x="4776160" y="24571"/>
            <a:ext cx="2696957" cy="584775"/>
          </a:xfrm>
          <a:prstGeom prst="rect">
            <a:avLst/>
          </a:prstGeom>
          <a:noFill/>
        </p:spPr>
        <p:txBody>
          <a:bodyPr wrap="none" rtlCol="0">
            <a:spAutoFit/>
          </a:bodyPr>
          <a:lstStyle/>
          <a:p>
            <a:r>
              <a:rPr lang="en-US" sz="3200" b="1" dirty="0"/>
              <a:t>DNA structure </a:t>
            </a:r>
            <a:endParaRPr lang="lv-LV" sz="3200" b="1" dirty="0"/>
          </a:p>
        </p:txBody>
      </p:sp>
      <p:sp>
        <p:nvSpPr>
          <p:cNvPr id="6" name="TextBox 5"/>
          <p:cNvSpPr txBox="1"/>
          <p:nvPr/>
        </p:nvSpPr>
        <p:spPr>
          <a:xfrm>
            <a:off x="3648107" y="4138980"/>
            <a:ext cx="6465711" cy="1200329"/>
          </a:xfrm>
          <a:prstGeom prst="rect">
            <a:avLst/>
          </a:prstGeom>
          <a:noFill/>
        </p:spPr>
        <p:txBody>
          <a:bodyPr wrap="square" rtlCol="0">
            <a:spAutoFit/>
          </a:bodyPr>
          <a:lstStyle/>
          <a:p>
            <a:pPr marL="285750" indent="-285750">
              <a:buFont typeface="Wingdings" panose="05000000000000000000" pitchFamily="2" charset="2"/>
              <a:buChar char="q"/>
            </a:pPr>
            <a:r>
              <a:rPr lang="en-US" sz="2400" dirty="0"/>
              <a:t> The bases project the interior of the double helix and are stacked in parallel “rungs”, 0.34 nm apart. </a:t>
            </a:r>
            <a:endParaRPr lang="lv-LV" sz="2400" dirty="0"/>
          </a:p>
        </p:txBody>
      </p:sp>
      <p:sp>
        <p:nvSpPr>
          <p:cNvPr id="8" name="TextBox 7"/>
          <p:cNvSpPr txBox="1"/>
          <p:nvPr/>
        </p:nvSpPr>
        <p:spPr>
          <a:xfrm>
            <a:off x="3648107" y="2836900"/>
            <a:ext cx="6870586" cy="830997"/>
          </a:xfrm>
          <a:prstGeom prst="rect">
            <a:avLst/>
          </a:prstGeom>
          <a:noFill/>
        </p:spPr>
        <p:txBody>
          <a:bodyPr wrap="square" rtlCol="0">
            <a:spAutoFit/>
          </a:bodyPr>
          <a:lstStyle/>
          <a:p>
            <a:pPr marL="285750" indent="-285750">
              <a:buFont typeface="Wingdings" panose="05000000000000000000" pitchFamily="2" charset="2"/>
              <a:buChar char="q"/>
            </a:pPr>
            <a:r>
              <a:rPr lang="en-US" sz="2400" dirty="0"/>
              <a:t> Sugar – phosphate backbone of each strand is negatively charged.</a:t>
            </a:r>
            <a:endParaRPr lang="lv-LV" sz="2400" dirty="0"/>
          </a:p>
        </p:txBody>
      </p:sp>
      <p:pic>
        <p:nvPicPr>
          <p:cNvPr id="3" name="Attēls 2"/>
          <p:cNvPicPr>
            <a:picLocks noChangeAspect="1"/>
          </p:cNvPicPr>
          <p:nvPr/>
        </p:nvPicPr>
        <p:blipFill>
          <a:blip r:embed="rId2"/>
          <a:stretch>
            <a:fillRect/>
          </a:stretch>
        </p:blipFill>
        <p:spPr>
          <a:xfrm>
            <a:off x="10182179" y="558758"/>
            <a:ext cx="1933575" cy="4638675"/>
          </a:xfrm>
          <a:prstGeom prst="rect">
            <a:avLst/>
          </a:prstGeom>
        </p:spPr>
      </p:pic>
      <p:pic>
        <p:nvPicPr>
          <p:cNvPr id="5" name="Attēls 4"/>
          <p:cNvPicPr>
            <a:picLocks noChangeAspect="1"/>
          </p:cNvPicPr>
          <p:nvPr/>
        </p:nvPicPr>
        <p:blipFill>
          <a:blip r:embed="rId3"/>
          <a:stretch>
            <a:fillRect/>
          </a:stretch>
        </p:blipFill>
        <p:spPr>
          <a:xfrm>
            <a:off x="532310" y="796157"/>
            <a:ext cx="2869691" cy="3922533"/>
          </a:xfrm>
          <a:prstGeom prst="rect">
            <a:avLst/>
          </a:prstGeom>
        </p:spPr>
      </p:pic>
    </p:spTree>
    <p:extLst>
      <p:ext uri="{BB962C8B-B14F-4D97-AF65-F5344CB8AC3E}">
        <p14:creationId xmlns:p14="http://schemas.microsoft.com/office/powerpoint/2010/main" val="41857627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aisnstūris: ar noapaļotiem stūriem 15"/>
          <p:cNvSpPr/>
          <p:nvPr/>
        </p:nvSpPr>
        <p:spPr>
          <a:xfrm>
            <a:off x="4950800" y="3936423"/>
            <a:ext cx="6588958" cy="1684028"/>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Taisnstūris: ar noapaļotiem stūriem 1"/>
          <p:cNvSpPr/>
          <p:nvPr/>
        </p:nvSpPr>
        <p:spPr>
          <a:xfrm>
            <a:off x="5924242" y="1449356"/>
            <a:ext cx="3917923" cy="1684028"/>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extBox 3"/>
          <p:cNvSpPr txBox="1"/>
          <p:nvPr/>
        </p:nvSpPr>
        <p:spPr>
          <a:xfrm>
            <a:off x="4748594" y="740447"/>
            <a:ext cx="6993370" cy="461665"/>
          </a:xfrm>
          <a:prstGeom prst="rect">
            <a:avLst/>
          </a:prstGeom>
          <a:noFill/>
        </p:spPr>
        <p:txBody>
          <a:bodyPr wrap="square" rtlCol="0">
            <a:spAutoFit/>
          </a:bodyPr>
          <a:lstStyle/>
          <a:p>
            <a:pPr marL="342900" indent="-342900">
              <a:buFont typeface="Wingdings" panose="05000000000000000000" pitchFamily="2" charset="2"/>
              <a:buChar char="q"/>
            </a:pPr>
            <a:r>
              <a:rPr lang="en-US" sz="2400" dirty="0"/>
              <a:t> The nitrogen bases can only pair in a certain way:</a:t>
            </a:r>
            <a:endParaRPr lang="lv-LV" sz="2400" dirty="0"/>
          </a:p>
        </p:txBody>
      </p:sp>
      <p:sp>
        <p:nvSpPr>
          <p:cNvPr id="12" name="TextBox 11"/>
          <p:cNvSpPr txBox="1"/>
          <p:nvPr/>
        </p:nvSpPr>
        <p:spPr>
          <a:xfrm>
            <a:off x="3058639" y="36878"/>
            <a:ext cx="5273047" cy="584775"/>
          </a:xfrm>
          <a:prstGeom prst="rect">
            <a:avLst/>
          </a:prstGeom>
          <a:noFill/>
        </p:spPr>
        <p:txBody>
          <a:bodyPr wrap="none" rtlCol="0">
            <a:spAutoFit/>
          </a:bodyPr>
          <a:lstStyle/>
          <a:p>
            <a:r>
              <a:rPr lang="en-US" sz="3200" b="1" dirty="0"/>
              <a:t>Watson- Crick base pairs rules</a:t>
            </a:r>
            <a:endParaRPr lang="lv-LV" sz="3200" b="1" dirty="0"/>
          </a:p>
        </p:txBody>
      </p:sp>
      <p:sp>
        <p:nvSpPr>
          <p:cNvPr id="9" name="TextBox 8"/>
          <p:cNvSpPr txBox="1"/>
          <p:nvPr/>
        </p:nvSpPr>
        <p:spPr>
          <a:xfrm>
            <a:off x="6190309" y="1575542"/>
            <a:ext cx="3851323" cy="523220"/>
          </a:xfrm>
          <a:prstGeom prst="rect">
            <a:avLst/>
          </a:prstGeom>
          <a:noFill/>
        </p:spPr>
        <p:txBody>
          <a:bodyPr wrap="square" rtlCol="0">
            <a:spAutoFit/>
          </a:bodyPr>
          <a:lstStyle/>
          <a:p>
            <a:r>
              <a:rPr lang="en-US" sz="2800" b="1" dirty="0"/>
              <a:t>A</a:t>
            </a:r>
            <a:r>
              <a:rPr lang="en-US" sz="2400" dirty="0"/>
              <a:t> specifically binds to </a:t>
            </a:r>
            <a:r>
              <a:rPr lang="en-US" sz="2800" b="1" dirty="0"/>
              <a:t>T</a:t>
            </a:r>
            <a:endParaRPr lang="lv-LV" sz="2800" b="1" dirty="0"/>
          </a:p>
        </p:txBody>
      </p:sp>
      <p:pic>
        <p:nvPicPr>
          <p:cNvPr id="5" name="Attēls 4"/>
          <p:cNvPicPr>
            <a:picLocks noChangeAspect="1"/>
          </p:cNvPicPr>
          <p:nvPr/>
        </p:nvPicPr>
        <p:blipFill>
          <a:blip r:embed="rId2"/>
          <a:stretch>
            <a:fillRect/>
          </a:stretch>
        </p:blipFill>
        <p:spPr>
          <a:xfrm>
            <a:off x="368636" y="1179080"/>
            <a:ext cx="3972934" cy="2977438"/>
          </a:xfrm>
          <a:prstGeom prst="rect">
            <a:avLst/>
          </a:prstGeom>
        </p:spPr>
      </p:pic>
      <p:sp>
        <p:nvSpPr>
          <p:cNvPr id="8" name="TextBox 7"/>
          <p:cNvSpPr txBox="1"/>
          <p:nvPr/>
        </p:nvSpPr>
        <p:spPr>
          <a:xfrm>
            <a:off x="6190309" y="2257369"/>
            <a:ext cx="3851323" cy="523220"/>
          </a:xfrm>
          <a:prstGeom prst="rect">
            <a:avLst/>
          </a:prstGeom>
          <a:noFill/>
        </p:spPr>
        <p:txBody>
          <a:bodyPr wrap="square" rtlCol="0">
            <a:spAutoFit/>
          </a:bodyPr>
          <a:lstStyle/>
          <a:p>
            <a:r>
              <a:rPr lang="en-US" sz="2800" b="1" dirty="0"/>
              <a:t>G</a:t>
            </a:r>
            <a:r>
              <a:rPr lang="en-US" sz="2400" dirty="0"/>
              <a:t> specifically binds to </a:t>
            </a:r>
            <a:r>
              <a:rPr lang="en-US" sz="2800" b="1" dirty="0"/>
              <a:t>C</a:t>
            </a:r>
            <a:endParaRPr lang="lv-LV" sz="2800" b="1" dirty="0"/>
          </a:p>
        </p:txBody>
      </p:sp>
      <p:sp>
        <p:nvSpPr>
          <p:cNvPr id="10" name="TextBox 9"/>
          <p:cNvSpPr txBox="1"/>
          <p:nvPr/>
        </p:nvSpPr>
        <p:spPr>
          <a:xfrm>
            <a:off x="4797368" y="3380628"/>
            <a:ext cx="7068633" cy="461665"/>
          </a:xfrm>
          <a:prstGeom prst="rect">
            <a:avLst/>
          </a:prstGeom>
          <a:noFill/>
        </p:spPr>
        <p:txBody>
          <a:bodyPr wrap="square" rtlCol="0">
            <a:spAutoFit/>
          </a:bodyPr>
          <a:lstStyle/>
          <a:p>
            <a:pPr marL="342900" indent="-342900">
              <a:buFont typeface="Wingdings" panose="05000000000000000000" pitchFamily="2" charset="2"/>
              <a:buChar char="q"/>
            </a:pPr>
            <a:r>
              <a:rPr lang="en-US" sz="2400" dirty="0"/>
              <a:t>The base composition of DNA is not random:</a:t>
            </a:r>
            <a:endParaRPr lang="lv-LV" sz="2400" dirty="0"/>
          </a:p>
        </p:txBody>
      </p:sp>
      <p:sp>
        <p:nvSpPr>
          <p:cNvPr id="11" name="TextBox 10"/>
          <p:cNvSpPr txBox="1"/>
          <p:nvPr/>
        </p:nvSpPr>
        <p:spPr>
          <a:xfrm>
            <a:off x="5314605" y="4239460"/>
            <a:ext cx="6034160" cy="461665"/>
          </a:xfrm>
          <a:prstGeom prst="rect">
            <a:avLst/>
          </a:prstGeom>
          <a:noFill/>
        </p:spPr>
        <p:txBody>
          <a:bodyPr wrap="square" rtlCol="0">
            <a:spAutoFit/>
          </a:bodyPr>
          <a:lstStyle/>
          <a:p>
            <a:r>
              <a:rPr lang="en-US" sz="2400" dirty="0"/>
              <a:t>The amount of </a:t>
            </a:r>
            <a:r>
              <a:rPr lang="en-US" sz="2400" b="1" dirty="0"/>
              <a:t>A</a:t>
            </a:r>
            <a:r>
              <a:rPr lang="en-US" sz="2400" dirty="0"/>
              <a:t>denine equals that of </a:t>
            </a:r>
            <a:r>
              <a:rPr lang="en-US" sz="2400" b="1" dirty="0"/>
              <a:t>T</a:t>
            </a:r>
            <a:r>
              <a:rPr lang="en-US" sz="2400" dirty="0"/>
              <a:t>hymine</a:t>
            </a:r>
            <a:endParaRPr lang="lv-LV" sz="2400" dirty="0"/>
          </a:p>
        </p:txBody>
      </p:sp>
      <p:sp>
        <p:nvSpPr>
          <p:cNvPr id="13" name="TextBox 12"/>
          <p:cNvSpPr txBox="1"/>
          <p:nvPr/>
        </p:nvSpPr>
        <p:spPr>
          <a:xfrm>
            <a:off x="5314605" y="4852599"/>
            <a:ext cx="6034160" cy="461665"/>
          </a:xfrm>
          <a:prstGeom prst="rect">
            <a:avLst/>
          </a:prstGeom>
          <a:noFill/>
        </p:spPr>
        <p:txBody>
          <a:bodyPr wrap="square" rtlCol="0">
            <a:spAutoFit/>
          </a:bodyPr>
          <a:lstStyle/>
          <a:p>
            <a:r>
              <a:rPr lang="en-US" sz="2400" dirty="0"/>
              <a:t>The amount of </a:t>
            </a:r>
            <a:r>
              <a:rPr lang="en-US" sz="2400" b="1" dirty="0"/>
              <a:t>C</a:t>
            </a:r>
            <a:r>
              <a:rPr lang="en-US" sz="2400" dirty="0"/>
              <a:t>ytosine equals that of </a:t>
            </a:r>
            <a:r>
              <a:rPr lang="en-US" sz="2400" b="1" dirty="0"/>
              <a:t>G</a:t>
            </a:r>
            <a:r>
              <a:rPr lang="en-US" sz="2400" dirty="0"/>
              <a:t>uanine</a:t>
            </a:r>
            <a:endParaRPr lang="lv-LV" sz="2400" dirty="0"/>
          </a:p>
        </p:txBody>
      </p:sp>
      <p:sp>
        <p:nvSpPr>
          <p:cNvPr id="6" name="TextBox 5"/>
          <p:cNvSpPr txBox="1"/>
          <p:nvPr/>
        </p:nvSpPr>
        <p:spPr>
          <a:xfrm>
            <a:off x="1631711" y="4517516"/>
            <a:ext cx="1027845" cy="584775"/>
          </a:xfrm>
          <a:prstGeom prst="rect">
            <a:avLst/>
          </a:prstGeom>
          <a:noFill/>
        </p:spPr>
        <p:txBody>
          <a:bodyPr wrap="none" rtlCol="0">
            <a:spAutoFit/>
          </a:bodyPr>
          <a:lstStyle/>
          <a:p>
            <a:r>
              <a:rPr lang="en-US" sz="3200" b="1" dirty="0"/>
              <a:t>A = T</a:t>
            </a:r>
            <a:endParaRPr lang="lv-LV" sz="3200" b="1" dirty="0"/>
          </a:p>
        </p:txBody>
      </p:sp>
      <p:sp>
        <p:nvSpPr>
          <p:cNvPr id="14" name="TextBox 13"/>
          <p:cNvSpPr txBox="1"/>
          <p:nvPr/>
        </p:nvSpPr>
        <p:spPr>
          <a:xfrm>
            <a:off x="1649805" y="5035676"/>
            <a:ext cx="1055097" cy="584775"/>
          </a:xfrm>
          <a:prstGeom prst="rect">
            <a:avLst/>
          </a:prstGeom>
          <a:noFill/>
        </p:spPr>
        <p:txBody>
          <a:bodyPr wrap="none" rtlCol="0">
            <a:spAutoFit/>
          </a:bodyPr>
          <a:lstStyle/>
          <a:p>
            <a:r>
              <a:rPr lang="en-US" sz="3200" b="1" dirty="0"/>
              <a:t>C = G</a:t>
            </a:r>
            <a:endParaRPr lang="lv-LV" sz="3200" b="1" dirty="0"/>
          </a:p>
        </p:txBody>
      </p:sp>
      <p:sp>
        <p:nvSpPr>
          <p:cNvPr id="17" name="TextBox 16"/>
          <p:cNvSpPr txBox="1"/>
          <p:nvPr/>
        </p:nvSpPr>
        <p:spPr>
          <a:xfrm>
            <a:off x="450387" y="5919535"/>
            <a:ext cx="11741613" cy="830997"/>
          </a:xfrm>
          <a:prstGeom prst="rect">
            <a:avLst/>
          </a:prstGeom>
          <a:noFill/>
        </p:spPr>
        <p:txBody>
          <a:bodyPr wrap="square" rtlCol="0">
            <a:spAutoFit/>
          </a:bodyPr>
          <a:lstStyle/>
          <a:p>
            <a:r>
              <a:rPr lang="en-US" sz="2400" dirty="0"/>
              <a:t>Associations between a larger purine (A or G) and a smaller pyrimidine (C or T), </a:t>
            </a:r>
          </a:p>
          <a:p>
            <a:r>
              <a:rPr lang="en-US" sz="2400" dirty="0"/>
              <a:t>are often called Watson- Crick base pairs.</a:t>
            </a:r>
            <a:endParaRPr lang="lv-LV" sz="2400" dirty="0"/>
          </a:p>
        </p:txBody>
      </p:sp>
    </p:spTree>
    <p:extLst>
      <p:ext uri="{BB962C8B-B14F-4D97-AF65-F5344CB8AC3E}">
        <p14:creationId xmlns:p14="http://schemas.microsoft.com/office/powerpoint/2010/main" val="2020391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ttēls 4"/>
          <p:cNvPicPr>
            <a:picLocks noChangeAspect="1"/>
          </p:cNvPicPr>
          <p:nvPr/>
        </p:nvPicPr>
        <p:blipFill>
          <a:blip r:embed="rId2"/>
          <a:stretch>
            <a:fillRect/>
          </a:stretch>
        </p:blipFill>
        <p:spPr>
          <a:xfrm>
            <a:off x="368636" y="1179080"/>
            <a:ext cx="3972934" cy="2977438"/>
          </a:xfrm>
          <a:prstGeom prst="rect">
            <a:avLst/>
          </a:prstGeom>
        </p:spPr>
      </p:pic>
      <p:sp>
        <p:nvSpPr>
          <p:cNvPr id="15" name="TextBox 14"/>
          <p:cNvSpPr txBox="1"/>
          <p:nvPr/>
        </p:nvSpPr>
        <p:spPr>
          <a:xfrm>
            <a:off x="4422775" y="477769"/>
            <a:ext cx="7436715" cy="1569660"/>
          </a:xfrm>
          <a:prstGeom prst="rect">
            <a:avLst/>
          </a:prstGeom>
          <a:noFill/>
        </p:spPr>
        <p:txBody>
          <a:bodyPr wrap="square" rtlCol="0">
            <a:spAutoFit/>
          </a:bodyPr>
          <a:lstStyle/>
          <a:p>
            <a:pPr marL="342900" indent="-342900">
              <a:buFont typeface="Wingdings" panose="05000000000000000000" pitchFamily="2" charset="2"/>
              <a:buChar char="q"/>
            </a:pPr>
            <a:r>
              <a:rPr lang="en-US" sz="2400" b="1" dirty="0"/>
              <a:t>A – T </a:t>
            </a:r>
            <a:r>
              <a:rPr lang="en-US" sz="2400" dirty="0"/>
              <a:t>base pairs have </a:t>
            </a:r>
            <a:r>
              <a:rPr lang="en-US" sz="2400" b="1" dirty="0"/>
              <a:t>2</a:t>
            </a:r>
            <a:r>
              <a:rPr lang="en-US" sz="2400" dirty="0"/>
              <a:t> connecting </a:t>
            </a:r>
            <a:r>
              <a:rPr lang="en-US" sz="2400" b="1" dirty="0"/>
              <a:t>hydrogen bonds.</a:t>
            </a:r>
          </a:p>
          <a:p>
            <a:r>
              <a:rPr lang="en-US" sz="2400" b="1" dirty="0"/>
              <a:t> </a:t>
            </a:r>
          </a:p>
          <a:p>
            <a:pPr marL="342900" indent="-342900">
              <a:buFont typeface="Wingdings" panose="05000000000000000000" pitchFamily="2" charset="2"/>
              <a:buChar char="q"/>
            </a:pPr>
            <a:endParaRPr lang="en-US" sz="2400" dirty="0"/>
          </a:p>
          <a:p>
            <a:pPr marL="342900" indent="-342900">
              <a:buFont typeface="Wingdings" panose="05000000000000000000" pitchFamily="2" charset="2"/>
              <a:buChar char="q"/>
            </a:pPr>
            <a:r>
              <a:rPr lang="en-US" sz="2400" b="1" dirty="0"/>
              <a:t>C – G </a:t>
            </a:r>
            <a:r>
              <a:rPr lang="en-US" sz="2400" dirty="0"/>
              <a:t>base pairs have </a:t>
            </a:r>
            <a:r>
              <a:rPr lang="en-US" sz="2400" b="1" dirty="0"/>
              <a:t>3</a:t>
            </a:r>
            <a:r>
              <a:rPr lang="en-US" sz="2400" dirty="0"/>
              <a:t> connecting </a:t>
            </a:r>
            <a:r>
              <a:rPr lang="en-US" sz="2400" b="1" dirty="0"/>
              <a:t>hydrogen bonds. </a:t>
            </a:r>
            <a:endParaRPr lang="lv-LV" sz="2400" b="1" dirty="0"/>
          </a:p>
        </p:txBody>
      </p:sp>
      <p:sp>
        <p:nvSpPr>
          <p:cNvPr id="3" name="TextBox 2"/>
          <p:cNvSpPr txBox="1"/>
          <p:nvPr/>
        </p:nvSpPr>
        <p:spPr>
          <a:xfrm>
            <a:off x="1621122" y="629249"/>
            <a:ext cx="1890646" cy="400110"/>
          </a:xfrm>
          <a:prstGeom prst="rect">
            <a:avLst/>
          </a:prstGeom>
          <a:noFill/>
        </p:spPr>
        <p:txBody>
          <a:bodyPr wrap="none" rtlCol="0">
            <a:spAutoFit/>
          </a:bodyPr>
          <a:lstStyle/>
          <a:p>
            <a:r>
              <a:rPr lang="en-US" sz="2000" dirty="0"/>
              <a:t>Hydrogen bonds</a:t>
            </a:r>
            <a:endParaRPr lang="lv-LV" sz="2000" dirty="0"/>
          </a:p>
        </p:txBody>
      </p:sp>
      <p:cxnSp>
        <p:nvCxnSpPr>
          <p:cNvPr id="17" name="Taisns bultveida savienotājs 16"/>
          <p:cNvCxnSpPr/>
          <p:nvPr/>
        </p:nvCxnSpPr>
        <p:spPr>
          <a:xfrm>
            <a:off x="2355103" y="1029359"/>
            <a:ext cx="0" cy="3468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052570" y="4657328"/>
            <a:ext cx="8550739" cy="830997"/>
          </a:xfrm>
          <a:prstGeom prst="rect">
            <a:avLst/>
          </a:prstGeom>
          <a:noFill/>
        </p:spPr>
        <p:txBody>
          <a:bodyPr wrap="none" rtlCol="0">
            <a:spAutoFit/>
          </a:bodyPr>
          <a:lstStyle/>
          <a:p>
            <a:pPr algn="just"/>
            <a:r>
              <a:rPr lang="en-US" sz="2400" dirty="0"/>
              <a:t>Two polynucleotide strands, in which all the nucleotides form such </a:t>
            </a:r>
          </a:p>
          <a:p>
            <a:pPr algn="just"/>
            <a:r>
              <a:rPr lang="en-US" sz="2400" dirty="0"/>
              <a:t>base pairs are  said to be </a:t>
            </a:r>
            <a:r>
              <a:rPr lang="en-US" sz="2400" b="1" dirty="0"/>
              <a:t>complementary</a:t>
            </a:r>
            <a:r>
              <a:rPr lang="en-US" sz="2400" dirty="0"/>
              <a:t>. </a:t>
            </a:r>
            <a:endParaRPr lang="lv-LV" sz="2400" dirty="0"/>
          </a:p>
        </p:txBody>
      </p:sp>
      <p:pic>
        <p:nvPicPr>
          <p:cNvPr id="28" name="Attēls 27"/>
          <p:cNvPicPr>
            <a:picLocks noChangeAspect="1"/>
          </p:cNvPicPr>
          <p:nvPr/>
        </p:nvPicPr>
        <p:blipFill>
          <a:blip r:embed="rId3"/>
          <a:stretch>
            <a:fillRect/>
          </a:stretch>
        </p:blipFill>
        <p:spPr>
          <a:xfrm>
            <a:off x="10189873" y="2413288"/>
            <a:ext cx="1381125" cy="4248150"/>
          </a:xfrm>
          <a:prstGeom prst="rect">
            <a:avLst/>
          </a:prstGeom>
        </p:spPr>
      </p:pic>
      <p:sp>
        <p:nvSpPr>
          <p:cNvPr id="29" name="Taisnstūris 28"/>
          <p:cNvSpPr/>
          <p:nvPr/>
        </p:nvSpPr>
        <p:spPr>
          <a:xfrm>
            <a:off x="1260252" y="5699579"/>
            <a:ext cx="1866217" cy="461665"/>
          </a:xfrm>
          <a:prstGeom prst="rect">
            <a:avLst/>
          </a:prstGeom>
        </p:spPr>
        <p:txBody>
          <a:bodyPr wrap="none">
            <a:spAutoFit/>
          </a:bodyPr>
          <a:lstStyle/>
          <a:p>
            <a:r>
              <a:rPr lang="en-US" sz="2400" b="1" dirty="0"/>
              <a:t>A – T or T - A </a:t>
            </a:r>
            <a:endParaRPr lang="lv-LV" sz="2400" dirty="0"/>
          </a:p>
        </p:txBody>
      </p:sp>
      <p:sp>
        <p:nvSpPr>
          <p:cNvPr id="30" name="Taisnstūris 29"/>
          <p:cNvSpPr/>
          <p:nvPr/>
        </p:nvSpPr>
        <p:spPr>
          <a:xfrm>
            <a:off x="3795126" y="5699579"/>
            <a:ext cx="1907895" cy="461665"/>
          </a:xfrm>
          <a:prstGeom prst="rect">
            <a:avLst/>
          </a:prstGeom>
        </p:spPr>
        <p:txBody>
          <a:bodyPr wrap="none">
            <a:spAutoFit/>
          </a:bodyPr>
          <a:lstStyle/>
          <a:p>
            <a:r>
              <a:rPr lang="en-US" sz="2400" b="1" dirty="0"/>
              <a:t>G – C or C - G </a:t>
            </a:r>
            <a:endParaRPr lang="lv-LV" sz="2400" dirty="0"/>
          </a:p>
        </p:txBody>
      </p:sp>
    </p:spTree>
    <p:extLst>
      <p:ext uri="{BB962C8B-B14F-4D97-AF65-F5344CB8AC3E}">
        <p14:creationId xmlns:p14="http://schemas.microsoft.com/office/powerpoint/2010/main" val="27723256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aisnstūris 3"/>
          <p:cNvSpPr/>
          <p:nvPr/>
        </p:nvSpPr>
        <p:spPr>
          <a:xfrm>
            <a:off x="205963" y="850965"/>
            <a:ext cx="7035567" cy="4031873"/>
          </a:xfrm>
          <a:prstGeom prst="rect">
            <a:avLst/>
          </a:prstGeom>
        </p:spPr>
        <p:txBody>
          <a:bodyPr wrap="square">
            <a:spAutoFit/>
          </a:bodyPr>
          <a:lstStyle/>
          <a:p>
            <a:r>
              <a:rPr lang="en-US" altLang="lv-LV" sz="2400" b="1" dirty="0"/>
              <a:t>One DNA strand has the sequence </a:t>
            </a:r>
          </a:p>
          <a:p>
            <a:endParaRPr lang="en-US" altLang="lv-LV" sz="2800" b="1" dirty="0">
              <a:latin typeface="Courier New" panose="02070309020205020404" pitchFamily="49" charset="0"/>
            </a:endParaRPr>
          </a:p>
          <a:p>
            <a:r>
              <a:rPr lang="en-US" altLang="lv-LV" sz="2800" b="1" dirty="0">
                <a:latin typeface="Courier New" panose="02070309020205020404" pitchFamily="49" charset="0"/>
              </a:rPr>
              <a:t>       5</a:t>
            </a:r>
            <a:r>
              <a:rPr lang="lv-LV" altLang="lv-LV" sz="2800" b="1" dirty="0">
                <a:latin typeface="Courier New" panose="02070309020205020404" pitchFamily="49" charset="0"/>
              </a:rPr>
              <a:t>’- ATTCCG</a:t>
            </a:r>
            <a:r>
              <a:rPr lang="sv-SE" altLang="lv-LV" sz="2800" b="1" dirty="0">
                <a:latin typeface="Courier New" panose="02070309020205020404" pitchFamily="49" charset="0"/>
              </a:rPr>
              <a:t>TAGC</a:t>
            </a:r>
            <a:r>
              <a:rPr lang="lv-LV" altLang="lv-LV" sz="2800" b="1" dirty="0">
                <a:latin typeface="Courier New" panose="02070309020205020404" pitchFamily="49" charset="0"/>
              </a:rPr>
              <a:t> - 3’</a:t>
            </a:r>
            <a:endParaRPr lang="en-US" altLang="lv-LV" sz="2800" b="1" dirty="0">
              <a:latin typeface="Courier New" panose="02070309020205020404" pitchFamily="49" charset="0"/>
            </a:endParaRPr>
          </a:p>
          <a:p>
            <a:endParaRPr lang="lv-LV" altLang="lv-LV" sz="2800" b="1" dirty="0">
              <a:latin typeface="Courier New" panose="02070309020205020404" pitchFamily="49" charset="0"/>
            </a:endParaRPr>
          </a:p>
          <a:p>
            <a:endParaRPr lang="en-US" altLang="lv-LV" sz="2400" b="1" dirty="0"/>
          </a:p>
          <a:p>
            <a:r>
              <a:rPr lang="en-US" altLang="lv-LV" sz="2400" b="1" dirty="0"/>
              <a:t>Complementary strand sequence:</a:t>
            </a:r>
          </a:p>
          <a:p>
            <a:endParaRPr lang="lv-LV" altLang="lv-LV" sz="2400" b="1" dirty="0"/>
          </a:p>
          <a:p>
            <a:pPr lvl="3"/>
            <a:endParaRPr lang="sv-SE" altLang="lv-LV" sz="2400" b="1" dirty="0">
              <a:latin typeface="Courier New" panose="02070309020205020404" pitchFamily="49" charset="0"/>
            </a:endParaRPr>
          </a:p>
          <a:p>
            <a:pPr lvl="3"/>
            <a:endParaRPr lang="sv-SE" altLang="lv-LV" sz="2400" b="1" dirty="0">
              <a:latin typeface="Courier New" panose="02070309020205020404" pitchFamily="49" charset="0"/>
            </a:endParaRPr>
          </a:p>
          <a:p>
            <a:pPr lvl="3"/>
            <a:r>
              <a:rPr lang="lv-LV" altLang="lv-LV" sz="2800" b="1" dirty="0">
                <a:latin typeface="Courier New" panose="02070309020205020404" pitchFamily="49" charset="0"/>
              </a:rPr>
              <a:t>5’-</a:t>
            </a:r>
            <a:r>
              <a:rPr lang="sv-SE" altLang="lv-LV" sz="2800" b="1" dirty="0">
                <a:latin typeface="Courier New" panose="02070309020205020404" pitchFamily="49" charset="0"/>
              </a:rPr>
              <a:t>             </a:t>
            </a:r>
            <a:r>
              <a:rPr lang="lv-LV" altLang="lv-LV" sz="2800" b="1" dirty="0">
                <a:latin typeface="Courier New" panose="02070309020205020404" pitchFamily="49" charset="0"/>
              </a:rPr>
              <a:t> -3’</a:t>
            </a:r>
          </a:p>
        </p:txBody>
      </p:sp>
      <p:sp>
        <p:nvSpPr>
          <p:cNvPr id="5" name="Taisnstūris 4"/>
          <p:cNvSpPr/>
          <p:nvPr/>
        </p:nvSpPr>
        <p:spPr>
          <a:xfrm>
            <a:off x="1120292" y="41979"/>
            <a:ext cx="8723863" cy="461665"/>
          </a:xfrm>
          <a:prstGeom prst="rect">
            <a:avLst/>
          </a:prstGeom>
        </p:spPr>
        <p:txBody>
          <a:bodyPr wrap="none">
            <a:spAutoFit/>
          </a:bodyPr>
          <a:lstStyle/>
          <a:p>
            <a:r>
              <a:rPr lang="en-US" altLang="lv-LV" sz="2400" dirty="0">
                <a:latin typeface="Arial" panose="020B0604020202020204" pitchFamily="34" charset="0"/>
              </a:rPr>
              <a:t>What is the sequence of  bases on the complementary strand?</a:t>
            </a:r>
            <a:endParaRPr lang="lv-LV" altLang="lv-LV" sz="2400" dirty="0">
              <a:latin typeface="Arial" panose="020B0604020202020204" pitchFamily="34" charset="0"/>
            </a:endParaRPr>
          </a:p>
        </p:txBody>
      </p:sp>
      <p:sp>
        <p:nvSpPr>
          <p:cNvPr id="6" name="TextBox 5"/>
          <p:cNvSpPr txBox="1"/>
          <p:nvPr/>
        </p:nvSpPr>
        <p:spPr>
          <a:xfrm>
            <a:off x="8091881" y="1296124"/>
            <a:ext cx="1594026" cy="461665"/>
          </a:xfrm>
          <a:prstGeom prst="rect">
            <a:avLst/>
          </a:prstGeom>
          <a:noFill/>
        </p:spPr>
        <p:txBody>
          <a:bodyPr wrap="none" rtlCol="0">
            <a:spAutoFit/>
          </a:bodyPr>
          <a:lstStyle/>
          <a:p>
            <a:r>
              <a:rPr lang="en-US" sz="2400" b="1" dirty="0"/>
              <a:t>Remember</a:t>
            </a:r>
            <a:endParaRPr lang="lv-LV" sz="2400" b="1" dirty="0"/>
          </a:p>
        </p:txBody>
      </p:sp>
      <p:sp>
        <p:nvSpPr>
          <p:cNvPr id="7" name="TextBox 6"/>
          <p:cNvSpPr txBox="1"/>
          <p:nvPr/>
        </p:nvSpPr>
        <p:spPr>
          <a:xfrm>
            <a:off x="7770665" y="1994233"/>
            <a:ext cx="2292166" cy="461665"/>
          </a:xfrm>
          <a:prstGeom prst="rect">
            <a:avLst/>
          </a:prstGeom>
          <a:noFill/>
        </p:spPr>
        <p:txBody>
          <a:bodyPr wrap="none" rtlCol="0">
            <a:spAutoFit/>
          </a:bodyPr>
          <a:lstStyle/>
          <a:p>
            <a:pPr marL="342900" indent="-342900">
              <a:buFont typeface="Wingdings" panose="05000000000000000000" pitchFamily="2" charset="2"/>
              <a:buChar char="q"/>
            </a:pPr>
            <a:r>
              <a:rPr lang="en-US" sz="2400" dirty="0"/>
              <a:t> A pairs with T</a:t>
            </a:r>
            <a:endParaRPr lang="lv-LV" sz="2400" dirty="0"/>
          </a:p>
        </p:txBody>
      </p:sp>
      <p:sp>
        <p:nvSpPr>
          <p:cNvPr id="8" name="TextBox 7"/>
          <p:cNvSpPr txBox="1"/>
          <p:nvPr/>
        </p:nvSpPr>
        <p:spPr>
          <a:xfrm>
            <a:off x="7770665" y="2559125"/>
            <a:ext cx="2321020" cy="461665"/>
          </a:xfrm>
          <a:prstGeom prst="rect">
            <a:avLst/>
          </a:prstGeom>
          <a:noFill/>
        </p:spPr>
        <p:txBody>
          <a:bodyPr wrap="none" rtlCol="0">
            <a:spAutoFit/>
          </a:bodyPr>
          <a:lstStyle/>
          <a:p>
            <a:pPr marL="342900" indent="-342900">
              <a:buFont typeface="Wingdings" panose="05000000000000000000" pitchFamily="2" charset="2"/>
              <a:buChar char="q"/>
            </a:pPr>
            <a:r>
              <a:rPr lang="en-US" sz="2400" dirty="0"/>
              <a:t> G pairs with C</a:t>
            </a:r>
            <a:endParaRPr lang="lv-LV" sz="2400" dirty="0"/>
          </a:p>
        </p:txBody>
      </p:sp>
      <p:sp>
        <p:nvSpPr>
          <p:cNvPr id="9" name="Taisnstūris 8"/>
          <p:cNvSpPr/>
          <p:nvPr/>
        </p:nvSpPr>
        <p:spPr>
          <a:xfrm>
            <a:off x="7041969" y="4228396"/>
            <a:ext cx="6096000" cy="1938992"/>
          </a:xfrm>
          <a:prstGeom prst="rect">
            <a:avLst/>
          </a:prstGeom>
        </p:spPr>
        <p:txBody>
          <a:bodyPr>
            <a:spAutoFit/>
          </a:bodyPr>
          <a:lstStyle/>
          <a:p>
            <a:pPr marL="342900" indent="-342900">
              <a:buFont typeface="Wingdings" panose="05000000000000000000" pitchFamily="2" charset="2"/>
              <a:buChar char="q"/>
            </a:pPr>
            <a:r>
              <a:rPr lang="en-US" sz="2400" dirty="0"/>
              <a:t> The complementary strand </a:t>
            </a:r>
          </a:p>
          <a:p>
            <a:r>
              <a:rPr lang="en-US" sz="2400" dirty="0"/>
              <a:t>will read from </a:t>
            </a:r>
          </a:p>
          <a:p>
            <a:r>
              <a:rPr lang="en-US" sz="2400" dirty="0"/>
              <a:t>left to right in the 3′ to 5′ direction. </a:t>
            </a:r>
          </a:p>
          <a:p>
            <a:r>
              <a:rPr lang="en-US" sz="2400" dirty="0"/>
              <a:t>Therefore, the complementary strand </a:t>
            </a:r>
          </a:p>
          <a:p>
            <a:r>
              <a:rPr lang="en-US" sz="2400" dirty="0"/>
              <a:t>starts with 3’ and ends with 5’. </a:t>
            </a:r>
            <a:endParaRPr lang="lv-LV" sz="2400" dirty="0"/>
          </a:p>
        </p:txBody>
      </p:sp>
    </p:spTree>
    <p:extLst>
      <p:ext uri="{BB962C8B-B14F-4D97-AF65-F5344CB8AC3E}">
        <p14:creationId xmlns:p14="http://schemas.microsoft.com/office/powerpoint/2010/main" val="18912904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āls 15"/>
          <p:cNvSpPr/>
          <p:nvPr/>
        </p:nvSpPr>
        <p:spPr>
          <a:xfrm>
            <a:off x="8661057" y="1702903"/>
            <a:ext cx="1182848" cy="746620"/>
          </a:xfrm>
          <a:prstGeom prst="ellipse">
            <a:avLst/>
          </a:prstGeom>
          <a:solidFill>
            <a:srgbClr val="FFFF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5" name="Ovāls 14"/>
          <p:cNvSpPr/>
          <p:nvPr/>
        </p:nvSpPr>
        <p:spPr>
          <a:xfrm>
            <a:off x="6788864" y="1702903"/>
            <a:ext cx="1182848" cy="746620"/>
          </a:xfrm>
          <a:prstGeom prst="ellipse">
            <a:avLst/>
          </a:prstGeom>
          <a:solidFill>
            <a:srgbClr val="FFFF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4" name="Ovāls 13"/>
          <p:cNvSpPr/>
          <p:nvPr/>
        </p:nvSpPr>
        <p:spPr>
          <a:xfrm>
            <a:off x="5108895" y="1677798"/>
            <a:ext cx="1182848" cy="746620"/>
          </a:xfrm>
          <a:prstGeom prst="ellipse">
            <a:avLst/>
          </a:prstGeom>
          <a:solidFill>
            <a:srgbClr val="FFFF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4" name="TextBox 3"/>
          <p:cNvSpPr txBox="1"/>
          <p:nvPr/>
        </p:nvSpPr>
        <p:spPr>
          <a:xfrm>
            <a:off x="363551" y="53515"/>
            <a:ext cx="4824975" cy="584775"/>
          </a:xfrm>
          <a:prstGeom prst="rect">
            <a:avLst/>
          </a:prstGeom>
          <a:noFill/>
        </p:spPr>
        <p:txBody>
          <a:bodyPr wrap="none" rtlCol="0">
            <a:spAutoFit/>
          </a:bodyPr>
          <a:lstStyle/>
          <a:p>
            <a:r>
              <a:rPr lang="sv-SE" sz="3200" b="1" dirty="0"/>
              <a:t>Variations in DNA structure</a:t>
            </a:r>
            <a:endParaRPr lang="lv-LV" sz="3200" b="1" dirty="0"/>
          </a:p>
        </p:txBody>
      </p:sp>
      <p:sp>
        <p:nvSpPr>
          <p:cNvPr id="6" name="TextBox 5"/>
          <p:cNvSpPr txBox="1"/>
          <p:nvPr/>
        </p:nvSpPr>
        <p:spPr>
          <a:xfrm>
            <a:off x="4798503" y="1015615"/>
            <a:ext cx="6594049" cy="461665"/>
          </a:xfrm>
          <a:prstGeom prst="rect">
            <a:avLst/>
          </a:prstGeom>
          <a:noFill/>
        </p:spPr>
        <p:txBody>
          <a:bodyPr wrap="none" rtlCol="0">
            <a:spAutoFit/>
          </a:bodyPr>
          <a:lstStyle/>
          <a:p>
            <a:r>
              <a:rPr lang="en-US" sz="2400" b="1" dirty="0"/>
              <a:t>DNA can adopt different types of helical structure.</a:t>
            </a:r>
            <a:endParaRPr lang="lv-LV" sz="2400" b="1" dirty="0"/>
          </a:p>
        </p:txBody>
      </p:sp>
      <p:sp>
        <p:nvSpPr>
          <p:cNvPr id="7" name="TextBox 6"/>
          <p:cNvSpPr txBox="1"/>
          <p:nvPr/>
        </p:nvSpPr>
        <p:spPr>
          <a:xfrm>
            <a:off x="5108895" y="2783480"/>
            <a:ext cx="6982296" cy="1200329"/>
          </a:xfrm>
          <a:prstGeom prst="rect">
            <a:avLst/>
          </a:prstGeom>
          <a:noFill/>
        </p:spPr>
        <p:txBody>
          <a:bodyPr wrap="none" rtlCol="0">
            <a:spAutoFit/>
          </a:bodyPr>
          <a:lstStyle/>
          <a:p>
            <a:pPr marL="285750" indent="-285750">
              <a:buFont typeface="Wingdings" panose="05000000000000000000" pitchFamily="2" charset="2"/>
              <a:buChar char="q"/>
            </a:pPr>
            <a:r>
              <a:rPr lang="en-US" sz="2400" dirty="0"/>
              <a:t> </a:t>
            </a:r>
            <a:r>
              <a:rPr lang="en-US" sz="2400" b="1" dirty="0"/>
              <a:t>A- DNA </a:t>
            </a:r>
            <a:r>
              <a:rPr lang="en-US" sz="2400" dirty="0"/>
              <a:t>and </a:t>
            </a:r>
            <a:r>
              <a:rPr lang="en-US" sz="2400" b="1" dirty="0"/>
              <a:t>B- DNA </a:t>
            </a:r>
            <a:r>
              <a:rPr lang="en-US" sz="2400" dirty="0"/>
              <a:t>are both </a:t>
            </a:r>
            <a:r>
              <a:rPr lang="en-US" sz="2400" b="1" dirty="0"/>
              <a:t>right handed helices</a:t>
            </a:r>
            <a:r>
              <a:rPr lang="en-US" sz="2400" dirty="0"/>
              <a:t>. </a:t>
            </a:r>
          </a:p>
          <a:p>
            <a:r>
              <a:rPr lang="en-US" sz="2400" dirty="0"/>
              <a:t>Ones in which the helix spirals in a clockwise direction </a:t>
            </a:r>
          </a:p>
          <a:p>
            <a:r>
              <a:rPr lang="en-US" sz="2400" dirty="0"/>
              <a:t>as it moves away from the observer.  </a:t>
            </a:r>
            <a:endParaRPr lang="lv-LV" sz="2400" dirty="0"/>
          </a:p>
        </p:txBody>
      </p:sp>
      <p:sp>
        <p:nvSpPr>
          <p:cNvPr id="9" name="TextBox 8"/>
          <p:cNvSpPr txBox="1"/>
          <p:nvPr/>
        </p:nvSpPr>
        <p:spPr>
          <a:xfrm>
            <a:off x="5188526" y="6223831"/>
            <a:ext cx="4197944" cy="461665"/>
          </a:xfrm>
          <a:prstGeom prst="rect">
            <a:avLst/>
          </a:prstGeom>
          <a:noFill/>
        </p:spPr>
        <p:txBody>
          <a:bodyPr wrap="none" rtlCol="0">
            <a:spAutoFit/>
          </a:bodyPr>
          <a:lstStyle/>
          <a:p>
            <a:pPr marL="342900" indent="-342900">
              <a:buFont typeface="Wingdings" panose="05000000000000000000" pitchFamily="2" charset="2"/>
              <a:buChar char="q"/>
            </a:pPr>
            <a:r>
              <a:rPr lang="en-US" sz="2400" b="1" dirty="0"/>
              <a:t>Z- DNA </a:t>
            </a:r>
            <a:r>
              <a:rPr lang="en-US" sz="2400" dirty="0"/>
              <a:t>is a </a:t>
            </a:r>
            <a:r>
              <a:rPr lang="en-US" sz="2400" b="1" dirty="0"/>
              <a:t>left handed helix</a:t>
            </a:r>
            <a:r>
              <a:rPr lang="en-US" sz="2400" dirty="0"/>
              <a:t>.</a:t>
            </a:r>
            <a:endParaRPr lang="lv-LV" sz="2400" dirty="0"/>
          </a:p>
        </p:txBody>
      </p:sp>
      <p:pic>
        <p:nvPicPr>
          <p:cNvPr id="10" name="Picture 2" descr="figure_08_17_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729" y="973123"/>
            <a:ext cx="3073399" cy="5250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231280" y="1853627"/>
            <a:ext cx="938077" cy="369332"/>
          </a:xfrm>
          <a:prstGeom prst="rect">
            <a:avLst/>
          </a:prstGeom>
          <a:noFill/>
        </p:spPr>
        <p:txBody>
          <a:bodyPr wrap="none" rtlCol="0">
            <a:spAutoFit/>
          </a:bodyPr>
          <a:lstStyle/>
          <a:p>
            <a:r>
              <a:rPr lang="en-US" b="1" dirty="0"/>
              <a:t>A- DNA </a:t>
            </a:r>
            <a:endParaRPr lang="lv-LV" b="1" dirty="0"/>
          </a:p>
        </p:txBody>
      </p:sp>
      <p:sp>
        <p:nvSpPr>
          <p:cNvPr id="12" name="TextBox 11"/>
          <p:cNvSpPr txBox="1"/>
          <p:nvPr/>
        </p:nvSpPr>
        <p:spPr>
          <a:xfrm>
            <a:off x="6920868" y="1853627"/>
            <a:ext cx="928459" cy="369332"/>
          </a:xfrm>
          <a:prstGeom prst="rect">
            <a:avLst/>
          </a:prstGeom>
          <a:noFill/>
        </p:spPr>
        <p:txBody>
          <a:bodyPr wrap="none" rtlCol="0">
            <a:spAutoFit/>
          </a:bodyPr>
          <a:lstStyle/>
          <a:p>
            <a:r>
              <a:rPr lang="en-US" b="1" dirty="0"/>
              <a:t>B- DNA </a:t>
            </a:r>
            <a:endParaRPr lang="lv-LV" b="1" dirty="0"/>
          </a:p>
        </p:txBody>
      </p:sp>
      <p:sp>
        <p:nvSpPr>
          <p:cNvPr id="13" name="TextBox 12"/>
          <p:cNvSpPr txBox="1"/>
          <p:nvPr/>
        </p:nvSpPr>
        <p:spPr>
          <a:xfrm>
            <a:off x="8793061" y="1836849"/>
            <a:ext cx="918841" cy="369332"/>
          </a:xfrm>
          <a:prstGeom prst="rect">
            <a:avLst/>
          </a:prstGeom>
          <a:noFill/>
        </p:spPr>
        <p:txBody>
          <a:bodyPr wrap="none" rtlCol="0">
            <a:spAutoFit/>
          </a:bodyPr>
          <a:lstStyle/>
          <a:p>
            <a:r>
              <a:rPr lang="en-US" b="1" dirty="0"/>
              <a:t>Z- DNA </a:t>
            </a:r>
            <a:endParaRPr lang="lv-LV" b="1" dirty="0"/>
          </a:p>
        </p:txBody>
      </p:sp>
      <p:pic>
        <p:nvPicPr>
          <p:cNvPr id="17" name="Attēls 16"/>
          <p:cNvPicPr>
            <a:picLocks noChangeAspect="1"/>
          </p:cNvPicPr>
          <p:nvPr/>
        </p:nvPicPr>
        <p:blipFill>
          <a:blip r:embed="rId3"/>
          <a:stretch>
            <a:fillRect/>
          </a:stretch>
        </p:blipFill>
        <p:spPr>
          <a:xfrm>
            <a:off x="5543709" y="4144653"/>
            <a:ext cx="4611235" cy="1757490"/>
          </a:xfrm>
          <a:prstGeom prst="rect">
            <a:avLst/>
          </a:prstGeom>
        </p:spPr>
      </p:pic>
      <p:sp>
        <p:nvSpPr>
          <p:cNvPr id="18" name="Taisnstūris 17"/>
          <p:cNvSpPr/>
          <p:nvPr/>
        </p:nvSpPr>
        <p:spPr>
          <a:xfrm>
            <a:off x="5108895" y="5532811"/>
            <a:ext cx="1578509" cy="400110"/>
          </a:xfrm>
          <a:prstGeom prst="rect">
            <a:avLst/>
          </a:prstGeom>
        </p:spPr>
        <p:txBody>
          <a:bodyPr wrap="none">
            <a:spAutoFit/>
          </a:bodyPr>
          <a:lstStyle/>
          <a:p>
            <a:r>
              <a:rPr lang="en-US" sz="2000" dirty="0"/>
              <a:t>right handed </a:t>
            </a:r>
            <a:endParaRPr lang="lv-LV" sz="2000" dirty="0"/>
          </a:p>
        </p:txBody>
      </p:sp>
      <p:sp>
        <p:nvSpPr>
          <p:cNvPr id="19" name="Taisnstūris 18"/>
          <p:cNvSpPr/>
          <p:nvPr/>
        </p:nvSpPr>
        <p:spPr>
          <a:xfrm>
            <a:off x="9252481" y="5533502"/>
            <a:ext cx="1440779" cy="400110"/>
          </a:xfrm>
          <a:prstGeom prst="rect">
            <a:avLst/>
          </a:prstGeom>
        </p:spPr>
        <p:txBody>
          <a:bodyPr wrap="none">
            <a:spAutoFit/>
          </a:bodyPr>
          <a:lstStyle/>
          <a:p>
            <a:r>
              <a:rPr lang="en-US" sz="2000" dirty="0"/>
              <a:t>left handed </a:t>
            </a:r>
            <a:endParaRPr lang="lv-LV" sz="2000" dirty="0"/>
          </a:p>
        </p:txBody>
      </p:sp>
    </p:spTree>
    <p:extLst>
      <p:ext uri="{BB962C8B-B14F-4D97-AF65-F5344CB8AC3E}">
        <p14:creationId xmlns:p14="http://schemas.microsoft.com/office/powerpoint/2010/main" val="9673496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1940" y="225083"/>
            <a:ext cx="4824975" cy="584775"/>
          </a:xfrm>
          <a:prstGeom prst="rect">
            <a:avLst/>
          </a:prstGeom>
          <a:noFill/>
        </p:spPr>
        <p:txBody>
          <a:bodyPr wrap="none" rtlCol="0">
            <a:spAutoFit/>
          </a:bodyPr>
          <a:lstStyle/>
          <a:p>
            <a:r>
              <a:rPr lang="sv-SE" sz="3200" dirty="0"/>
              <a:t>Variations in DNA structure</a:t>
            </a:r>
            <a:endParaRPr lang="lv-LV" sz="3200" dirty="0"/>
          </a:p>
        </p:txBody>
      </p:sp>
      <p:sp>
        <p:nvSpPr>
          <p:cNvPr id="6" name="TextBox 5"/>
          <p:cNvSpPr txBox="1"/>
          <p:nvPr/>
        </p:nvSpPr>
        <p:spPr>
          <a:xfrm>
            <a:off x="2704263" y="1229389"/>
            <a:ext cx="8428333" cy="1107996"/>
          </a:xfrm>
          <a:prstGeom prst="rect">
            <a:avLst/>
          </a:prstGeom>
          <a:noFill/>
        </p:spPr>
        <p:txBody>
          <a:bodyPr wrap="none" rtlCol="0">
            <a:spAutoFit/>
          </a:bodyPr>
          <a:lstStyle/>
          <a:p>
            <a:pPr marL="342900" indent="-342900">
              <a:buFont typeface="Wingdings" panose="05000000000000000000" pitchFamily="2" charset="2"/>
              <a:buChar char="q"/>
            </a:pPr>
            <a:r>
              <a:rPr lang="en-US" sz="2400" dirty="0"/>
              <a:t>The most common form of DNA under physiological conditions.</a:t>
            </a:r>
          </a:p>
          <a:p>
            <a:pPr marL="285750" indent="-285750">
              <a:buFont typeface="Wingdings" panose="05000000000000000000" pitchFamily="2" charset="2"/>
              <a:buChar char="Ø"/>
            </a:pPr>
            <a:endParaRPr lang="en-US" sz="2400" dirty="0"/>
          </a:p>
          <a:p>
            <a:endParaRPr lang="lv-LV" dirty="0"/>
          </a:p>
        </p:txBody>
      </p:sp>
      <p:sp>
        <p:nvSpPr>
          <p:cNvPr id="3" name="Taisnstūris 2"/>
          <p:cNvSpPr/>
          <p:nvPr/>
        </p:nvSpPr>
        <p:spPr>
          <a:xfrm>
            <a:off x="5549494" y="296396"/>
            <a:ext cx="1260281" cy="523220"/>
          </a:xfrm>
          <a:prstGeom prst="rect">
            <a:avLst/>
          </a:prstGeom>
        </p:spPr>
        <p:txBody>
          <a:bodyPr wrap="none">
            <a:spAutoFit/>
          </a:bodyPr>
          <a:lstStyle/>
          <a:p>
            <a:r>
              <a:rPr lang="en-US" sz="2800" b="1" dirty="0"/>
              <a:t>B- DNA</a:t>
            </a:r>
            <a:endParaRPr lang="lv-LV" sz="2800" b="1" dirty="0"/>
          </a:p>
        </p:txBody>
      </p:sp>
      <p:sp>
        <p:nvSpPr>
          <p:cNvPr id="10" name="TextBox 9"/>
          <p:cNvSpPr txBox="1"/>
          <p:nvPr/>
        </p:nvSpPr>
        <p:spPr>
          <a:xfrm>
            <a:off x="2669894" y="1925919"/>
            <a:ext cx="9191299" cy="830997"/>
          </a:xfrm>
          <a:prstGeom prst="rect">
            <a:avLst/>
          </a:prstGeom>
          <a:noFill/>
        </p:spPr>
        <p:txBody>
          <a:bodyPr wrap="none" rtlCol="0">
            <a:spAutoFit/>
          </a:bodyPr>
          <a:lstStyle/>
          <a:p>
            <a:pPr marL="342900" indent="-342900">
              <a:buFont typeface="Wingdings" panose="05000000000000000000" pitchFamily="2" charset="2"/>
              <a:buChar char="q"/>
            </a:pPr>
            <a:r>
              <a:rPr lang="en-US" sz="2400" dirty="0"/>
              <a:t>Stacked bases are regularly spaced 0.34 nm apart along the helix axis.</a:t>
            </a:r>
          </a:p>
          <a:p>
            <a:endParaRPr lang="lv-LV" sz="2400" dirty="0"/>
          </a:p>
        </p:txBody>
      </p:sp>
      <p:pic>
        <p:nvPicPr>
          <p:cNvPr id="9218" name="Picture 2" descr="Image result for DNA major and minor groo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593" y="1022160"/>
            <a:ext cx="2150801" cy="4924201"/>
          </a:xfrm>
          <a:prstGeom prst="rect">
            <a:avLst/>
          </a:prstGeom>
          <a:noFill/>
          <a:extLst>
            <a:ext uri="{909E8E84-426E-40DD-AFC4-6F175D3DCCD1}">
              <a14:hiddenFill xmlns:a14="http://schemas.microsoft.com/office/drawing/2010/main">
                <a:solidFill>
                  <a:srgbClr val="FFFFFF"/>
                </a:solidFill>
              </a14:hiddenFill>
            </a:ext>
          </a:extLst>
        </p:spPr>
      </p:pic>
      <p:sp>
        <p:nvSpPr>
          <p:cNvPr id="8" name="Taisnstūris 7"/>
          <p:cNvSpPr/>
          <p:nvPr/>
        </p:nvSpPr>
        <p:spPr>
          <a:xfrm>
            <a:off x="2704263" y="2769428"/>
            <a:ext cx="9042398" cy="1200329"/>
          </a:xfrm>
          <a:prstGeom prst="rect">
            <a:avLst/>
          </a:prstGeom>
        </p:spPr>
        <p:txBody>
          <a:bodyPr wrap="square">
            <a:spAutoFit/>
          </a:bodyPr>
          <a:lstStyle/>
          <a:p>
            <a:pPr marL="342900" indent="-342900">
              <a:buFont typeface="Wingdings" panose="05000000000000000000" pitchFamily="2" charset="2"/>
              <a:buChar char="q"/>
            </a:pPr>
            <a:r>
              <a:rPr lang="en-US" sz="2400" dirty="0"/>
              <a:t>Here each helical strand has a pitch (the distance occupied by a </a:t>
            </a:r>
          </a:p>
          <a:p>
            <a:r>
              <a:rPr lang="en-US" sz="2400" dirty="0"/>
              <a:t>single turn of the helix) of 3.4 nm which accommodates</a:t>
            </a:r>
          </a:p>
          <a:p>
            <a:r>
              <a:rPr lang="en-US" sz="2400" dirty="0"/>
              <a:t>10 nucleotides (</a:t>
            </a:r>
            <a:r>
              <a:rPr lang="en-US" sz="2400" dirty="0" err="1"/>
              <a:t>bp</a:t>
            </a:r>
            <a:r>
              <a:rPr lang="en-US" sz="2400" dirty="0"/>
              <a:t>).</a:t>
            </a:r>
          </a:p>
        </p:txBody>
      </p:sp>
    </p:spTree>
    <p:extLst>
      <p:ext uri="{BB962C8B-B14F-4D97-AF65-F5344CB8AC3E}">
        <p14:creationId xmlns:p14="http://schemas.microsoft.com/office/powerpoint/2010/main" val="1246001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isnstūris 2"/>
          <p:cNvSpPr/>
          <p:nvPr/>
        </p:nvSpPr>
        <p:spPr>
          <a:xfrm>
            <a:off x="520294" y="69663"/>
            <a:ext cx="1260281" cy="523220"/>
          </a:xfrm>
          <a:prstGeom prst="rect">
            <a:avLst/>
          </a:prstGeom>
        </p:spPr>
        <p:txBody>
          <a:bodyPr wrap="none">
            <a:spAutoFit/>
          </a:bodyPr>
          <a:lstStyle/>
          <a:p>
            <a:r>
              <a:rPr lang="en-US" sz="2800" b="1" dirty="0"/>
              <a:t>B- DNA</a:t>
            </a:r>
            <a:endParaRPr lang="lv-LV" sz="2800" b="1" dirty="0"/>
          </a:p>
        </p:txBody>
      </p:sp>
      <p:sp>
        <p:nvSpPr>
          <p:cNvPr id="12" name="TextBox 11"/>
          <p:cNvSpPr txBox="1"/>
          <p:nvPr/>
        </p:nvSpPr>
        <p:spPr>
          <a:xfrm>
            <a:off x="2740262" y="1166756"/>
            <a:ext cx="6612195" cy="1938992"/>
          </a:xfrm>
          <a:prstGeom prst="rect">
            <a:avLst/>
          </a:prstGeom>
          <a:noFill/>
        </p:spPr>
        <p:txBody>
          <a:bodyPr wrap="none" rtlCol="0">
            <a:spAutoFit/>
          </a:bodyPr>
          <a:lstStyle/>
          <a:p>
            <a:pPr marL="342900" indent="-342900">
              <a:buFont typeface="Wingdings" panose="05000000000000000000" pitchFamily="2" charset="2"/>
              <a:buChar char="q"/>
            </a:pPr>
            <a:r>
              <a:rPr lang="en-US" sz="2400" dirty="0"/>
              <a:t>On the outside  of DNA, the spaces between the </a:t>
            </a:r>
          </a:p>
          <a:p>
            <a:r>
              <a:rPr lang="en-US" sz="2400" dirty="0"/>
              <a:t>intertwined strands form two helical grooves of </a:t>
            </a:r>
          </a:p>
          <a:p>
            <a:r>
              <a:rPr lang="en-US" sz="2400" dirty="0"/>
              <a:t>different widths- major groove and </a:t>
            </a:r>
          </a:p>
          <a:p>
            <a:r>
              <a:rPr lang="en-US" sz="2400" dirty="0"/>
              <a:t>the minor groove. </a:t>
            </a:r>
          </a:p>
          <a:p>
            <a:endParaRPr lang="lv-LV" sz="2400" dirty="0"/>
          </a:p>
        </p:txBody>
      </p:sp>
      <p:sp>
        <p:nvSpPr>
          <p:cNvPr id="13" name="TextBox 12"/>
          <p:cNvSpPr txBox="1"/>
          <p:nvPr/>
        </p:nvSpPr>
        <p:spPr>
          <a:xfrm>
            <a:off x="2740262" y="3361484"/>
            <a:ext cx="6349136" cy="1569660"/>
          </a:xfrm>
          <a:prstGeom prst="rect">
            <a:avLst/>
          </a:prstGeom>
          <a:noFill/>
        </p:spPr>
        <p:txBody>
          <a:bodyPr wrap="square" rtlCol="0">
            <a:spAutoFit/>
          </a:bodyPr>
          <a:lstStyle/>
          <a:p>
            <a:pPr marL="342900" indent="-342900">
              <a:buFont typeface="Wingdings" panose="05000000000000000000" pitchFamily="2" charset="2"/>
              <a:buChar char="q"/>
            </a:pPr>
            <a:r>
              <a:rPr lang="en-US" sz="2400" dirty="0"/>
              <a:t>A major and minor groove result from </a:t>
            </a:r>
          </a:p>
          <a:p>
            <a:r>
              <a:rPr lang="en-US" sz="2400" dirty="0"/>
              <a:t>the unequal spacing of the phosphate- sugar backbone.</a:t>
            </a:r>
          </a:p>
          <a:p>
            <a:endParaRPr lang="lv-LV" sz="2400" dirty="0"/>
          </a:p>
        </p:txBody>
      </p:sp>
      <p:sp>
        <p:nvSpPr>
          <p:cNvPr id="14" name="Taisnstūris 13"/>
          <p:cNvSpPr/>
          <p:nvPr/>
        </p:nvSpPr>
        <p:spPr>
          <a:xfrm>
            <a:off x="4306487" y="208468"/>
            <a:ext cx="4494757" cy="584775"/>
          </a:xfrm>
          <a:prstGeom prst="rect">
            <a:avLst/>
          </a:prstGeom>
        </p:spPr>
        <p:txBody>
          <a:bodyPr wrap="none">
            <a:spAutoFit/>
          </a:bodyPr>
          <a:lstStyle/>
          <a:p>
            <a:r>
              <a:rPr lang="en-US" sz="3200" b="1" dirty="0"/>
              <a:t>Major and minor grooves</a:t>
            </a:r>
            <a:endParaRPr lang="lv-LV" sz="3200" b="1" dirty="0"/>
          </a:p>
        </p:txBody>
      </p:sp>
      <p:pic>
        <p:nvPicPr>
          <p:cNvPr id="10242" name="Picture 2" descr="Image result for DNA major and minor groo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262" y="502921"/>
            <a:ext cx="2142333" cy="46177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30458" y="5232796"/>
            <a:ext cx="8050602" cy="1569660"/>
          </a:xfrm>
          <a:prstGeom prst="rect">
            <a:avLst/>
          </a:prstGeom>
          <a:noFill/>
        </p:spPr>
        <p:txBody>
          <a:bodyPr wrap="none" rtlCol="0">
            <a:spAutoFit/>
          </a:bodyPr>
          <a:lstStyle/>
          <a:p>
            <a:pPr marL="457200" indent="-457200">
              <a:buFont typeface="Wingdings" panose="05000000000000000000" pitchFamily="2" charset="2"/>
              <a:buChar char="q"/>
            </a:pPr>
            <a:r>
              <a:rPr lang="en-US" sz="2400" dirty="0"/>
              <a:t>The atoms in the bases within these grooves are accessible </a:t>
            </a:r>
          </a:p>
          <a:p>
            <a:r>
              <a:rPr lang="en-US" sz="2400" dirty="0"/>
              <a:t>for DNA- binding proteins. Proteins are able to bind to specific </a:t>
            </a:r>
          </a:p>
          <a:p>
            <a:r>
              <a:rPr lang="en-US" sz="2400" dirty="0"/>
              <a:t>DNA sequences without separating the strands of the double </a:t>
            </a:r>
          </a:p>
          <a:p>
            <a:r>
              <a:rPr lang="en-US" sz="2400" dirty="0"/>
              <a:t>helix.  </a:t>
            </a:r>
          </a:p>
        </p:txBody>
      </p:sp>
      <p:pic>
        <p:nvPicPr>
          <p:cNvPr id="16" name="Picture 2" descr="07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1060" y="2324650"/>
            <a:ext cx="3696051" cy="4144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58482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1940" y="225083"/>
            <a:ext cx="4713406" cy="584775"/>
          </a:xfrm>
          <a:prstGeom prst="rect">
            <a:avLst/>
          </a:prstGeom>
          <a:noFill/>
        </p:spPr>
        <p:txBody>
          <a:bodyPr wrap="none" rtlCol="0">
            <a:spAutoFit/>
          </a:bodyPr>
          <a:lstStyle/>
          <a:p>
            <a:r>
              <a:rPr lang="sv-SE" sz="3200" dirty="0"/>
              <a:t>Variations in DNA structure</a:t>
            </a:r>
            <a:endParaRPr lang="lv-LV" sz="3200" dirty="0"/>
          </a:p>
        </p:txBody>
      </p:sp>
      <p:sp>
        <p:nvSpPr>
          <p:cNvPr id="6" name="TextBox 5"/>
          <p:cNvSpPr txBox="1"/>
          <p:nvPr/>
        </p:nvSpPr>
        <p:spPr>
          <a:xfrm>
            <a:off x="3401493" y="1464871"/>
            <a:ext cx="473206" cy="646331"/>
          </a:xfrm>
          <a:prstGeom prst="rect">
            <a:avLst/>
          </a:prstGeom>
          <a:noFill/>
        </p:spPr>
        <p:txBody>
          <a:bodyPr wrap="none" rtlCol="0">
            <a:spAutoFit/>
          </a:bodyPr>
          <a:lstStyle/>
          <a:p>
            <a:pPr marL="285750" indent="-285750">
              <a:buFont typeface="Wingdings" panose="05000000000000000000" pitchFamily="2" charset="2"/>
              <a:buChar char="Ø"/>
            </a:pPr>
            <a:endParaRPr lang="en-US" dirty="0"/>
          </a:p>
          <a:p>
            <a:endParaRPr lang="lv-LV" dirty="0"/>
          </a:p>
        </p:txBody>
      </p:sp>
      <p:sp>
        <p:nvSpPr>
          <p:cNvPr id="3" name="Taisnstūris 2"/>
          <p:cNvSpPr/>
          <p:nvPr/>
        </p:nvSpPr>
        <p:spPr>
          <a:xfrm>
            <a:off x="6117685" y="268853"/>
            <a:ext cx="1276311" cy="523220"/>
          </a:xfrm>
          <a:prstGeom prst="rect">
            <a:avLst/>
          </a:prstGeom>
        </p:spPr>
        <p:txBody>
          <a:bodyPr wrap="none">
            <a:spAutoFit/>
          </a:bodyPr>
          <a:lstStyle/>
          <a:p>
            <a:r>
              <a:rPr lang="en-US" sz="2800" b="1" dirty="0"/>
              <a:t>A- DNA</a:t>
            </a:r>
            <a:endParaRPr lang="lv-LV" sz="2800" b="1" dirty="0"/>
          </a:p>
        </p:txBody>
      </p:sp>
      <p:sp>
        <p:nvSpPr>
          <p:cNvPr id="12" name="TextBox 11"/>
          <p:cNvSpPr txBox="1"/>
          <p:nvPr/>
        </p:nvSpPr>
        <p:spPr>
          <a:xfrm>
            <a:off x="3527223" y="1576424"/>
            <a:ext cx="5955605" cy="1477328"/>
          </a:xfrm>
          <a:prstGeom prst="rect">
            <a:avLst/>
          </a:prstGeom>
          <a:noFill/>
        </p:spPr>
        <p:txBody>
          <a:bodyPr wrap="none" rtlCol="0">
            <a:spAutoFit/>
          </a:bodyPr>
          <a:lstStyle/>
          <a:p>
            <a:pPr marL="342900" indent="-342900">
              <a:buFont typeface="Wingdings" panose="05000000000000000000" pitchFamily="2" charset="2"/>
              <a:buChar char="q"/>
            </a:pPr>
            <a:r>
              <a:rPr lang="en-US" sz="2400" dirty="0"/>
              <a:t>Is wider and shorter than B- form DNA, </a:t>
            </a:r>
          </a:p>
          <a:p>
            <a:r>
              <a:rPr lang="en-US" sz="2400" dirty="0"/>
              <a:t>with the wider and deeper major groove</a:t>
            </a:r>
          </a:p>
          <a:p>
            <a:r>
              <a:rPr lang="en-US" sz="2400" dirty="0"/>
              <a:t>and a more narrow and shallow minor groove.</a:t>
            </a:r>
          </a:p>
          <a:p>
            <a:endParaRPr lang="lv-LV" dirty="0"/>
          </a:p>
        </p:txBody>
      </p:sp>
      <p:sp>
        <p:nvSpPr>
          <p:cNvPr id="13" name="TextBox 12"/>
          <p:cNvSpPr txBox="1"/>
          <p:nvPr/>
        </p:nvSpPr>
        <p:spPr>
          <a:xfrm>
            <a:off x="3401493" y="4586883"/>
            <a:ext cx="7142661" cy="830997"/>
          </a:xfrm>
          <a:prstGeom prst="rect">
            <a:avLst/>
          </a:prstGeom>
          <a:noFill/>
        </p:spPr>
        <p:txBody>
          <a:bodyPr wrap="none" rtlCol="0">
            <a:spAutoFit/>
          </a:bodyPr>
          <a:lstStyle/>
          <a:p>
            <a:pPr marL="342900" indent="-342900">
              <a:buFont typeface="Wingdings" panose="05000000000000000000" pitchFamily="2" charset="2"/>
              <a:buChar char="q"/>
            </a:pPr>
            <a:r>
              <a:rPr lang="en-US" sz="2400" dirty="0"/>
              <a:t>Forms under conditions of low salt and low humidity.</a:t>
            </a:r>
          </a:p>
          <a:p>
            <a:endParaRPr lang="lv-LV" sz="2400" dirty="0"/>
          </a:p>
        </p:txBody>
      </p:sp>
      <p:sp>
        <p:nvSpPr>
          <p:cNvPr id="14" name="TextBox 13"/>
          <p:cNvSpPr txBox="1"/>
          <p:nvPr/>
        </p:nvSpPr>
        <p:spPr>
          <a:xfrm>
            <a:off x="3527223" y="3404819"/>
            <a:ext cx="3877536" cy="830997"/>
          </a:xfrm>
          <a:prstGeom prst="rect">
            <a:avLst/>
          </a:prstGeom>
          <a:noFill/>
        </p:spPr>
        <p:txBody>
          <a:bodyPr wrap="none" rtlCol="0">
            <a:spAutoFit/>
          </a:bodyPr>
          <a:lstStyle/>
          <a:p>
            <a:pPr marL="285750" indent="-285750">
              <a:buFont typeface="Wingdings" panose="05000000000000000000" pitchFamily="2" charset="2"/>
              <a:buChar char="q"/>
            </a:pPr>
            <a:r>
              <a:rPr lang="en-US" sz="2400" dirty="0"/>
              <a:t> Has 11 base pairs per turn.</a:t>
            </a:r>
          </a:p>
          <a:p>
            <a:endParaRPr lang="lv-LV" sz="2400" dirty="0"/>
          </a:p>
        </p:txBody>
      </p:sp>
      <p:pic>
        <p:nvPicPr>
          <p:cNvPr id="7" name="Attēls 6"/>
          <p:cNvPicPr>
            <a:picLocks noChangeAspect="1"/>
          </p:cNvPicPr>
          <p:nvPr/>
        </p:nvPicPr>
        <p:blipFill>
          <a:blip r:embed="rId2"/>
          <a:stretch>
            <a:fillRect/>
          </a:stretch>
        </p:blipFill>
        <p:spPr>
          <a:xfrm>
            <a:off x="353769" y="828035"/>
            <a:ext cx="2455623" cy="5185311"/>
          </a:xfrm>
          <a:prstGeom prst="rect">
            <a:avLst/>
          </a:prstGeom>
        </p:spPr>
      </p:pic>
    </p:spTree>
    <p:extLst>
      <p:ext uri="{BB962C8B-B14F-4D97-AF65-F5344CB8AC3E}">
        <p14:creationId xmlns:p14="http://schemas.microsoft.com/office/powerpoint/2010/main" val="2683547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4553389" y="196345"/>
            <a:ext cx="394370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2"/>
                </a:solidFill>
                <a:latin typeface="Book Antiqua" pitchFamily="18" charset="0"/>
              </a:defRPr>
            </a:lvl1pPr>
            <a:lvl2pPr marL="742950" indent="-285750">
              <a:defRPr sz="2000">
                <a:solidFill>
                  <a:schemeClr val="tx2"/>
                </a:solidFill>
                <a:latin typeface="Book Antiqua" pitchFamily="18" charset="0"/>
              </a:defRPr>
            </a:lvl2pPr>
            <a:lvl3pPr marL="1143000" indent="-228600">
              <a:defRPr sz="2000">
                <a:solidFill>
                  <a:schemeClr val="tx2"/>
                </a:solidFill>
                <a:latin typeface="Book Antiqua" pitchFamily="18" charset="0"/>
              </a:defRPr>
            </a:lvl3pPr>
            <a:lvl4pPr marL="1600200" indent="-228600">
              <a:defRPr sz="2000">
                <a:solidFill>
                  <a:schemeClr val="tx2"/>
                </a:solidFill>
                <a:latin typeface="Book Antiqua" pitchFamily="18" charset="0"/>
              </a:defRPr>
            </a:lvl4pPr>
            <a:lvl5pPr marL="2057400" indent="-228600">
              <a:defRPr sz="2000">
                <a:solidFill>
                  <a:schemeClr val="tx2"/>
                </a:solidFill>
                <a:latin typeface="Book Antiqua" pitchFamily="18" charset="0"/>
              </a:defRPr>
            </a:lvl5pPr>
            <a:lvl6pPr marL="2514600" indent="-228600" eaLnBrk="0" fontAlgn="base" hangingPunct="0">
              <a:spcBef>
                <a:spcPct val="0"/>
              </a:spcBef>
              <a:spcAft>
                <a:spcPct val="0"/>
              </a:spcAft>
              <a:defRPr sz="2000">
                <a:solidFill>
                  <a:schemeClr val="tx2"/>
                </a:solidFill>
                <a:latin typeface="Book Antiqua" pitchFamily="18" charset="0"/>
              </a:defRPr>
            </a:lvl6pPr>
            <a:lvl7pPr marL="2971800" indent="-228600" eaLnBrk="0" fontAlgn="base" hangingPunct="0">
              <a:spcBef>
                <a:spcPct val="0"/>
              </a:spcBef>
              <a:spcAft>
                <a:spcPct val="0"/>
              </a:spcAft>
              <a:defRPr sz="2000">
                <a:solidFill>
                  <a:schemeClr val="tx2"/>
                </a:solidFill>
                <a:latin typeface="Book Antiqua" pitchFamily="18" charset="0"/>
              </a:defRPr>
            </a:lvl7pPr>
            <a:lvl8pPr marL="3429000" indent="-228600" eaLnBrk="0" fontAlgn="base" hangingPunct="0">
              <a:spcBef>
                <a:spcPct val="0"/>
              </a:spcBef>
              <a:spcAft>
                <a:spcPct val="0"/>
              </a:spcAft>
              <a:defRPr sz="2000">
                <a:solidFill>
                  <a:schemeClr val="tx2"/>
                </a:solidFill>
                <a:latin typeface="Book Antiqua" pitchFamily="18" charset="0"/>
              </a:defRPr>
            </a:lvl8pPr>
            <a:lvl9pPr marL="3886200" indent="-228600" eaLnBrk="0" fontAlgn="base" hangingPunct="0">
              <a:spcBef>
                <a:spcPct val="0"/>
              </a:spcBef>
              <a:spcAft>
                <a:spcPct val="0"/>
              </a:spcAft>
              <a:defRPr sz="2000">
                <a:solidFill>
                  <a:schemeClr val="tx2"/>
                </a:solidFill>
                <a:latin typeface="Book Antiqua" pitchFamily="18" charset="0"/>
              </a:defRPr>
            </a:lvl9pPr>
          </a:lstStyle>
          <a:p>
            <a:pPr algn="ctr"/>
            <a:r>
              <a:rPr lang="lv-LV" altLang="lv-LV" sz="2400" b="1" dirty="0" err="1">
                <a:solidFill>
                  <a:schemeClr val="tx1"/>
                </a:solidFill>
              </a:rPr>
              <a:t>Introduction</a:t>
            </a:r>
            <a:r>
              <a:rPr lang="lv-LV" altLang="lv-LV" sz="2400" b="1" dirty="0">
                <a:solidFill>
                  <a:schemeClr val="tx1"/>
                </a:solidFill>
              </a:rPr>
              <a:t> to</a:t>
            </a:r>
          </a:p>
          <a:p>
            <a:pPr algn="ctr"/>
            <a:r>
              <a:rPr lang="lv-LV" altLang="lv-LV" sz="3200" b="1" dirty="0" err="1">
                <a:solidFill>
                  <a:schemeClr val="tx1"/>
                </a:solidFill>
              </a:rPr>
              <a:t>Molecular</a:t>
            </a:r>
            <a:r>
              <a:rPr lang="lv-LV" altLang="lv-LV" sz="3200" b="1" dirty="0">
                <a:solidFill>
                  <a:schemeClr val="tx1"/>
                </a:solidFill>
              </a:rPr>
              <a:t> </a:t>
            </a:r>
            <a:r>
              <a:rPr lang="lv-LV" altLang="lv-LV" sz="3200" b="1" dirty="0" err="1">
                <a:solidFill>
                  <a:schemeClr val="tx1"/>
                </a:solidFill>
              </a:rPr>
              <a:t>Genetics</a:t>
            </a:r>
            <a:r>
              <a:rPr lang="lv-LV" altLang="lv-LV" sz="3200" b="1" dirty="0">
                <a:solidFill>
                  <a:schemeClr val="tx1"/>
                </a:solidFill>
              </a:rPr>
              <a:t> </a:t>
            </a:r>
          </a:p>
        </p:txBody>
      </p:sp>
      <p:sp>
        <p:nvSpPr>
          <p:cNvPr id="5" name="Text Box 8"/>
          <p:cNvSpPr txBox="1">
            <a:spLocks noChangeArrowheads="1"/>
          </p:cNvSpPr>
          <p:nvPr/>
        </p:nvSpPr>
        <p:spPr bwMode="auto">
          <a:xfrm>
            <a:off x="719063" y="2743284"/>
            <a:ext cx="990674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1950" indent="-361950">
              <a:defRPr sz="2000">
                <a:solidFill>
                  <a:schemeClr val="tx2"/>
                </a:solidFill>
                <a:latin typeface="Book Antiqua" pitchFamily="18" charset="0"/>
              </a:defRPr>
            </a:lvl1pPr>
            <a:lvl2pPr marL="742950" indent="-285750">
              <a:defRPr sz="2000">
                <a:solidFill>
                  <a:schemeClr val="tx2"/>
                </a:solidFill>
                <a:latin typeface="Book Antiqua" pitchFamily="18" charset="0"/>
              </a:defRPr>
            </a:lvl2pPr>
            <a:lvl3pPr marL="1143000" indent="-228600">
              <a:defRPr sz="2000">
                <a:solidFill>
                  <a:schemeClr val="tx2"/>
                </a:solidFill>
                <a:latin typeface="Book Antiqua" pitchFamily="18" charset="0"/>
              </a:defRPr>
            </a:lvl3pPr>
            <a:lvl4pPr marL="1600200" indent="-228600">
              <a:defRPr sz="2000">
                <a:solidFill>
                  <a:schemeClr val="tx2"/>
                </a:solidFill>
                <a:latin typeface="Book Antiqua" pitchFamily="18" charset="0"/>
              </a:defRPr>
            </a:lvl4pPr>
            <a:lvl5pPr marL="2057400" indent="-228600">
              <a:defRPr sz="2000">
                <a:solidFill>
                  <a:schemeClr val="tx2"/>
                </a:solidFill>
                <a:latin typeface="Book Antiqua" pitchFamily="18" charset="0"/>
              </a:defRPr>
            </a:lvl5pPr>
            <a:lvl6pPr marL="2514600" indent="-228600" eaLnBrk="0" fontAlgn="base" hangingPunct="0">
              <a:spcBef>
                <a:spcPct val="0"/>
              </a:spcBef>
              <a:spcAft>
                <a:spcPct val="0"/>
              </a:spcAft>
              <a:defRPr sz="2000">
                <a:solidFill>
                  <a:schemeClr val="tx2"/>
                </a:solidFill>
                <a:latin typeface="Book Antiqua" pitchFamily="18" charset="0"/>
              </a:defRPr>
            </a:lvl6pPr>
            <a:lvl7pPr marL="2971800" indent="-228600" eaLnBrk="0" fontAlgn="base" hangingPunct="0">
              <a:spcBef>
                <a:spcPct val="0"/>
              </a:spcBef>
              <a:spcAft>
                <a:spcPct val="0"/>
              </a:spcAft>
              <a:defRPr sz="2000">
                <a:solidFill>
                  <a:schemeClr val="tx2"/>
                </a:solidFill>
                <a:latin typeface="Book Antiqua" pitchFamily="18" charset="0"/>
              </a:defRPr>
            </a:lvl7pPr>
            <a:lvl8pPr marL="3429000" indent="-228600" eaLnBrk="0" fontAlgn="base" hangingPunct="0">
              <a:spcBef>
                <a:spcPct val="0"/>
              </a:spcBef>
              <a:spcAft>
                <a:spcPct val="0"/>
              </a:spcAft>
              <a:defRPr sz="2000">
                <a:solidFill>
                  <a:schemeClr val="tx2"/>
                </a:solidFill>
                <a:latin typeface="Book Antiqua" pitchFamily="18" charset="0"/>
              </a:defRPr>
            </a:lvl8pPr>
            <a:lvl9pPr marL="3886200" indent="-228600" eaLnBrk="0" fontAlgn="base" hangingPunct="0">
              <a:spcBef>
                <a:spcPct val="0"/>
              </a:spcBef>
              <a:spcAft>
                <a:spcPct val="0"/>
              </a:spcAft>
              <a:defRPr sz="2000">
                <a:solidFill>
                  <a:schemeClr val="tx2"/>
                </a:solidFill>
                <a:latin typeface="Book Antiqua" pitchFamily="18" charset="0"/>
              </a:defRPr>
            </a:lvl9pPr>
          </a:lstStyle>
          <a:p>
            <a:pPr>
              <a:spcAft>
                <a:spcPct val="30000"/>
              </a:spcAft>
              <a:buFontTx/>
              <a:buAutoNum type="arabicPeriod"/>
            </a:pPr>
            <a:r>
              <a:rPr lang="sv-SE" altLang="lv-LV" sz="2400" b="1" dirty="0">
                <a:solidFill>
                  <a:schemeClr val="tx1"/>
                </a:solidFill>
              </a:rPr>
              <a:t>Genomic DNA extraction from biological samples.</a:t>
            </a:r>
          </a:p>
          <a:p>
            <a:pPr>
              <a:spcAft>
                <a:spcPct val="30000"/>
              </a:spcAft>
              <a:buFontTx/>
              <a:buAutoNum type="arabicPeriod"/>
            </a:pPr>
            <a:endParaRPr lang="lv-LV" altLang="lv-LV" sz="2400" b="1" dirty="0">
              <a:solidFill>
                <a:schemeClr val="tx1"/>
              </a:solidFill>
            </a:endParaRPr>
          </a:p>
          <a:p>
            <a:pPr>
              <a:spcAft>
                <a:spcPct val="30000"/>
              </a:spcAft>
              <a:buFontTx/>
              <a:buAutoNum type="arabicPeriod"/>
            </a:pPr>
            <a:r>
              <a:rPr lang="sv-SE" altLang="lv-LV" sz="2400" b="1" dirty="0">
                <a:solidFill>
                  <a:schemeClr val="tx1"/>
                </a:solidFill>
              </a:rPr>
              <a:t>Amplification of gene fragments from extracted genomic DNA by </a:t>
            </a:r>
          </a:p>
          <a:p>
            <a:pPr marL="0" indent="0">
              <a:spcAft>
                <a:spcPct val="30000"/>
              </a:spcAft>
            </a:pPr>
            <a:r>
              <a:rPr lang="sv-SE" altLang="lv-LV" sz="2400" b="1" dirty="0">
                <a:solidFill>
                  <a:schemeClr val="tx1"/>
                </a:solidFill>
              </a:rPr>
              <a:t>polymerase chain reaction (PCR). </a:t>
            </a:r>
            <a:endParaRPr lang="lv-LV" altLang="lv-LV" sz="2400" b="1" dirty="0">
              <a:solidFill>
                <a:schemeClr val="tx1"/>
              </a:solidFill>
            </a:endParaRPr>
          </a:p>
          <a:p>
            <a:pPr>
              <a:spcAft>
                <a:spcPct val="30000"/>
              </a:spcAft>
              <a:buFontTx/>
              <a:buAutoNum type="arabicPeriod"/>
            </a:pPr>
            <a:endParaRPr lang="sv-SE" altLang="lv-LV" sz="2400" b="1" dirty="0">
              <a:solidFill>
                <a:schemeClr val="tx1"/>
              </a:solidFill>
            </a:endParaRPr>
          </a:p>
          <a:p>
            <a:pPr>
              <a:spcAft>
                <a:spcPct val="30000"/>
              </a:spcAft>
              <a:buFontTx/>
              <a:buAutoNum type="arabicPeriod"/>
            </a:pPr>
            <a:endParaRPr lang="lv-LV" altLang="lv-LV" sz="2400" b="1" dirty="0">
              <a:solidFill>
                <a:schemeClr val="tx1"/>
              </a:solidFill>
            </a:endParaRPr>
          </a:p>
        </p:txBody>
      </p:sp>
      <p:sp>
        <p:nvSpPr>
          <p:cNvPr id="3" name="TextBox 2">
            <a:extLst>
              <a:ext uri="{FF2B5EF4-FFF2-40B4-BE49-F238E27FC236}">
                <a16:creationId xmlns:a16="http://schemas.microsoft.com/office/drawing/2014/main" id="{A44AE39D-4A9A-41DB-871D-0022FA3D76DA}"/>
              </a:ext>
            </a:extLst>
          </p:cNvPr>
          <p:cNvSpPr txBox="1"/>
          <p:nvPr/>
        </p:nvSpPr>
        <p:spPr>
          <a:xfrm flipH="1">
            <a:off x="4813734" y="1644967"/>
            <a:ext cx="3607040" cy="523220"/>
          </a:xfrm>
          <a:prstGeom prst="rect">
            <a:avLst/>
          </a:prstGeom>
          <a:noFill/>
        </p:spPr>
        <p:txBody>
          <a:bodyPr wrap="square" rtlCol="0">
            <a:spAutoFit/>
          </a:bodyPr>
          <a:lstStyle/>
          <a:p>
            <a:r>
              <a:rPr lang="sv-SE" sz="2800" b="1" dirty="0">
                <a:latin typeface="Book Antiqua" panose="02040602050305030304" pitchFamily="18" charset="0"/>
              </a:rPr>
              <a:t>Laboratory works:</a:t>
            </a:r>
            <a:endParaRPr lang="lv-LV" sz="2800" b="1" dirty="0">
              <a:latin typeface="Book Antiqua" panose="02040602050305030304" pitchFamily="18" charset="0"/>
            </a:endParaRPr>
          </a:p>
        </p:txBody>
      </p:sp>
      <p:pic>
        <p:nvPicPr>
          <p:cNvPr id="22" name="Attēls 21">
            <a:extLst>
              <a:ext uri="{FF2B5EF4-FFF2-40B4-BE49-F238E27FC236}">
                <a16:creationId xmlns:a16="http://schemas.microsoft.com/office/drawing/2014/main" id="{E873D6BC-2BFD-41CD-8880-9FC6B860B3EB}"/>
              </a:ext>
            </a:extLst>
          </p:cNvPr>
          <p:cNvPicPr>
            <a:picLocks noChangeAspect="1"/>
          </p:cNvPicPr>
          <p:nvPr/>
        </p:nvPicPr>
        <p:blipFill>
          <a:blip r:embed="rId2"/>
          <a:stretch>
            <a:fillRect/>
          </a:stretch>
        </p:blipFill>
        <p:spPr>
          <a:xfrm>
            <a:off x="114571" y="132717"/>
            <a:ext cx="3423297" cy="2283312"/>
          </a:xfrm>
          <a:prstGeom prst="rect">
            <a:avLst/>
          </a:prstGeom>
        </p:spPr>
      </p:pic>
      <p:pic>
        <p:nvPicPr>
          <p:cNvPr id="1028" name="Picture 4" descr="Related image">
            <a:extLst>
              <a:ext uri="{FF2B5EF4-FFF2-40B4-BE49-F238E27FC236}">
                <a16:creationId xmlns:a16="http://schemas.microsoft.com/office/drawing/2014/main" id="{AE15446D-AA6B-4D01-96BB-B268DFD3C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7097" y="4340029"/>
            <a:ext cx="3618024" cy="2402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610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1940" y="225083"/>
            <a:ext cx="4713406" cy="584775"/>
          </a:xfrm>
          <a:prstGeom prst="rect">
            <a:avLst/>
          </a:prstGeom>
          <a:noFill/>
        </p:spPr>
        <p:txBody>
          <a:bodyPr wrap="none" rtlCol="0">
            <a:spAutoFit/>
          </a:bodyPr>
          <a:lstStyle/>
          <a:p>
            <a:r>
              <a:rPr lang="sv-SE" sz="3200" dirty="0"/>
              <a:t>Variations in DNA structure</a:t>
            </a:r>
            <a:endParaRPr lang="lv-LV" sz="3200" dirty="0"/>
          </a:p>
        </p:txBody>
      </p:sp>
      <p:sp>
        <p:nvSpPr>
          <p:cNvPr id="6" name="TextBox 5"/>
          <p:cNvSpPr txBox="1"/>
          <p:nvPr/>
        </p:nvSpPr>
        <p:spPr>
          <a:xfrm>
            <a:off x="3401493" y="1011165"/>
            <a:ext cx="473206" cy="646331"/>
          </a:xfrm>
          <a:prstGeom prst="rect">
            <a:avLst/>
          </a:prstGeom>
          <a:noFill/>
        </p:spPr>
        <p:txBody>
          <a:bodyPr wrap="none" rtlCol="0">
            <a:spAutoFit/>
          </a:bodyPr>
          <a:lstStyle/>
          <a:p>
            <a:pPr marL="285750" indent="-285750">
              <a:buFont typeface="Wingdings" panose="05000000000000000000" pitchFamily="2" charset="2"/>
              <a:buChar char="Ø"/>
            </a:pPr>
            <a:endParaRPr lang="en-US" dirty="0"/>
          </a:p>
          <a:p>
            <a:endParaRPr lang="lv-LV" dirty="0"/>
          </a:p>
        </p:txBody>
      </p:sp>
      <p:sp>
        <p:nvSpPr>
          <p:cNvPr id="3" name="Taisnstūris 2"/>
          <p:cNvSpPr/>
          <p:nvPr/>
        </p:nvSpPr>
        <p:spPr>
          <a:xfrm>
            <a:off x="5923817" y="255860"/>
            <a:ext cx="1276311" cy="523220"/>
          </a:xfrm>
          <a:prstGeom prst="rect">
            <a:avLst/>
          </a:prstGeom>
        </p:spPr>
        <p:txBody>
          <a:bodyPr wrap="none">
            <a:spAutoFit/>
          </a:bodyPr>
          <a:lstStyle/>
          <a:p>
            <a:r>
              <a:rPr lang="en-US" sz="2800" b="1" dirty="0"/>
              <a:t>Z- DNA</a:t>
            </a:r>
            <a:endParaRPr lang="lv-LV" sz="2800" b="1" dirty="0"/>
          </a:p>
        </p:txBody>
      </p:sp>
      <p:sp>
        <p:nvSpPr>
          <p:cNvPr id="12" name="TextBox 11"/>
          <p:cNvSpPr txBox="1"/>
          <p:nvPr/>
        </p:nvSpPr>
        <p:spPr>
          <a:xfrm>
            <a:off x="3401493" y="1195831"/>
            <a:ext cx="6320961" cy="1569660"/>
          </a:xfrm>
          <a:prstGeom prst="rect">
            <a:avLst/>
          </a:prstGeom>
          <a:noFill/>
        </p:spPr>
        <p:txBody>
          <a:bodyPr wrap="none" rtlCol="0">
            <a:spAutoFit/>
          </a:bodyPr>
          <a:lstStyle/>
          <a:p>
            <a:pPr marL="342900" indent="-342900">
              <a:buFont typeface="Wingdings" panose="05000000000000000000" pitchFamily="2" charset="2"/>
              <a:buChar char="q"/>
            </a:pPr>
            <a:r>
              <a:rPr lang="en-US" sz="2400" dirty="0"/>
              <a:t>Is long and thin.</a:t>
            </a:r>
          </a:p>
          <a:p>
            <a:pPr marL="285750" indent="-285750">
              <a:buFont typeface="Wingdings" panose="05000000000000000000" pitchFamily="2" charset="2"/>
              <a:buChar char="Ø"/>
            </a:pPr>
            <a:endParaRPr lang="en-US" sz="2400" dirty="0"/>
          </a:p>
          <a:p>
            <a:pPr marL="342900" indent="-342900">
              <a:buFont typeface="Wingdings" panose="05000000000000000000" pitchFamily="2" charset="2"/>
              <a:buChar char="q"/>
            </a:pPr>
            <a:r>
              <a:rPr lang="en-US" sz="2400" dirty="0"/>
              <a:t>Phosphate backbone has a zig-zag appearance.</a:t>
            </a:r>
          </a:p>
          <a:p>
            <a:endParaRPr lang="lv-LV" sz="2400" dirty="0"/>
          </a:p>
        </p:txBody>
      </p:sp>
      <p:sp>
        <p:nvSpPr>
          <p:cNvPr id="13" name="TextBox 12"/>
          <p:cNvSpPr txBox="1"/>
          <p:nvPr/>
        </p:nvSpPr>
        <p:spPr>
          <a:xfrm>
            <a:off x="3401493" y="3311133"/>
            <a:ext cx="6404382" cy="830997"/>
          </a:xfrm>
          <a:prstGeom prst="rect">
            <a:avLst/>
          </a:prstGeom>
          <a:noFill/>
        </p:spPr>
        <p:txBody>
          <a:bodyPr wrap="none" rtlCol="0">
            <a:spAutoFit/>
          </a:bodyPr>
          <a:lstStyle/>
          <a:p>
            <a:pPr marL="342900" indent="-342900">
              <a:buFont typeface="Wingdings" panose="05000000000000000000" pitchFamily="2" charset="2"/>
              <a:buChar char="q"/>
            </a:pPr>
            <a:r>
              <a:rPr lang="en-US" sz="2400" dirty="0"/>
              <a:t>Consists of alternating purines and pyrimidines.</a:t>
            </a:r>
          </a:p>
          <a:p>
            <a:endParaRPr lang="lv-LV" sz="2400" dirty="0"/>
          </a:p>
        </p:txBody>
      </p:sp>
      <p:sp>
        <p:nvSpPr>
          <p:cNvPr id="14" name="TextBox 13"/>
          <p:cNvSpPr txBox="1"/>
          <p:nvPr/>
        </p:nvSpPr>
        <p:spPr>
          <a:xfrm>
            <a:off x="3447213" y="4096098"/>
            <a:ext cx="2972737" cy="830997"/>
          </a:xfrm>
          <a:prstGeom prst="rect">
            <a:avLst/>
          </a:prstGeom>
          <a:noFill/>
        </p:spPr>
        <p:txBody>
          <a:bodyPr wrap="none" rtlCol="0">
            <a:spAutoFit/>
          </a:bodyPr>
          <a:lstStyle/>
          <a:p>
            <a:pPr marL="342900" indent="-342900">
              <a:buFont typeface="Wingdings" panose="05000000000000000000" pitchFamily="2" charset="2"/>
              <a:buChar char="q"/>
            </a:pPr>
            <a:r>
              <a:rPr lang="en-US" sz="2400" dirty="0"/>
              <a:t>Found infrequently.</a:t>
            </a:r>
          </a:p>
          <a:p>
            <a:endParaRPr lang="lv-LV" sz="2400" dirty="0"/>
          </a:p>
        </p:txBody>
      </p:sp>
      <p:pic>
        <p:nvPicPr>
          <p:cNvPr id="7" name="Attēls 6"/>
          <p:cNvPicPr>
            <a:picLocks noChangeAspect="1"/>
          </p:cNvPicPr>
          <p:nvPr/>
        </p:nvPicPr>
        <p:blipFill>
          <a:blip r:embed="rId2"/>
          <a:stretch>
            <a:fillRect/>
          </a:stretch>
        </p:blipFill>
        <p:spPr>
          <a:xfrm>
            <a:off x="829627" y="932810"/>
            <a:ext cx="2083172" cy="5307970"/>
          </a:xfrm>
          <a:prstGeom prst="rect">
            <a:avLst/>
          </a:prstGeom>
        </p:spPr>
      </p:pic>
      <p:sp>
        <p:nvSpPr>
          <p:cNvPr id="15" name="TextBox 14"/>
          <p:cNvSpPr txBox="1"/>
          <p:nvPr/>
        </p:nvSpPr>
        <p:spPr>
          <a:xfrm>
            <a:off x="3492933" y="4889873"/>
            <a:ext cx="7893443" cy="830997"/>
          </a:xfrm>
          <a:prstGeom prst="rect">
            <a:avLst/>
          </a:prstGeom>
          <a:noFill/>
        </p:spPr>
        <p:txBody>
          <a:bodyPr wrap="none" rtlCol="0">
            <a:spAutoFit/>
          </a:bodyPr>
          <a:lstStyle/>
          <a:p>
            <a:pPr marL="342900" indent="-342900">
              <a:buFont typeface="Wingdings" panose="05000000000000000000" pitchFamily="2" charset="2"/>
              <a:buChar char="q"/>
            </a:pPr>
            <a:r>
              <a:rPr lang="en-US" sz="2400" dirty="0"/>
              <a:t>Is present in nucleosomes and sites of active transcription.</a:t>
            </a:r>
          </a:p>
          <a:p>
            <a:endParaRPr lang="lv-LV" sz="2400" dirty="0"/>
          </a:p>
        </p:txBody>
      </p:sp>
      <p:sp>
        <p:nvSpPr>
          <p:cNvPr id="16" name="TextBox 15"/>
          <p:cNvSpPr txBox="1"/>
          <p:nvPr/>
        </p:nvSpPr>
        <p:spPr>
          <a:xfrm>
            <a:off x="3401493" y="2576846"/>
            <a:ext cx="3877536" cy="830997"/>
          </a:xfrm>
          <a:prstGeom prst="rect">
            <a:avLst/>
          </a:prstGeom>
          <a:noFill/>
        </p:spPr>
        <p:txBody>
          <a:bodyPr wrap="none" rtlCol="0">
            <a:spAutoFit/>
          </a:bodyPr>
          <a:lstStyle/>
          <a:p>
            <a:pPr marL="285750" indent="-285750">
              <a:buFont typeface="Wingdings" panose="05000000000000000000" pitchFamily="2" charset="2"/>
              <a:buChar char="q"/>
            </a:pPr>
            <a:r>
              <a:rPr lang="en-US" sz="2400" dirty="0"/>
              <a:t> Has 12 base pairs per turn.</a:t>
            </a:r>
          </a:p>
          <a:p>
            <a:endParaRPr lang="lv-LV" sz="2400" dirty="0"/>
          </a:p>
        </p:txBody>
      </p:sp>
    </p:spTree>
    <p:extLst>
      <p:ext uri="{BB962C8B-B14F-4D97-AF65-F5344CB8AC3E}">
        <p14:creationId xmlns:p14="http://schemas.microsoft.com/office/powerpoint/2010/main" val="10998438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7206" y="5841343"/>
            <a:ext cx="10437980" cy="830997"/>
          </a:xfrm>
          <a:prstGeom prst="rect">
            <a:avLst/>
          </a:prstGeom>
          <a:noFill/>
        </p:spPr>
        <p:txBody>
          <a:bodyPr wrap="square" rtlCol="0">
            <a:spAutoFit/>
          </a:bodyPr>
          <a:lstStyle/>
          <a:p>
            <a:r>
              <a:rPr lang="en-US" sz="2400" i="1" dirty="0"/>
              <a:t>In vitro </a:t>
            </a:r>
            <a:r>
              <a:rPr lang="en-US" sz="2400" dirty="0"/>
              <a:t>experiments denaturation can be induced by increasing the temperature of DNA solution. </a:t>
            </a:r>
            <a:endParaRPr lang="lv-LV" sz="2400" b="1" dirty="0"/>
          </a:p>
        </p:txBody>
      </p:sp>
      <p:sp>
        <p:nvSpPr>
          <p:cNvPr id="8" name="TextBox 7"/>
          <p:cNvSpPr txBox="1"/>
          <p:nvPr/>
        </p:nvSpPr>
        <p:spPr>
          <a:xfrm>
            <a:off x="5738474" y="2190763"/>
            <a:ext cx="6203852" cy="1938992"/>
          </a:xfrm>
          <a:prstGeom prst="rect">
            <a:avLst/>
          </a:prstGeom>
          <a:noFill/>
        </p:spPr>
        <p:txBody>
          <a:bodyPr wrap="square" rtlCol="0">
            <a:spAutoFit/>
          </a:bodyPr>
          <a:lstStyle/>
          <a:p>
            <a:pPr marL="342900" indent="-342900">
              <a:buFont typeface="Wingdings" panose="05000000000000000000" pitchFamily="2" charset="2"/>
              <a:buChar char="q"/>
            </a:pPr>
            <a:r>
              <a:rPr lang="en-US" sz="2400" dirty="0"/>
              <a:t>Increase in molecular motion breaks the</a:t>
            </a:r>
          </a:p>
          <a:p>
            <a:r>
              <a:rPr lang="en-US" sz="2400" dirty="0"/>
              <a:t>hydrogen bonds and strands moves apart from</a:t>
            </a:r>
          </a:p>
          <a:p>
            <a:r>
              <a:rPr lang="en-US" sz="2400" dirty="0"/>
              <a:t>each other by the electrostatic repulsion of the </a:t>
            </a:r>
          </a:p>
          <a:p>
            <a:r>
              <a:rPr lang="en-US" sz="2400" dirty="0"/>
              <a:t>negatively charged deoxyribose – phosphate </a:t>
            </a:r>
          </a:p>
          <a:p>
            <a:r>
              <a:rPr lang="en-US" sz="2400" dirty="0"/>
              <a:t>backbone of each strand.</a:t>
            </a:r>
            <a:endParaRPr lang="lv-LV" sz="2400" b="1" dirty="0"/>
          </a:p>
        </p:txBody>
      </p:sp>
      <p:sp>
        <p:nvSpPr>
          <p:cNvPr id="10" name="TextBox 9"/>
          <p:cNvSpPr txBox="1"/>
          <p:nvPr/>
        </p:nvSpPr>
        <p:spPr>
          <a:xfrm>
            <a:off x="5738474" y="618654"/>
            <a:ext cx="6203852" cy="1200329"/>
          </a:xfrm>
          <a:prstGeom prst="rect">
            <a:avLst/>
          </a:prstGeom>
          <a:noFill/>
        </p:spPr>
        <p:txBody>
          <a:bodyPr wrap="square" rtlCol="0">
            <a:spAutoFit/>
          </a:bodyPr>
          <a:lstStyle/>
          <a:p>
            <a:r>
              <a:rPr lang="en-US" sz="2400" b="1" dirty="0"/>
              <a:t>DNA Denaturation or “melting”</a:t>
            </a:r>
            <a:r>
              <a:rPr lang="en-US" sz="2400" dirty="0"/>
              <a:t> is the separation of a double strand into two single strands. </a:t>
            </a:r>
            <a:endParaRPr lang="lv-LV" sz="2400" b="1" dirty="0"/>
          </a:p>
        </p:txBody>
      </p:sp>
      <p:sp>
        <p:nvSpPr>
          <p:cNvPr id="4" name="TextBox 3"/>
          <p:cNvSpPr txBox="1"/>
          <p:nvPr/>
        </p:nvSpPr>
        <p:spPr>
          <a:xfrm>
            <a:off x="116938" y="29849"/>
            <a:ext cx="5891356" cy="584775"/>
          </a:xfrm>
          <a:prstGeom prst="rect">
            <a:avLst/>
          </a:prstGeom>
          <a:noFill/>
        </p:spPr>
        <p:txBody>
          <a:bodyPr wrap="none" rtlCol="0">
            <a:spAutoFit/>
          </a:bodyPr>
          <a:lstStyle/>
          <a:p>
            <a:r>
              <a:rPr lang="en-US" sz="3200" b="1" dirty="0"/>
              <a:t>Reversible DNA strand separation</a:t>
            </a:r>
            <a:endParaRPr lang="lv-LV" sz="3200" b="1" dirty="0"/>
          </a:p>
        </p:txBody>
      </p:sp>
      <p:sp>
        <p:nvSpPr>
          <p:cNvPr id="12" name="TextBox 11"/>
          <p:cNvSpPr txBox="1"/>
          <p:nvPr/>
        </p:nvSpPr>
        <p:spPr>
          <a:xfrm>
            <a:off x="5738474" y="4501535"/>
            <a:ext cx="6453526" cy="830997"/>
          </a:xfrm>
          <a:prstGeom prst="rect">
            <a:avLst/>
          </a:prstGeom>
          <a:noFill/>
        </p:spPr>
        <p:txBody>
          <a:bodyPr wrap="square" rtlCol="0">
            <a:spAutoFit/>
          </a:bodyPr>
          <a:lstStyle/>
          <a:p>
            <a:pPr marL="342900" indent="-342900">
              <a:buFont typeface="Wingdings" panose="05000000000000000000" pitchFamily="2" charset="2"/>
              <a:buChar char="q"/>
            </a:pPr>
            <a:r>
              <a:rPr lang="en-US" sz="2400" dirty="0"/>
              <a:t>The strands of the double helix must separate during replication and transcription of DNA. </a:t>
            </a:r>
            <a:endParaRPr lang="lv-LV" sz="2400" b="1" dirty="0"/>
          </a:p>
        </p:txBody>
      </p:sp>
      <p:pic>
        <p:nvPicPr>
          <p:cNvPr id="5" name="Attēls 4"/>
          <p:cNvPicPr>
            <a:picLocks noChangeAspect="1"/>
          </p:cNvPicPr>
          <p:nvPr/>
        </p:nvPicPr>
        <p:blipFill>
          <a:blip r:embed="rId2"/>
          <a:stretch>
            <a:fillRect/>
          </a:stretch>
        </p:blipFill>
        <p:spPr>
          <a:xfrm>
            <a:off x="182374" y="1352309"/>
            <a:ext cx="5489024" cy="3018355"/>
          </a:xfrm>
          <a:prstGeom prst="rect">
            <a:avLst/>
          </a:prstGeom>
        </p:spPr>
      </p:pic>
    </p:spTree>
    <p:extLst>
      <p:ext uri="{BB962C8B-B14F-4D97-AF65-F5344CB8AC3E}">
        <p14:creationId xmlns:p14="http://schemas.microsoft.com/office/powerpoint/2010/main" val="16500408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4839" y="224345"/>
            <a:ext cx="4467505" cy="461665"/>
          </a:xfrm>
          <a:prstGeom prst="rect">
            <a:avLst/>
          </a:prstGeom>
          <a:noFill/>
        </p:spPr>
        <p:txBody>
          <a:bodyPr wrap="none" rtlCol="0">
            <a:spAutoFit/>
          </a:bodyPr>
          <a:lstStyle/>
          <a:p>
            <a:r>
              <a:rPr lang="en-US" sz="2400" b="1" dirty="0"/>
              <a:t>Reversible DNA strand separation</a:t>
            </a:r>
            <a:endParaRPr lang="lv-LV" sz="2400" b="1" dirty="0"/>
          </a:p>
        </p:txBody>
      </p:sp>
      <p:sp>
        <p:nvSpPr>
          <p:cNvPr id="5" name="TextBox 4"/>
          <p:cNvSpPr txBox="1"/>
          <p:nvPr/>
        </p:nvSpPr>
        <p:spPr>
          <a:xfrm>
            <a:off x="3207434" y="872197"/>
            <a:ext cx="8075993" cy="707886"/>
          </a:xfrm>
          <a:prstGeom prst="rect">
            <a:avLst/>
          </a:prstGeom>
          <a:noFill/>
        </p:spPr>
        <p:txBody>
          <a:bodyPr wrap="none" rtlCol="0">
            <a:spAutoFit/>
          </a:bodyPr>
          <a:lstStyle/>
          <a:p>
            <a:r>
              <a:rPr lang="en-US" sz="2000" dirty="0"/>
              <a:t>The temperature at which half the bases in a double- stranded DNA sample </a:t>
            </a:r>
          </a:p>
          <a:p>
            <a:r>
              <a:rPr lang="en-US" sz="2000" dirty="0"/>
              <a:t>have denatured is denoted- </a:t>
            </a:r>
            <a:r>
              <a:rPr lang="en-US" sz="2000" b="1" dirty="0"/>
              <a:t>Tm</a:t>
            </a:r>
            <a:r>
              <a:rPr lang="en-US" sz="2000" dirty="0"/>
              <a:t> (“temperature of melting”).</a:t>
            </a:r>
            <a:endParaRPr lang="lv-LV" sz="2000" dirty="0"/>
          </a:p>
        </p:txBody>
      </p:sp>
      <p:sp>
        <p:nvSpPr>
          <p:cNvPr id="6" name="TextBox 5"/>
          <p:cNvSpPr txBox="1"/>
          <p:nvPr/>
        </p:nvSpPr>
        <p:spPr>
          <a:xfrm>
            <a:off x="3259591" y="1766270"/>
            <a:ext cx="3411575" cy="707886"/>
          </a:xfrm>
          <a:prstGeom prst="rect">
            <a:avLst/>
          </a:prstGeom>
          <a:noFill/>
        </p:spPr>
        <p:txBody>
          <a:bodyPr wrap="none" rtlCol="0">
            <a:spAutoFit/>
          </a:bodyPr>
          <a:lstStyle/>
          <a:p>
            <a:r>
              <a:rPr lang="en-US" sz="2000" u="sng" dirty="0"/>
              <a:t>Tm depends on several factors:</a:t>
            </a:r>
          </a:p>
          <a:p>
            <a:endParaRPr lang="lv-LV" sz="2000" dirty="0"/>
          </a:p>
        </p:txBody>
      </p:sp>
      <p:sp>
        <p:nvSpPr>
          <p:cNvPr id="7" name="TextBox 6"/>
          <p:cNvSpPr txBox="1"/>
          <p:nvPr/>
        </p:nvSpPr>
        <p:spPr>
          <a:xfrm>
            <a:off x="3024939" y="2305640"/>
            <a:ext cx="8537402" cy="1015663"/>
          </a:xfrm>
          <a:prstGeom prst="rect">
            <a:avLst/>
          </a:prstGeom>
          <a:noFill/>
        </p:spPr>
        <p:txBody>
          <a:bodyPr wrap="none" rtlCol="0">
            <a:spAutoFit/>
          </a:bodyPr>
          <a:lstStyle/>
          <a:p>
            <a:pPr marL="285750" indent="-285750">
              <a:buFont typeface="Arial" panose="020B0604020202020204" pitchFamily="34" charset="0"/>
              <a:buChar char="•"/>
            </a:pPr>
            <a:r>
              <a:rPr lang="en-US" sz="2000" b="1" dirty="0"/>
              <a:t>The amount of G-C base pairs.</a:t>
            </a:r>
          </a:p>
          <a:p>
            <a:r>
              <a:rPr lang="en-US" sz="2000" dirty="0"/>
              <a:t>Three hydrogen bonds in G-C pairs makes these base pairs more stable than A- T</a:t>
            </a:r>
          </a:p>
          <a:p>
            <a:r>
              <a:rPr lang="en-US" sz="2000" dirty="0"/>
              <a:t>pairs, which have only 2 hydrogen bonds. </a:t>
            </a:r>
            <a:endParaRPr lang="lv-LV" sz="2000" dirty="0"/>
          </a:p>
        </p:txBody>
      </p:sp>
      <p:sp>
        <p:nvSpPr>
          <p:cNvPr id="8" name="TextBox 7"/>
          <p:cNvSpPr txBox="1"/>
          <p:nvPr/>
        </p:nvSpPr>
        <p:spPr>
          <a:xfrm>
            <a:off x="3024939" y="3407797"/>
            <a:ext cx="8210004" cy="1015663"/>
          </a:xfrm>
          <a:prstGeom prst="rect">
            <a:avLst/>
          </a:prstGeom>
          <a:noFill/>
        </p:spPr>
        <p:txBody>
          <a:bodyPr wrap="none" rtlCol="0">
            <a:spAutoFit/>
          </a:bodyPr>
          <a:lstStyle/>
          <a:p>
            <a:pPr marL="285750" indent="-285750">
              <a:buFont typeface="Arial" panose="020B0604020202020204" pitchFamily="34" charset="0"/>
              <a:buChar char="•"/>
            </a:pPr>
            <a:r>
              <a:rPr lang="en-US" sz="2000" b="1" dirty="0"/>
              <a:t>The ion concentration.</a:t>
            </a:r>
          </a:p>
          <a:p>
            <a:r>
              <a:rPr lang="en-US" sz="2000" dirty="0"/>
              <a:t>The negatively charged phosphate groups in the two  strands are shielded by </a:t>
            </a:r>
          </a:p>
          <a:p>
            <a:r>
              <a:rPr lang="en-US" sz="2000" dirty="0"/>
              <a:t>positively charged ions.</a:t>
            </a:r>
            <a:endParaRPr lang="lv-LV" sz="2000" dirty="0"/>
          </a:p>
        </p:txBody>
      </p:sp>
      <p:sp>
        <p:nvSpPr>
          <p:cNvPr id="9" name="TextBox 8"/>
          <p:cNvSpPr txBox="1"/>
          <p:nvPr/>
        </p:nvSpPr>
        <p:spPr>
          <a:xfrm>
            <a:off x="3024939" y="4626093"/>
            <a:ext cx="8174417" cy="1631216"/>
          </a:xfrm>
          <a:prstGeom prst="rect">
            <a:avLst/>
          </a:prstGeom>
          <a:noFill/>
        </p:spPr>
        <p:txBody>
          <a:bodyPr wrap="none" rtlCol="0">
            <a:spAutoFit/>
          </a:bodyPr>
          <a:lstStyle/>
          <a:p>
            <a:pPr marL="285750" indent="-285750">
              <a:buFont typeface="Arial" panose="020B0604020202020204" pitchFamily="34" charset="0"/>
              <a:buChar char="•"/>
            </a:pPr>
            <a:r>
              <a:rPr lang="en-US" sz="2000" b="1" dirty="0"/>
              <a:t>pH of the solution.</a:t>
            </a:r>
          </a:p>
          <a:p>
            <a:r>
              <a:rPr lang="en-US" sz="2000" dirty="0"/>
              <a:t>At low/ acid pH, the bases became protonated and thus positively charged, </a:t>
            </a:r>
          </a:p>
          <a:p>
            <a:r>
              <a:rPr lang="en-US" sz="2000" dirty="0"/>
              <a:t>repelling each other. </a:t>
            </a:r>
          </a:p>
          <a:p>
            <a:r>
              <a:rPr lang="en-US" sz="2000" dirty="0"/>
              <a:t>At high/ alkaline pH, the bases lose protons and become negatively charged, </a:t>
            </a:r>
          </a:p>
          <a:p>
            <a:r>
              <a:rPr lang="en-US" sz="2000" dirty="0"/>
              <a:t>repelling each other because of the similar charge.</a:t>
            </a:r>
            <a:endParaRPr lang="lv-LV" sz="2000" dirty="0"/>
          </a:p>
        </p:txBody>
      </p:sp>
      <p:sp>
        <p:nvSpPr>
          <p:cNvPr id="10" name="TextBox 9"/>
          <p:cNvSpPr txBox="1"/>
          <p:nvPr/>
        </p:nvSpPr>
        <p:spPr>
          <a:xfrm>
            <a:off x="585140" y="6357151"/>
            <a:ext cx="4380238" cy="369332"/>
          </a:xfrm>
          <a:prstGeom prst="rect">
            <a:avLst/>
          </a:prstGeom>
          <a:noFill/>
        </p:spPr>
        <p:txBody>
          <a:bodyPr wrap="none" rtlCol="0">
            <a:spAutoFit/>
          </a:bodyPr>
          <a:lstStyle/>
          <a:p>
            <a:r>
              <a:rPr lang="en-US" dirty="0"/>
              <a:t>In cells, temperature and pH are maintained.</a:t>
            </a:r>
            <a:endParaRPr lang="lv-LV" dirty="0"/>
          </a:p>
        </p:txBody>
      </p:sp>
      <p:pic>
        <p:nvPicPr>
          <p:cNvPr id="2" name="Attēls 1"/>
          <p:cNvPicPr>
            <a:picLocks noChangeAspect="1"/>
          </p:cNvPicPr>
          <p:nvPr/>
        </p:nvPicPr>
        <p:blipFill>
          <a:blip r:embed="rId2"/>
          <a:stretch>
            <a:fillRect/>
          </a:stretch>
        </p:blipFill>
        <p:spPr>
          <a:xfrm>
            <a:off x="542313" y="868258"/>
            <a:ext cx="1409700" cy="2933700"/>
          </a:xfrm>
          <a:prstGeom prst="rect">
            <a:avLst/>
          </a:prstGeom>
        </p:spPr>
      </p:pic>
    </p:spTree>
    <p:extLst>
      <p:ext uri="{BB962C8B-B14F-4D97-AF65-F5344CB8AC3E}">
        <p14:creationId xmlns:p14="http://schemas.microsoft.com/office/powerpoint/2010/main" val="39677958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a:stretch>
            <a:fillRect/>
          </a:stretch>
        </p:blipFill>
        <p:spPr>
          <a:xfrm>
            <a:off x="95566" y="1228299"/>
            <a:ext cx="5298316" cy="3976299"/>
          </a:xfrm>
          <a:prstGeom prst="rect">
            <a:avLst/>
          </a:prstGeom>
        </p:spPr>
      </p:pic>
      <p:sp>
        <p:nvSpPr>
          <p:cNvPr id="3" name="TextBox 2"/>
          <p:cNvSpPr txBox="1"/>
          <p:nvPr/>
        </p:nvSpPr>
        <p:spPr>
          <a:xfrm>
            <a:off x="5504543" y="656637"/>
            <a:ext cx="5458264" cy="1015663"/>
          </a:xfrm>
          <a:prstGeom prst="rect">
            <a:avLst/>
          </a:prstGeom>
          <a:noFill/>
        </p:spPr>
        <p:txBody>
          <a:bodyPr wrap="square" rtlCol="0">
            <a:spAutoFit/>
          </a:bodyPr>
          <a:lstStyle/>
          <a:p>
            <a:pPr marL="342900" indent="-342900">
              <a:buFont typeface="Wingdings" panose="05000000000000000000" pitchFamily="2" charset="2"/>
              <a:buChar char="q"/>
            </a:pPr>
            <a:r>
              <a:rPr lang="en-US" sz="2000" dirty="0"/>
              <a:t>The process of formation of single stranded DNA from double stranded helical DNA  - </a:t>
            </a:r>
            <a:r>
              <a:rPr lang="en-US" sz="2000" b="1" dirty="0"/>
              <a:t>denaturation.</a:t>
            </a:r>
            <a:endParaRPr lang="lv-LV" sz="2000" b="1" dirty="0"/>
          </a:p>
        </p:txBody>
      </p:sp>
      <p:sp>
        <p:nvSpPr>
          <p:cNvPr id="5" name="TextBox 4"/>
          <p:cNvSpPr txBox="1"/>
          <p:nvPr/>
        </p:nvSpPr>
        <p:spPr>
          <a:xfrm>
            <a:off x="5504543" y="1807260"/>
            <a:ext cx="5458264" cy="1015663"/>
          </a:xfrm>
          <a:prstGeom prst="rect">
            <a:avLst/>
          </a:prstGeom>
          <a:noFill/>
        </p:spPr>
        <p:txBody>
          <a:bodyPr wrap="square" rtlCol="0">
            <a:spAutoFit/>
          </a:bodyPr>
          <a:lstStyle/>
          <a:p>
            <a:pPr marL="342900" indent="-342900">
              <a:buFont typeface="Wingdings" panose="05000000000000000000" pitchFamily="2" charset="2"/>
              <a:buChar char="q"/>
            </a:pPr>
            <a:r>
              <a:rPr lang="en-US" sz="2000" dirty="0"/>
              <a:t>The process of formation of double stranded helical DNA from single stranded DNA  - </a:t>
            </a:r>
            <a:r>
              <a:rPr lang="en-US" sz="2000" b="1" dirty="0"/>
              <a:t>renaturation.</a:t>
            </a:r>
            <a:endParaRPr lang="lv-LV" sz="2000" b="1" dirty="0"/>
          </a:p>
        </p:txBody>
      </p:sp>
      <p:sp>
        <p:nvSpPr>
          <p:cNvPr id="8" name="TextBox 7"/>
          <p:cNvSpPr txBox="1"/>
          <p:nvPr/>
        </p:nvSpPr>
        <p:spPr>
          <a:xfrm>
            <a:off x="5504543" y="4677032"/>
            <a:ext cx="5458264" cy="1015663"/>
          </a:xfrm>
          <a:prstGeom prst="rect">
            <a:avLst/>
          </a:prstGeom>
          <a:noFill/>
        </p:spPr>
        <p:txBody>
          <a:bodyPr wrap="square" rtlCol="0">
            <a:spAutoFit/>
          </a:bodyPr>
          <a:lstStyle/>
          <a:p>
            <a:pPr marL="342900" indent="-342900">
              <a:buFont typeface="Wingdings" panose="05000000000000000000" pitchFamily="2" charset="2"/>
              <a:buChar char="q"/>
            </a:pPr>
            <a:r>
              <a:rPr lang="en-US" sz="2000" dirty="0"/>
              <a:t>It is affected by lowering temperature, increasing the ion concentration, or neutralizing </a:t>
            </a:r>
            <a:r>
              <a:rPr lang="en-US" sz="2000" dirty="0" err="1"/>
              <a:t>pH.</a:t>
            </a:r>
            <a:r>
              <a:rPr lang="en-US" sz="2000" dirty="0"/>
              <a:t> </a:t>
            </a:r>
            <a:endParaRPr lang="lv-LV" sz="2000" b="1" dirty="0"/>
          </a:p>
        </p:txBody>
      </p:sp>
      <p:sp>
        <p:nvSpPr>
          <p:cNvPr id="9" name="TextBox 8"/>
          <p:cNvSpPr txBox="1"/>
          <p:nvPr/>
        </p:nvSpPr>
        <p:spPr>
          <a:xfrm>
            <a:off x="5504543" y="3419548"/>
            <a:ext cx="5458264" cy="1015663"/>
          </a:xfrm>
          <a:prstGeom prst="rect">
            <a:avLst/>
          </a:prstGeom>
          <a:noFill/>
        </p:spPr>
        <p:txBody>
          <a:bodyPr wrap="square" rtlCol="0">
            <a:spAutoFit/>
          </a:bodyPr>
          <a:lstStyle/>
          <a:p>
            <a:pPr marL="342900" indent="-342900">
              <a:buFont typeface="Wingdings" panose="05000000000000000000" pitchFamily="2" charset="2"/>
              <a:buChar char="q"/>
            </a:pPr>
            <a:r>
              <a:rPr lang="en-US" sz="2000" dirty="0"/>
              <a:t>It involves reannealing of formation of hydrogen bonds between complementary bae pairs.</a:t>
            </a:r>
            <a:endParaRPr lang="lv-LV" sz="2000" b="1" dirty="0"/>
          </a:p>
        </p:txBody>
      </p:sp>
      <p:sp>
        <p:nvSpPr>
          <p:cNvPr id="4" name="TextBox 3"/>
          <p:cNvSpPr txBox="1"/>
          <p:nvPr/>
        </p:nvSpPr>
        <p:spPr>
          <a:xfrm>
            <a:off x="562708" y="194972"/>
            <a:ext cx="4467505" cy="461665"/>
          </a:xfrm>
          <a:prstGeom prst="rect">
            <a:avLst/>
          </a:prstGeom>
          <a:noFill/>
        </p:spPr>
        <p:txBody>
          <a:bodyPr wrap="none" rtlCol="0">
            <a:spAutoFit/>
          </a:bodyPr>
          <a:lstStyle/>
          <a:p>
            <a:r>
              <a:rPr lang="en-US" sz="2400" b="1" dirty="0"/>
              <a:t>Reversible DNA strand separation</a:t>
            </a:r>
            <a:endParaRPr lang="lv-LV" sz="2400" b="1" dirty="0"/>
          </a:p>
        </p:txBody>
      </p:sp>
      <p:sp>
        <p:nvSpPr>
          <p:cNvPr id="11" name="TextBox 10"/>
          <p:cNvSpPr txBox="1"/>
          <p:nvPr/>
        </p:nvSpPr>
        <p:spPr>
          <a:xfrm>
            <a:off x="409279" y="5912613"/>
            <a:ext cx="10623421" cy="707886"/>
          </a:xfrm>
          <a:prstGeom prst="rect">
            <a:avLst/>
          </a:prstGeom>
          <a:noFill/>
        </p:spPr>
        <p:txBody>
          <a:bodyPr wrap="none" rtlCol="0">
            <a:spAutoFit/>
          </a:bodyPr>
          <a:lstStyle/>
          <a:p>
            <a:r>
              <a:rPr lang="en-US" sz="2000" dirty="0"/>
              <a:t>Denaturation and renaturation of DNA are the basis of nucleic acid hybridization, a method used for </a:t>
            </a:r>
          </a:p>
          <a:p>
            <a:r>
              <a:rPr lang="en-US" sz="2000" dirty="0"/>
              <a:t>detection and isolation of specific DNA molecules in a mixture with different DNA sequences.</a:t>
            </a:r>
            <a:endParaRPr lang="lv-LV" sz="2000" dirty="0"/>
          </a:p>
        </p:txBody>
      </p:sp>
    </p:spTree>
    <p:extLst>
      <p:ext uri="{BB962C8B-B14F-4D97-AF65-F5344CB8AC3E}">
        <p14:creationId xmlns:p14="http://schemas.microsoft.com/office/powerpoint/2010/main" val="4978093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0602" y="89226"/>
            <a:ext cx="2087174" cy="523220"/>
          </a:xfrm>
          <a:prstGeom prst="rect">
            <a:avLst/>
          </a:prstGeom>
          <a:noFill/>
        </p:spPr>
        <p:txBody>
          <a:bodyPr wrap="none" rtlCol="0">
            <a:spAutoFit/>
          </a:bodyPr>
          <a:lstStyle/>
          <a:p>
            <a:r>
              <a:rPr lang="en-US" sz="2800" b="1" dirty="0"/>
              <a:t>Circular DNA</a:t>
            </a:r>
            <a:endParaRPr lang="lv-LV" sz="2800" b="1" dirty="0"/>
          </a:p>
        </p:txBody>
      </p:sp>
      <p:sp>
        <p:nvSpPr>
          <p:cNvPr id="5" name="TextBox 4"/>
          <p:cNvSpPr txBox="1"/>
          <p:nvPr/>
        </p:nvSpPr>
        <p:spPr>
          <a:xfrm>
            <a:off x="3478656" y="560610"/>
            <a:ext cx="7135671" cy="400110"/>
          </a:xfrm>
          <a:prstGeom prst="rect">
            <a:avLst/>
          </a:prstGeom>
          <a:noFill/>
        </p:spPr>
        <p:txBody>
          <a:bodyPr wrap="none" rtlCol="0">
            <a:spAutoFit/>
          </a:bodyPr>
          <a:lstStyle/>
          <a:p>
            <a:pPr marL="342900" indent="-342900">
              <a:buFont typeface="Wingdings" panose="05000000000000000000" pitchFamily="2" charset="2"/>
              <a:buChar char="q"/>
            </a:pPr>
            <a:r>
              <a:rPr lang="en-US" sz="2000" dirty="0"/>
              <a:t>Many bacterial genomic and viral DNAs are circular molecules.  </a:t>
            </a:r>
            <a:endParaRPr lang="lv-LV" sz="2000" dirty="0"/>
          </a:p>
        </p:txBody>
      </p:sp>
      <p:sp>
        <p:nvSpPr>
          <p:cNvPr id="6" name="TextBox 5"/>
          <p:cNvSpPr txBox="1"/>
          <p:nvPr/>
        </p:nvSpPr>
        <p:spPr>
          <a:xfrm>
            <a:off x="3478656" y="1094107"/>
            <a:ext cx="5929124" cy="400110"/>
          </a:xfrm>
          <a:prstGeom prst="rect">
            <a:avLst/>
          </a:prstGeom>
          <a:noFill/>
        </p:spPr>
        <p:txBody>
          <a:bodyPr wrap="none" rtlCol="0">
            <a:spAutoFit/>
          </a:bodyPr>
          <a:lstStyle/>
          <a:p>
            <a:pPr marL="342900" indent="-342900">
              <a:buFont typeface="Wingdings" panose="05000000000000000000" pitchFamily="2" charset="2"/>
              <a:buChar char="q"/>
            </a:pPr>
            <a:r>
              <a:rPr lang="en-US" sz="2000" dirty="0"/>
              <a:t>Circular DNA occurs in eukaryotic cell mitochondria.</a:t>
            </a:r>
            <a:endParaRPr lang="lv-LV" sz="2000" dirty="0"/>
          </a:p>
        </p:txBody>
      </p:sp>
      <p:sp>
        <p:nvSpPr>
          <p:cNvPr id="7" name="TextBox 6"/>
          <p:cNvSpPr txBox="1"/>
          <p:nvPr/>
        </p:nvSpPr>
        <p:spPr>
          <a:xfrm>
            <a:off x="3478656" y="1690591"/>
            <a:ext cx="7575087" cy="707886"/>
          </a:xfrm>
          <a:prstGeom prst="rect">
            <a:avLst/>
          </a:prstGeom>
          <a:noFill/>
        </p:spPr>
        <p:txBody>
          <a:bodyPr wrap="none" rtlCol="0">
            <a:spAutoFit/>
          </a:bodyPr>
          <a:lstStyle/>
          <a:p>
            <a:pPr marL="342900" indent="-342900">
              <a:buFont typeface="Wingdings" panose="05000000000000000000" pitchFamily="2" charset="2"/>
              <a:buChar char="q"/>
            </a:pPr>
            <a:r>
              <a:rPr lang="en-US" sz="2000" dirty="0"/>
              <a:t>Circular DNA also occurs in chloroplasts, which are present in plants</a:t>
            </a:r>
          </a:p>
          <a:p>
            <a:r>
              <a:rPr lang="en-US" sz="2000" dirty="0"/>
              <a:t>and some unicellular eukaryotes.</a:t>
            </a:r>
            <a:endParaRPr lang="lv-LV" sz="2000" dirty="0"/>
          </a:p>
        </p:txBody>
      </p:sp>
      <p:sp>
        <p:nvSpPr>
          <p:cNvPr id="8" name="TextBox 7"/>
          <p:cNvSpPr txBox="1"/>
          <p:nvPr/>
        </p:nvSpPr>
        <p:spPr>
          <a:xfrm>
            <a:off x="3478656" y="2706278"/>
            <a:ext cx="7591502" cy="707886"/>
          </a:xfrm>
          <a:prstGeom prst="rect">
            <a:avLst/>
          </a:prstGeom>
          <a:noFill/>
        </p:spPr>
        <p:txBody>
          <a:bodyPr wrap="none" rtlCol="0">
            <a:spAutoFit/>
          </a:bodyPr>
          <a:lstStyle/>
          <a:p>
            <a:pPr marL="342900" indent="-342900">
              <a:buFont typeface="Wingdings" panose="05000000000000000000" pitchFamily="2" charset="2"/>
              <a:buChar char="q"/>
            </a:pPr>
            <a:r>
              <a:rPr lang="en-US" sz="2000" dirty="0"/>
              <a:t>Circular DNA still exists as a double helix, but it is a closed molecule </a:t>
            </a:r>
          </a:p>
          <a:p>
            <a:r>
              <a:rPr lang="en-US" sz="2000" dirty="0"/>
              <a:t>because it  is connected in a circular form. </a:t>
            </a:r>
            <a:endParaRPr lang="lv-LV" sz="2000" dirty="0"/>
          </a:p>
        </p:txBody>
      </p:sp>
      <p:pic>
        <p:nvPicPr>
          <p:cNvPr id="9" name="Attēls 8"/>
          <p:cNvPicPr>
            <a:picLocks noChangeAspect="1"/>
          </p:cNvPicPr>
          <p:nvPr/>
        </p:nvPicPr>
        <p:blipFill>
          <a:blip r:embed="rId2"/>
          <a:stretch>
            <a:fillRect/>
          </a:stretch>
        </p:blipFill>
        <p:spPr>
          <a:xfrm>
            <a:off x="323557" y="627849"/>
            <a:ext cx="2638105" cy="2329915"/>
          </a:xfrm>
          <a:prstGeom prst="rect">
            <a:avLst/>
          </a:prstGeom>
        </p:spPr>
      </p:pic>
      <p:pic>
        <p:nvPicPr>
          <p:cNvPr id="10" name="Attēls 9"/>
          <p:cNvPicPr>
            <a:picLocks noChangeAspect="1"/>
          </p:cNvPicPr>
          <p:nvPr/>
        </p:nvPicPr>
        <p:blipFill>
          <a:blip r:embed="rId3"/>
          <a:stretch>
            <a:fillRect/>
          </a:stretch>
        </p:blipFill>
        <p:spPr>
          <a:xfrm>
            <a:off x="94458" y="3460593"/>
            <a:ext cx="1103117" cy="3286127"/>
          </a:xfrm>
          <a:prstGeom prst="rect">
            <a:avLst/>
          </a:prstGeom>
        </p:spPr>
      </p:pic>
      <p:sp>
        <p:nvSpPr>
          <p:cNvPr id="11" name="TextBox 10"/>
          <p:cNvSpPr txBox="1"/>
          <p:nvPr/>
        </p:nvSpPr>
        <p:spPr>
          <a:xfrm>
            <a:off x="3478656" y="3719784"/>
            <a:ext cx="8209427" cy="707886"/>
          </a:xfrm>
          <a:prstGeom prst="rect">
            <a:avLst/>
          </a:prstGeom>
          <a:noFill/>
        </p:spPr>
        <p:txBody>
          <a:bodyPr wrap="none" rtlCol="0">
            <a:spAutoFit/>
          </a:bodyPr>
          <a:lstStyle/>
          <a:p>
            <a:pPr marL="342900" indent="-342900">
              <a:buFont typeface="Wingdings" panose="05000000000000000000" pitchFamily="2" charset="2"/>
              <a:buChar char="q"/>
            </a:pPr>
            <a:r>
              <a:rPr lang="en-US" sz="2000" dirty="0"/>
              <a:t>When the double helix is further coiled around an axis and crosses itself it</a:t>
            </a:r>
          </a:p>
          <a:p>
            <a:r>
              <a:rPr lang="en-US" sz="2000" dirty="0"/>
              <a:t>forms</a:t>
            </a:r>
            <a:r>
              <a:rPr lang="en-US" sz="2000" b="1" dirty="0"/>
              <a:t> </a:t>
            </a:r>
            <a:r>
              <a:rPr lang="en-US" sz="2000" b="1" dirty="0" err="1"/>
              <a:t>superhelix</a:t>
            </a:r>
            <a:r>
              <a:rPr lang="en-US" sz="2000" b="1" dirty="0"/>
              <a:t>.</a:t>
            </a:r>
            <a:endParaRPr lang="lv-LV" sz="2000" b="1" dirty="0"/>
          </a:p>
        </p:txBody>
      </p:sp>
      <p:sp>
        <p:nvSpPr>
          <p:cNvPr id="12" name="TextBox 11"/>
          <p:cNvSpPr txBox="1"/>
          <p:nvPr/>
        </p:nvSpPr>
        <p:spPr>
          <a:xfrm>
            <a:off x="94458" y="3044832"/>
            <a:ext cx="1764714" cy="369332"/>
          </a:xfrm>
          <a:prstGeom prst="rect">
            <a:avLst/>
          </a:prstGeom>
          <a:noFill/>
        </p:spPr>
        <p:txBody>
          <a:bodyPr wrap="none" rtlCol="0">
            <a:spAutoFit/>
          </a:bodyPr>
          <a:lstStyle/>
          <a:p>
            <a:r>
              <a:rPr lang="en-US" dirty="0"/>
              <a:t>Supercoiled DNA</a:t>
            </a:r>
            <a:endParaRPr lang="lv-LV" dirty="0"/>
          </a:p>
        </p:txBody>
      </p:sp>
      <p:sp>
        <p:nvSpPr>
          <p:cNvPr id="13" name="TextBox 12"/>
          <p:cNvSpPr txBox="1"/>
          <p:nvPr/>
        </p:nvSpPr>
        <p:spPr>
          <a:xfrm>
            <a:off x="953252" y="1550932"/>
            <a:ext cx="1378711" cy="369332"/>
          </a:xfrm>
          <a:prstGeom prst="rect">
            <a:avLst/>
          </a:prstGeom>
          <a:noFill/>
        </p:spPr>
        <p:txBody>
          <a:bodyPr wrap="none" rtlCol="0">
            <a:spAutoFit/>
          </a:bodyPr>
          <a:lstStyle/>
          <a:p>
            <a:r>
              <a:rPr lang="en-US" dirty="0"/>
              <a:t>Circular DNA</a:t>
            </a:r>
            <a:endParaRPr lang="lv-LV" dirty="0"/>
          </a:p>
        </p:txBody>
      </p:sp>
      <p:sp>
        <p:nvSpPr>
          <p:cNvPr id="14" name="TextBox 13"/>
          <p:cNvSpPr txBox="1"/>
          <p:nvPr/>
        </p:nvSpPr>
        <p:spPr>
          <a:xfrm>
            <a:off x="3478656" y="4814963"/>
            <a:ext cx="8490081" cy="1015663"/>
          </a:xfrm>
          <a:prstGeom prst="rect">
            <a:avLst/>
          </a:prstGeom>
          <a:noFill/>
        </p:spPr>
        <p:txBody>
          <a:bodyPr wrap="none" rtlCol="0">
            <a:spAutoFit/>
          </a:bodyPr>
          <a:lstStyle/>
          <a:p>
            <a:pPr marL="342900" indent="-342900">
              <a:buFont typeface="Wingdings" panose="05000000000000000000" pitchFamily="2" charset="2"/>
              <a:buChar char="q"/>
            </a:pPr>
            <a:r>
              <a:rPr lang="en-US" sz="2000" dirty="0"/>
              <a:t>Supercoiled DNA molecule is more compact than relaxed DNA molecule. </a:t>
            </a:r>
          </a:p>
          <a:p>
            <a:r>
              <a:rPr lang="en-US" sz="2000" dirty="0"/>
              <a:t>Extent of coiling also affects the DNA’s interactions with other molecules in cells</a:t>
            </a:r>
          </a:p>
          <a:p>
            <a:r>
              <a:rPr lang="en-US" sz="2000" dirty="0"/>
              <a:t>by determining  the ability of the double helix to unwind.</a:t>
            </a:r>
            <a:endParaRPr lang="lv-LV" sz="2000" dirty="0"/>
          </a:p>
        </p:txBody>
      </p:sp>
      <p:pic>
        <p:nvPicPr>
          <p:cNvPr id="2" name="Attēls 1"/>
          <p:cNvPicPr>
            <a:picLocks noChangeAspect="1"/>
          </p:cNvPicPr>
          <p:nvPr/>
        </p:nvPicPr>
        <p:blipFill>
          <a:blip r:embed="rId4"/>
          <a:stretch>
            <a:fillRect/>
          </a:stretch>
        </p:blipFill>
        <p:spPr>
          <a:xfrm rot="5400000">
            <a:off x="1170753" y="4240059"/>
            <a:ext cx="2449717" cy="1506006"/>
          </a:xfrm>
          <a:prstGeom prst="rect">
            <a:avLst/>
          </a:prstGeom>
        </p:spPr>
      </p:pic>
      <p:sp>
        <p:nvSpPr>
          <p:cNvPr id="3" name="TextBox 2"/>
          <p:cNvSpPr txBox="1"/>
          <p:nvPr/>
        </p:nvSpPr>
        <p:spPr>
          <a:xfrm>
            <a:off x="1760232" y="6377388"/>
            <a:ext cx="1155766" cy="369332"/>
          </a:xfrm>
          <a:prstGeom prst="rect">
            <a:avLst/>
          </a:prstGeom>
          <a:noFill/>
        </p:spPr>
        <p:txBody>
          <a:bodyPr wrap="none" rtlCol="0">
            <a:spAutoFit/>
          </a:bodyPr>
          <a:lstStyle/>
          <a:p>
            <a:r>
              <a:rPr lang="en-US" i="1" dirty="0"/>
              <a:t>E.coli</a:t>
            </a:r>
            <a:r>
              <a:rPr lang="en-US" dirty="0"/>
              <a:t> DNA</a:t>
            </a:r>
            <a:endParaRPr lang="lv-LV" dirty="0"/>
          </a:p>
        </p:txBody>
      </p:sp>
    </p:spTree>
    <p:extLst>
      <p:ext uri="{BB962C8B-B14F-4D97-AF65-F5344CB8AC3E}">
        <p14:creationId xmlns:p14="http://schemas.microsoft.com/office/powerpoint/2010/main" val="36248183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2981083" y="884559"/>
            <a:ext cx="10515600" cy="1325563"/>
          </a:xfrm>
        </p:spPr>
        <p:txBody>
          <a:bodyPr/>
          <a:lstStyle/>
          <a:p>
            <a:r>
              <a:rPr lang="sv-SE" b="1" dirty="0"/>
              <a:t>Ribonucleic acid (RNA)</a:t>
            </a:r>
            <a:endParaRPr lang="lv-LV" b="1" dirty="0"/>
          </a:p>
        </p:txBody>
      </p:sp>
      <p:pic>
        <p:nvPicPr>
          <p:cNvPr id="12" name="Picture 2" descr="Attēlu rezultāti vaicājumam “R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6708" y="2210122"/>
            <a:ext cx="8086996" cy="3369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1244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ttēls 9"/>
          <p:cNvPicPr>
            <a:picLocks noChangeAspect="1"/>
          </p:cNvPicPr>
          <p:nvPr/>
        </p:nvPicPr>
        <p:blipFill>
          <a:blip r:embed="rId2"/>
          <a:stretch>
            <a:fillRect/>
          </a:stretch>
        </p:blipFill>
        <p:spPr>
          <a:xfrm>
            <a:off x="5783210" y="1491501"/>
            <a:ext cx="5889711" cy="2929597"/>
          </a:xfrm>
          <a:prstGeom prst="rect">
            <a:avLst/>
          </a:prstGeom>
        </p:spPr>
      </p:pic>
      <p:sp>
        <p:nvSpPr>
          <p:cNvPr id="2" name="Virsraksts 1"/>
          <p:cNvSpPr>
            <a:spLocks noGrp="1"/>
          </p:cNvSpPr>
          <p:nvPr>
            <p:ph type="title"/>
          </p:nvPr>
        </p:nvSpPr>
        <p:spPr>
          <a:xfrm>
            <a:off x="5011101" y="195222"/>
            <a:ext cx="2645276" cy="944242"/>
          </a:xfrm>
        </p:spPr>
        <p:txBody>
          <a:bodyPr>
            <a:normAutofit/>
          </a:bodyPr>
          <a:lstStyle/>
          <a:p>
            <a:r>
              <a:rPr lang="sv-SE" sz="3200" b="1" dirty="0"/>
              <a:t>RNA</a:t>
            </a:r>
            <a:endParaRPr lang="lv-LV" sz="3200" b="1" dirty="0"/>
          </a:p>
        </p:txBody>
      </p:sp>
      <p:sp>
        <p:nvSpPr>
          <p:cNvPr id="5" name="TextBox 4"/>
          <p:cNvSpPr txBox="1"/>
          <p:nvPr/>
        </p:nvSpPr>
        <p:spPr>
          <a:xfrm>
            <a:off x="434055" y="1260669"/>
            <a:ext cx="10486973" cy="461665"/>
          </a:xfrm>
          <a:prstGeom prst="rect">
            <a:avLst/>
          </a:prstGeom>
          <a:noFill/>
        </p:spPr>
        <p:txBody>
          <a:bodyPr wrap="none" rtlCol="0">
            <a:spAutoFit/>
          </a:bodyPr>
          <a:lstStyle/>
          <a:p>
            <a:r>
              <a:rPr lang="en-US" sz="2400" dirty="0"/>
              <a:t>The major function of RNA is to transfer genetic information from DNA to proteins.</a:t>
            </a:r>
            <a:endParaRPr lang="lv-LV" sz="2400" dirty="0"/>
          </a:p>
        </p:txBody>
      </p:sp>
      <p:sp>
        <p:nvSpPr>
          <p:cNvPr id="6" name="TextBox 5"/>
          <p:cNvSpPr txBox="1"/>
          <p:nvPr/>
        </p:nvSpPr>
        <p:spPr>
          <a:xfrm>
            <a:off x="706119" y="2169279"/>
            <a:ext cx="5500801" cy="461665"/>
          </a:xfrm>
          <a:prstGeom prst="rect">
            <a:avLst/>
          </a:prstGeom>
          <a:noFill/>
        </p:spPr>
        <p:txBody>
          <a:bodyPr wrap="none" rtlCol="0">
            <a:spAutoFit/>
          </a:bodyPr>
          <a:lstStyle/>
          <a:p>
            <a:r>
              <a:rPr lang="en-US" sz="2400" dirty="0"/>
              <a:t>This process requires three classes of RNA:</a:t>
            </a:r>
            <a:endParaRPr lang="lv-LV" sz="2400" dirty="0"/>
          </a:p>
        </p:txBody>
      </p:sp>
      <p:sp>
        <p:nvSpPr>
          <p:cNvPr id="7" name="TextBox 6"/>
          <p:cNvSpPr txBox="1"/>
          <p:nvPr/>
        </p:nvSpPr>
        <p:spPr>
          <a:xfrm>
            <a:off x="778689" y="3330004"/>
            <a:ext cx="3562835" cy="461665"/>
          </a:xfrm>
          <a:prstGeom prst="rect">
            <a:avLst/>
          </a:prstGeom>
          <a:noFill/>
        </p:spPr>
        <p:txBody>
          <a:bodyPr wrap="none" rtlCol="0">
            <a:spAutoFit/>
          </a:bodyPr>
          <a:lstStyle/>
          <a:p>
            <a:pPr marL="342900" indent="-342900">
              <a:buFont typeface="Wingdings" panose="05000000000000000000" pitchFamily="2" charset="2"/>
              <a:buChar char="q"/>
            </a:pPr>
            <a:r>
              <a:rPr lang="en-US" sz="2400" dirty="0"/>
              <a:t>Messenger RNA (mRNA)</a:t>
            </a:r>
            <a:endParaRPr lang="lv-LV" sz="2400" dirty="0"/>
          </a:p>
        </p:txBody>
      </p:sp>
      <p:sp>
        <p:nvSpPr>
          <p:cNvPr id="8" name="TextBox 7"/>
          <p:cNvSpPr txBox="1"/>
          <p:nvPr/>
        </p:nvSpPr>
        <p:spPr>
          <a:xfrm>
            <a:off x="1133253" y="4259896"/>
            <a:ext cx="3051733" cy="461665"/>
          </a:xfrm>
          <a:prstGeom prst="rect">
            <a:avLst/>
          </a:prstGeom>
          <a:noFill/>
        </p:spPr>
        <p:txBody>
          <a:bodyPr wrap="none" rtlCol="0">
            <a:spAutoFit/>
          </a:bodyPr>
          <a:lstStyle/>
          <a:p>
            <a:pPr marL="342900" indent="-342900">
              <a:buFont typeface="Wingdings" panose="05000000000000000000" pitchFamily="2" charset="2"/>
              <a:buChar char="q"/>
            </a:pPr>
            <a:r>
              <a:rPr lang="en-US" sz="2400" dirty="0"/>
              <a:t>Transfer RNA (</a:t>
            </a:r>
            <a:r>
              <a:rPr lang="en-US" sz="2400" dirty="0" err="1"/>
              <a:t>tRNA</a:t>
            </a:r>
            <a:r>
              <a:rPr lang="en-US" sz="2400" dirty="0"/>
              <a:t>)</a:t>
            </a:r>
            <a:endParaRPr lang="lv-LV" sz="2400" dirty="0"/>
          </a:p>
        </p:txBody>
      </p:sp>
      <p:sp>
        <p:nvSpPr>
          <p:cNvPr id="9" name="TextBox 8"/>
          <p:cNvSpPr txBox="1"/>
          <p:nvPr/>
        </p:nvSpPr>
        <p:spPr>
          <a:xfrm>
            <a:off x="1655590" y="5221260"/>
            <a:ext cx="3355406" cy="461665"/>
          </a:xfrm>
          <a:prstGeom prst="rect">
            <a:avLst/>
          </a:prstGeom>
          <a:noFill/>
        </p:spPr>
        <p:txBody>
          <a:bodyPr wrap="none" rtlCol="0">
            <a:spAutoFit/>
          </a:bodyPr>
          <a:lstStyle/>
          <a:p>
            <a:pPr marL="342900" indent="-342900">
              <a:buFont typeface="Wingdings" panose="05000000000000000000" pitchFamily="2" charset="2"/>
              <a:buChar char="q"/>
            </a:pPr>
            <a:r>
              <a:rPr lang="en-US" sz="2400" dirty="0"/>
              <a:t>Ribosomal RNA (</a:t>
            </a:r>
            <a:r>
              <a:rPr lang="en-US" sz="2400" dirty="0" err="1"/>
              <a:t>rRNA</a:t>
            </a:r>
            <a:r>
              <a:rPr lang="en-US" sz="2400" dirty="0"/>
              <a:t>)</a:t>
            </a:r>
            <a:endParaRPr lang="lv-LV" sz="2400" dirty="0"/>
          </a:p>
        </p:txBody>
      </p:sp>
      <p:pic>
        <p:nvPicPr>
          <p:cNvPr id="11" name="Attēls 10"/>
          <p:cNvPicPr>
            <a:picLocks noChangeAspect="1"/>
          </p:cNvPicPr>
          <p:nvPr/>
        </p:nvPicPr>
        <p:blipFill>
          <a:blip r:embed="rId3"/>
          <a:stretch>
            <a:fillRect/>
          </a:stretch>
        </p:blipFill>
        <p:spPr>
          <a:xfrm>
            <a:off x="5521003" y="4562854"/>
            <a:ext cx="4487580" cy="2240142"/>
          </a:xfrm>
          <a:prstGeom prst="rect">
            <a:avLst/>
          </a:prstGeom>
        </p:spPr>
      </p:pic>
    </p:spTree>
    <p:extLst>
      <p:ext uri="{BB962C8B-B14F-4D97-AF65-F5344CB8AC3E}">
        <p14:creationId xmlns:p14="http://schemas.microsoft.com/office/powerpoint/2010/main" val="3437176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 y="216543"/>
            <a:ext cx="2576731" cy="584775"/>
          </a:xfrm>
          <a:prstGeom prst="rect">
            <a:avLst/>
          </a:prstGeom>
          <a:noFill/>
        </p:spPr>
        <p:txBody>
          <a:bodyPr wrap="none" rtlCol="0">
            <a:spAutoFit/>
          </a:bodyPr>
          <a:lstStyle/>
          <a:p>
            <a:r>
              <a:rPr lang="en-US" sz="3200" b="1" dirty="0"/>
              <a:t>RNA structure</a:t>
            </a:r>
            <a:endParaRPr lang="lv-LV" sz="3200" b="1" dirty="0"/>
          </a:p>
        </p:txBody>
      </p:sp>
      <p:sp>
        <p:nvSpPr>
          <p:cNvPr id="5" name="TextBox 4"/>
          <p:cNvSpPr txBox="1"/>
          <p:nvPr/>
        </p:nvSpPr>
        <p:spPr>
          <a:xfrm>
            <a:off x="365760" y="1343160"/>
            <a:ext cx="5770120" cy="830997"/>
          </a:xfrm>
          <a:prstGeom prst="rect">
            <a:avLst/>
          </a:prstGeom>
          <a:noFill/>
        </p:spPr>
        <p:txBody>
          <a:bodyPr wrap="square" rtlCol="0">
            <a:spAutoFit/>
          </a:bodyPr>
          <a:lstStyle/>
          <a:p>
            <a:pPr marL="342900" indent="-342900">
              <a:buFont typeface="Wingdings" panose="05000000000000000000" pitchFamily="2" charset="2"/>
              <a:buChar char="q"/>
            </a:pPr>
            <a:r>
              <a:rPr lang="en-US" sz="2400" dirty="0"/>
              <a:t>RNA mostly is a </a:t>
            </a:r>
            <a:r>
              <a:rPr lang="en-US" sz="2400" b="1" dirty="0"/>
              <a:t>single- stranded molecule </a:t>
            </a:r>
            <a:r>
              <a:rPr lang="en-US" sz="2400" dirty="0"/>
              <a:t>with relatively short chain of nucleotides.</a:t>
            </a:r>
            <a:endParaRPr lang="lv-LV" sz="2400" dirty="0"/>
          </a:p>
        </p:txBody>
      </p:sp>
      <p:sp>
        <p:nvSpPr>
          <p:cNvPr id="6" name="TextBox 5"/>
          <p:cNvSpPr txBox="1"/>
          <p:nvPr/>
        </p:nvSpPr>
        <p:spPr>
          <a:xfrm>
            <a:off x="6070170" y="5832122"/>
            <a:ext cx="6225550" cy="830997"/>
          </a:xfrm>
          <a:prstGeom prst="rect">
            <a:avLst/>
          </a:prstGeom>
          <a:noFill/>
        </p:spPr>
        <p:txBody>
          <a:bodyPr wrap="none" rtlCol="0">
            <a:spAutoFit/>
          </a:bodyPr>
          <a:lstStyle/>
          <a:p>
            <a:r>
              <a:rPr lang="en-US" sz="2400" dirty="0"/>
              <a:t>DNA mostly is a </a:t>
            </a:r>
            <a:r>
              <a:rPr lang="en-US" sz="2400" b="1" dirty="0"/>
              <a:t>double stranded molecule </a:t>
            </a:r>
            <a:r>
              <a:rPr lang="en-US" sz="2400" dirty="0"/>
              <a:t>with </a:t>
            </a:r>
          </a:p>
          <a:p>
            <a:r>
              <a:rPr lang="en-US" sz="2400" dirty="0"/>
              <a:t>long chain of nucleotides.</a:t>
            </a:r>
            <a:endParaRPr lang="lv-LV" sz="2400" dirty="0"/>
          </a:p>
        </p:txBody>
      </p:sp>
      <p:pic>
        <p:nvPicPr>
          <p:cNvPr id="7" name="Attēls 6"/>
          <p:cNvPicPr>
            <a:picLocks noChangeAspect="1"/>
          </p:cNvPicPr>
          <p:nvPr/>
        </p:nvPicPr>
        <p:blipFill>
          <a:blip r:embed="rId2"/>
          <a:stretch>
            <a:fillRect/>
          </a:stretch>
        </p:blipFill>
        <p:spPr>
          <a:xfrm>
            <a:off x="7661106" y="964516"/>
            <a:ext cx="3913076" cy="4479581"/>
          </a:xfrm>
          <a:prstGeom prst="rect">
            <a:avLst/>
          </a:prstGeom>
        </p:spPr>
      </p:pic>
      <p:sp>
        <p:nvSpPr>
          <p:cNvPr id="10" name="TextBox 9"/>
          <p:cNvSpPr txBox="1"/>
          <p:nvPr/>
        </p:nvSpPr>
        <p:spPr>
          <a:xfrm>
            <a:off x="365760" y="2603657"/>
            <a:ext cx="5770120" cy="830997"/>
          </a:xfrm>
          <a:prstGeom prst="rect">
            <a:avLst/>
          </a:prstGeom>
          <a:noFill/>
        </p:spPr>
        <p:txBody>
          <a:bodyPr wrap="square" rtlCol="0">
            <a:spAutoFit/>
          </a:bodyPr>
          <a:lstStyle/>
          <a:p>
            <a:pPr marL="342900" indent="-342900">
              <a:buFont typeface="Wingdings" panose="05000000000000000000" pitchFamily="2" charset="2"/>
              <a:buChar char="q"/>
            </a:pPr>
            <a:r>
              <a:rPr lang="en-US" sz="2400" dirty="0"/>
              <a:t>RNA </a:t>
            </a:r>
            <a:r>
              <a:rPr lang="lv-LV" sz="2400" dirty="0" err="1"/>
              <a:t>can</a:t>
            </a:r>
            <a:r>
              <a:rPr lang="lv-LV" sz="2400" dirty="0"/>
              <a:t> </a:t>
            </a:r>
            <a:r>
              <a:rPr lang="lv-LV" sz="2400" dirty="0" err="1"/>
              <a:t>also</a:t>
            </a:r>
            <a:r>
              <a:rPr lang="lv-LV" sz="2400" dirty="0"/>
              <a:t> </a:t>
            </a:r>
            <a:r>
              <a:rPr lang="lv-LV" sz="2400" dirty="0" err="1"/>
              <a:t>be</a:t>
            </a:r>
            <a:r>
              <a:rPr lang="lv-LV" sz="2400" dirty="0"/>
              <a:t> </a:t>
            </a:r>
            <a:r>
              <a:rPr lang="lv-LV" sz="2400" dirty="0" err="1"/>
              <a:t>double</a:t>
            </a:r>
            <a:r>
              <a:rPr lang="lv-LV" sz="2400" dirty="0"/>
              <a:t>- </a:t>
            </a:r>
            <a:r>
              <a:rPr lang="lv-LV" sz="2400" dirty="0" err="1"/>
              <a:t>stranded</a:t>
            </a:r>
            <a:r>
              <a:rPr lang="lv-LV" sz="2400" dirty="0"/>
              <a:t> </a:t>
            </a:r>
            <a:r>
              <a:rPr lang="lv-LV" sz="2400" dirty="0" err="1"/>
              <a:t>and</a:t>
            </a:r>
            <a:r>
              <a:rPr lang="lv-LV" sz="2400" dirty="0"/>
              <a:t> </a:t>
            </a:r>
            <a:r>
              <a:rPr lang="lv-LV" sz="2400" dirty="0" err="1"/>
              <a:t>circular</a:t>
            </a:r>
            <a:r>
              <a:rPr lang="lv-LV" sz="2400" dirty="0"/>
              <a:t>. </a:t>
            </a:r>
          </a:p>
        </p:txBody>
      </p:sp>
      <p:sp>
        <p:nvSpPr>
          <p:cNvPr id="11" name="TextBox 10"/>
          <p:cNvSpPr txBox="1"/>
          <p:nvPr/>
        </p:nvSpPr>
        <p:spPr>
          <a:xfrm>
            <a:off x="365760" y="3893130"/>
            <a:ext cx="5770120" cy="1938992"/>
          </a:xfrm>
          <a:prstGeom prst="rect">
            <a:avLst/>
          </a:prstGeom>
          <a:noFill/>
        </p:spPr>
        <p:txBody>
          <a:bodyPr wrap="square" rtlCol="0">
            <a:spAutoFit/>
          </a:bodyPr>
          <a:lstStyle/>
          <a:p>
            <a:pPr marL="342900" indent="-342900">
              <a:buFont typeface="Wingdings" panose="05000000000000000000" pitchFamily="2" charset="2"/>
              <a:buChar char="q"/>
            </a:pPr>
            <a:r>
              <a:rPr lang="en-US" sz="2400" dirty="0"/>
              <a:t>RNA </a:t>
            </a:r>
            <a:r>
              <a:rPr lang="lv-LV" sz="2400" dirty="0" err="1"/>
              <a:t>can</a:t>
            </a:r>
            <a:r>
              <a:rPr lang="lv-LV" sz="2400" dirty="0"/>
              <a:t> </a:t>
            </a:r>
            <a:r>
              <a:rPr lang="lv-LV" sz="2400" dirty="0" err="1"/>
              <a:t>also</a:t>
            </a:r>
            <a:r>
              <a:rPr lang="lv-LV" sz="2400" dirty="0"/>
              <a:t> </a:t>
            </a:r>
            <a:r>
              <a:rPr lang="lv-LV" sz="2400" dirty="0" err="1"/>
              <a:t>participate</a:t>
            </a:r>
            <a:r>
              <a:rPr lang="lv-LV" sz="2400" dirty="0"/>
              <a:t> </a:t>
            </a:r>
            <a:r>
              <a:rPr lang="lv-LV" sz="2400" dirty="0" err="1"/>
              <a:t>in</a:t>
            </a:r>
            <a:r>
              <a:rPr lang="lv-LV" sz="2400" dirty="0"/>
              <a:t> a </a:t>
            </a:r>
            <a:r>
              <a:rPr lang="lv-LV" sz="2400" dirty="0" err="1"/>
              <a:t>hybrid</a:t>
            </a:r>
            <a:r>
              <a:rPr lang="lv-LV" sz="2400" dirty="0"/>
              <a:t> </a:t>
            </a:r>
            <a:r>
              <a:rPr lang="lv-LV" sz="2400" dirty="0" err="1"/>
              <a:t>helix</a:t>
            </a:r>
            <a:r>
              <a:rPr lang="lv-LV" sz="2400" dirty="0"/>
              <a:t>, </a:t>
            </a:r>
            <a:r>
              <a:rPr lang="lv-LV" sz="2400" dirty="0" err="1"/>
              <a:t>composed</a:t>
            </a:r>
            <a:r>
              <a:rPr lang="lv-LV" sz="2400" dirty="0"/>
              <a:t> </a:t>
            </a:r>
            <a:r>
              <a:rPr lang="lv-LV" sz="2400" dirty="0" err="1"/>
              <a:t>of</a:t>
            </a:r>
            <a:r>
              <a:rPr lang="lv-LV" sz="2400" dirty="0"/>
              <a:t> </a:t>
            </a:r>
            <a:r>
              <a:rPr lang="lv-LV" sz="2400" dirty="0" err="1"/>
              <a:t>one</a:t>
            </a:r>
            <a:r>
              <a:rPr lang="lv-LV" sz="2400" dirty="0"/>
              <a:t> RNA </a:t>
            </a:r>
            <a:r>
              <a:rPr lang="lv-LV" sz="2400" dirty="0" err="1"/>
              <a:t>and</a:t>
            </a:r>
            <a:r>
              <a:rPr lang="lv-LV" sz="2400" dirty="0"/>
              <a:t> </a:t>
            </a:r>
            <a:r>
              <a:rPr lang="lv-LV" sz="2400" dirty="0" err="1"/>
              <a:t>one</a:t>
            </a:r>
            <a:r>
              <a:rPr lang="lv-LV" sz="2400" dirty="0"/>
              <a:t> DNA </a:t>
            </a:r>
            <a:r>
              <a:rPr lang="lv-LV" sz="2400" dirty="0" err="1"/>
              <a:t>strand</a:t>
            </a:r>
            <a:r>
              <a:rPr lang="lv-LV" sz="2400" dirty="0"/>
              <a:t> (RNA- DNA </a:t>
            </a:r>
            <a:r>
              <a:rPr lang="lv-LV" sz="2400" dirty="0" err="1"/>
              <a:t>double</a:t>
            </a:r>
            <a:r>
              <a:rPr lang="lv-LV" sz="2400" dirty="0"/>
              <a:t> </a:t>
            </a:r>
            <a:r>
              <a:rPr lang="lv-LV" sz="2400" dirty="0" err="1"/>
              <a:t>helices</a:t>
            </a:r>
            <a:r>
              <a:rPr lang="lv-LV" sz="2400" dirty="0"/>
              <a:t>) </a:t>
            </a:r>
            <a:r>
              <a:rPr lang="lv-LV" sz="2400" dirty="0" err="1"/>
              <a:t>which</a:t>
            </a:r>
            <a:r>
              <a:rPr lang="lv-LV" sz="2400" dirty="0"/>
              <a:t> </a:t>
            </a:r>
            <a:r>
              <a:rPr lang="lv-LV" sz="2400" dirty="0" err="1"/>
              <a:t>are</a:t>
            </a:r>
            <a:r>
              <a:rPr lang="lv-LV" sz="2400" dirty="0"/>
              <a:t> </a:t>
            </a:r>
            <a:r>
              <a:rPr lang="lv-LV" sz="2400" dirty="0" err="1"/>
              <a:t>important</a:t>
            </a:r>
            <a:r>
              <a:rPr lang="lv-LV" sz="2400" dirty="0"/>
              <a:t> </a:t>
            </a:r>
            <a:r>
              <a:rPr lang="lv-LV" sz="2400" dirty="0" err="1"/>
              <a:t>requirements</a:t>
            </a:r>
            <a:r>
              <a:rPr lang="lv-LV" sz="2400" dirty="0"/>
              <a:t> </a:t>
            </a:r>
            <a:r>
              <a:rPr lang="lv-LV" sz="2400" dirty="0" err="1"/>
              <a:t>for</a:t>
            </a:r>
            <a:r>
              <a:rPr lang="lv-LV" sz="2400" dirty="0"/>
              <a:t> </a:t>
            </a:r>
            <a:r>
              <a:rPr lang="lv-LV" sz="2400" dirty="0" err="1"/>
              <a:t>gene</a:t>
            </a:r>
            <a:r>
              <a:rPr lang="lv-LV" sz="2400" dirty="0"/>
              <a:t> </a:t>
            </a:r>
            <a:r>
              <a:rPr lang="lv-LV" sz="2400" dirty="0" err="1"/>
              <a:t>expression</a:t>
            </a:r>
            <a:r>
              <a:rPr lang="lv-LV" sz="2400" dirty="0"/>
              <a:t>. </a:t>
            </a:r>
          </a:p>
        </p:txBody>
      </p:sp>
    </p:spTree>
    <p:extLst>
      <p:ext uri="{BB962C8B-B14F-4D97-AF65-F5344CB8AC3E}">
        <p14:creationId xmlns:p14="http://schemas.microsoft.com/office/powerpoint/2010/main" val="3616444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 y="196947"/>
            <a:ext cx="3541290" cy="523220"/>
          </a:xfrm>
          <a:prstGeom prst="rect">
            <a:avLst/>
          </a:prstGeom>
          <a:noFill/>
        </p:spPr>
        <p:txBody>
          <a:bodyPr wrap="none" rtlCol="0">
            <a:spAutoFit/>
          </a:bodyPr>
          <a:lstStyle/>
          <a:p>
            <a:r>
              <a:rPr lang="en-US" sz="2800" b="1" dirty="0"/>
              <a:t>RNA primary structure</a:t>
            </a:r>
            <a:endParaRPr lang="lv-LV" sz="2800" b="1" dirty="0"/>
          </a:p>
        </p:txBody>
      </p:sp>
      <p:sp>
        <p:nvSpPr>
          <p:cNvPr id="5" name="TextBox 4"/>
          <p:cNvSpPr txBox="1"/>
          <p:nvPr/>
        </p:nvSpPr>
        <p:spPr>
          <a:xfrm>
            <a:off x="786944" y="821283"/>
            <a:ext cx="9609547" cy="830997"/>
          </a:xfrm>
          <a:prstGeom prst="rect">
            <a:avLst/>
          </a:prstGeom>
          <a:noFill/>
        </p:spPr>
        <p:txBody>
          <a:bodyPr wrap="square" rtlCol="0">
            <a:spAutoFit/>
          </a:bodyPr>
          <a:lstStyle/>
          <a:p>
            <a:r>
              <a:rPr lang="en-US" sz="2400" dirty="0"/>
              <a:t>RNA primary structure is generally similar to that of DNA with two exceptions:</a:t>
            </a:r>
            <a:endParaRPr lang="lv-LV" sz="2400" dirty="0"/>
          </a:p>
        </p:txBody>
      </p:sp>
      <p:pic>
        <p:nvPicPr>
          <p:cNvPr id="3" name="Attēls 2"/>
          <p:cNvPicPr>
            <a:picLocks noChangeAspect="1"/>
          </p:cNvPicPr>
          <p:nvPr/>
        </p:nvPicPr>
        <p:blipFill>
          <a:blip r:embed="rId2"/>
          <a:stretch>
            <a:fillRect/>
          </a:stretch>
        </p:blipFill>
        <p:spPr>
          <a:xfrm>
            <a:off x="2241016" y="2505121"/>
            <a:ext cx="2183600" cy="2276916"/>
          </a:xfrm>
          <a:prstGeom prst="rect">
            <a:avLst/>
          </a:prstGeom>
        </p:spPr>
      </p:pic>
      <p:pic>
        <p:nvPicPr>
          <p:cNvPr id="11" name="Attēls 10"/>
          <p:cNvPicPr>
            <a:picLocks noChangeAspect="1"/>
          </p:cNvPicPr>
          <p:nvPr/>
        </p:nvPicPr>
        <p:blipFill>
          <a:blip r:embed="rId3"/>
          <a:stretch>
            <a:fillRect/>
          </a:stretch>
        </p:blipFill>
        <p:spPr>
          <a:xfrm>
            <a:off x="6169939" y="2549975"/>
            <a:ext cx="2056499" cy="2187208"/>
          </a:xfrm>
          <a:prstGeom prst="rect">
            <a:avLst/>
          </a:prstGeom>
        </p:spPr>
      </p:pic>
      <p:sp>
        <p:nvSpPr>
          <p:cNvPr id="13" name="TextBox 12"/>
          <p:cNvSpPr txBox="1"/>
          <p:nvPr/>
        </p:nvSpPr>
        <p:spPr>
          <a:xfrm flipH="1">
            <a:off x="1223888" y="1870295"/>
            <a:ext cx="12140419" cy="461665"/>
          </a:xfrm>
          <a:prstGeom prst="rect">
            <a:avLst/>
          </a:prstGeom>
          <a:noFill/>
        </p:spPr>
        <p:txBody>
          <a:bodyPr wrap="square" rtlCol="0">
            <a:spAutoFit/>
          </a:bodyPr>
          <a:lstStyle/>
          <a:p>
            <a:r>
              <a:rPr lang="en-US" sz="2400" dirty="0"/>
              <a:t>1. The sugar component of RNA is ribose with a hydroxyl group at the 2’ position.</a:t>
            </a:r>
            <a:endParaRPr lang="lv-LV" sz="2400" dirty="0"/>
          </a:p>
        </p:txBody>
      </p:sp>
      <p:sp>
        <p:nvSpPr>
          <p:cNvPr id="14" name="TextBox 13"/>
          <p:cNvSpPr txBox="1"/>
          <p:nvPr/>
        </p:nvSpPr>
        <p:spPr>
          <a:xfrm flipH="1">
            <a:off x="365760" y="4955198"/>
            <a:ext cx="12140419" cy="1846659"/>
          </a:xfrm>
          <a:prstGeom prst="rect">
            <a:avLst/>
          </a:prstGeom>
          <a:noFill/>
        </p:spPr>
        <p:txBody>
          <a:bodyPr wrap="square" rtlCol="0">
            <a:spAutoFit/>
          </a:bodyPr>
          <a:lstStyle/>
          <a:p>
            <a:pPr marL="342900" indent="-342900">
              <a:buFont typeface="Wingdings" panose="05000000000000000000" pitchFamily="2" charset="2"/>
              <a:buChar char="q"/>
            </a:pPr>
            <a:r>
              <a:rPr lang="lv-LV" sz="2400" dirty="0" err="1"/>
              <a:t>The</a:t>
            </a:r>
            <a:r>
              <a:rPr lang="lv-LV" sz="2400" dirty="0"/>
              <a:t> OH </a:t>
            </a:r>
            <a:r>
              <a:rPr lang="lv-LV" sz="2400" dirty="0" err="1"/>
              <a:t>group</a:t>
            </a:r>
            <a:r>
              <a:rPr lang="lv-LV" sz="2400" dirty="0"/>
              <a:t> </a:t>
            </a:r>
            <a:r>
              <a:rPr lang="lv-LV" sz="2400" dirty="0" err="1"/>
              <a:t>on</a:t>
            </a:r>
            <a:r>
              <a:rPr lang="lv-LV" sz="2400" dirty="0"/>
              <a:t> </a:t>
            </a:r>
            <a:r>
              <a:rPr lang="lv-LV" sz="2400" dirty="0" err="1"/>
              <a:t>the</a:t>
            </a:r>
            <a:r>
              <a:rPr lang="lv-LV" sz="2400" dirty="0"/>
              <a:t> 2’ </a:t>
            </a:r>
            <a:r>
              <a:rPr lang="lv-LV" sz="2400" dirty="0" err="1"/>
              <a:t>position</a:t>
            </a:r>
            <a:r>
              <a:rPr lang="lv-LV" sz="2400" dirty="0"/>
              <a:t> </a:t>
            </a:r>
            <a:r>
              <a:rPr lang="lv-LV" sz="2400" dirty="0" err="1"/>
              <a:t>of</a:t>
            </a:r>
            <a:r>
              <a:rPr lang="lv-LV" sz="2400" dirty="0"/>
              <a:t> </a:t>
            </a:r>
            <a:r>
              <a:rPr lang="lv-LV" sz="2400" dirty="0" err="1"/>
              <a:t>ribose</a:t>
            </a:r>
            <a:r>
              <a:rPr lang="lv-LV" sz="2400" dirty="0"/>
              <a:t> </a:t>
            </a:r>
            <a:r>
              <a:rPr lang="lv-LV" sz="2400" dirty="0" err="1"/>
              <a:t>makes</a:t>
            </a:r>
            <a:r>
              <a:rPr lang="lv-LV" sz="2400" dirty="0"/>
              <a:t> RNA </a:t>
            </a:r>
            <a:r>
              <a:rPr lang="lv-LV" sz="2400" dirty="0" err="1"/>
              <a:t>more</a:t>
            </a:r>
            <a:r>
              <a:rPr lang="lv-LV" sz="2400" dirty="0"/>
              <a:t> </a:t>
            </a:r>
            <a:r>
              <a:rPr lang="lv-LV" sz="2400" dirty="0" err="1"/>
              <a:t>chemically</a:t>
            </a:r>
            <a:r>
              <a:rPr lang="lv-LV" sz="2400" dirty="0"/>
              <a:t> </a:t>
            </a:r>
            <a:r>
              <a:rPr lang="lv-LV" sz="2400" dirty="0" err="1"/>
              <a:t>labile</a:t>
            </a:r>
            <a:r>
              <a:rPr lang="lv-LV" sz="2400" dirty="0"/>
              <a:t> </a:t>
            </a:r>
            <a:r>
              <a:rPr lang="lv-LV" sz="2400" dirty="0" err="1"/>
              <a:t>than</a:t>
            </a:r>
            <a:r>
              <a:rPr lang="lv-LV" sz="2400" dirty="0"/>
              <a:t>  DNA.</a:t>
            </a:r>
          </a:p>
          <a:p>
            <a:r>
              <a:rPr lang="lv-LV" sz="2400" dirty="0" err="1"/>
              <a:t>As</a:t>
            </a:r>
            <a:r>
              <a:rPr lang="lv-LV" sz="2400" dirty="0"/>
              <a:t> a </a:t>
            </a:r>
            <a:r>
              <a:rPr lang="lv-LV" sz="2400" dirty="0" err="1"/>
              <a:t>result</a:t>
            </a:r>
            <a:r>
              <a:rPr lang="lv-LV" sz="2400" dirty="0"/>
              <a:t> </a:t>
            </a:r>
            <a:r>
              <a:rPr lang="lv-LV" sz="2400" dirty="0" err="1"/>
              <a:t>of</a:t>
            </a:r>
            <a:r>
              <a:rPr lang="lv-LV" sz="2400" dirty="0"/>
              <a:t> </a:t>
            </a:r>
            <a:r>
              <a:rPr lang="lv-LV" sz="2400" dirty="0" err="1"/>
              <a:t>this</a:t>
            </a:r>
            <a:r>
              <a:rPr lang="lv-LV" sz="2400" dirty="0"/>
              <a:t> </a:t>
            </a:r>
            <a:r>
              <a:rPr lang="lv-LV" sz="2400" dirty="0" err="1"/>
              <a:t>lability</a:t>
            </a:r>
            <a:r>
              <a:rPr lang="lv-LV" sz="2400" dirty="0"/>
              <a:t>, RNA </a:t>
            </a:r>
            <a:r>
              <a:rPr lang="lv-LV" sz="2400" dirty="0" err="1"/>
              <a:t>is</a:t>
            </a:r>
            <a:r>
              <a:rPr lang="lv-LV" sz="2400" dirty="0"/>
              <a:t> </a:t>
            </a:r>
            <a:r>
              <a:rPr lang="lv-LV" sz="2400" dirty="0" err="1"/>
              <a:t>cleaved</a:t>
            </a:r>
            <a:r>
              <a:rPr lang="lv-LV" sz="2400" dirty="0"/>
              <a:t> </a:t>
            </a:r>
            <a:r>
              <a:rPr lang="lv-LV" sz="2400" dirty="0" err="1"/>
              <a:t>into</a:t>
            </a:r>
            <a:r>
              <a:rPr lang="lv-LV" sz="2400" dirty="0"/>
              <a:t> </a:t>
            </a:r>
            <a:r>
              <a:rPr lang="lv-LV" sz="2400" dirty="0" err="1"/>
              <a:t>mononucleotides</a:t>
            </a:r>
            <a:r>
              <a:rPr lang="lv-LV" sz="2400" dirty="0"/>
              <a:t> </a:t>
            </a:r>
            <a:r>
              <a:rPr lang="lv-LV" sz="2400" dirty="0" err="1"/>
              <a:t>by</a:t>
            </a:r>
            <a:r>
              <a:rPr lang="lv-LV" sz="2400" dirty="0"/>
              <a:t> </a:t>
            </a:r>
            <a:r>
              <a:rPr lang="lv-LV" sz="2400" dirty="0" err="1"/>
              <a:t>alkaline</a:t>
            </a:r>
            <a:r>
              <a:rPr lang="lv-LV" sz="2400" dirty="0"/>
              <a:t> </a:t>
            </a:r>
            <a:r>
              <a:rPr lang="lv-LV" sz="2400" dirty="0" err="1"/>
              <a:t>solution</a:t>
            </a:r>
            <a:r>
              <a:rPr lang="lv-LV" sz="2400" dirty="0"/>
              <a:t>.</a:t>
            </a:r>
            <a:endParaRPr lang="en-US" sz="2400" dirty="0"/>
          </a:p>
          <a:p>
            <a:endParaRPr lang="lv-LV" dirty="0"/>
          </a:p>
          <a:p>
            <a:pPr marL="342900" indent="-342900">
              <a:buFont typeface="Wingdings" panose="05000000000000000000" pitchFamily="2" charset="2"/>
              <a:buChar char="q"/>
            </a:pPr>
            <a:r>
              <a:rPr lang="lv-LV" sz="2400" dirty="0" err="1"/>
              <a:t>This</a:t>
            </a:r>
            <a:r>
              <a:rPr lang="lv-LV" sz="2400" dirty="0"/>
              <a:t> OH </a:t>
            </a:r>
            <a:r>
              <a:rPr lang="lv-LV" sz="2400" dirty="0" err="1"/>
              <a:t>group</a:t>
            </a:r>
            <a:r>
              <a:rPr lang="lv-LV" sz="2400" dirty="0"/>
              <a:t> </a:t>
            </a:r>
            <a:r>
              <a:rPr lang="lv-LV" sz="2400" dirty="0" err="1"/>
              <a:t>in</a:t>
            </a:r>
            <a:r>
              <a:rPr lang="lv-LV" sz="2400" dirty="0"/>
              <a:t> RNA </a:t>
            </a:r>
            <a:r>
              <a:rPr lang="lv-LV" sz="2400" dirty="0" err="1"/>
              <a:t>also</a:t>
            </a:r>
            <a:r>
              <a:rPr lang="lv-LV" sz="2400" dirty="0"/>
              <a:t> </a:t>
            </a:r>
            <a:r>
              <a:rPr lang="lv-LV" sz="2400" dirty="0" err="1"/>
              <a:t>provides</a:t>
            </a:r>
            <a:r>
              <a:rPr lang="lv-LV" sz="2400" dirty="0"/>
              <a:t> a </a:t>
            </a:r>
            <a:r>
              <a:rPr lang="lv-LV" sz="2400" dirty="0" err="1"/>
              <a:t>chemically</a:t>
            </a:r>
            <a:r>
              <a:rPr lang="lv-LV" sz="2400" dirty="0"/>
              <a:t> </a:t>
            </a:r>
            <a:r>
              <a:rPr lang="lv-LV" sz="2400" dirty="0" err="1"/>
              <a:t>reactive</a:t>
            </a:r>
            <a:r>
              <a:rPr lang="lv-LV" sz="2400" dirty="0"/>
              <a:t> </a:t>
            </a:r>
            <a:r>
              <a:rPr lang="lv-LV" sz="2400" dirty="0" err="1"/>
              <a:t>group</a:t>
            </a:r>
            <a:r>
              <a:rPr lang="lv-LV" sz="2400" dirty="0"/>
              <a:t> </a:t>
            </a:r>
            <a:r>
              <a:rPr lang="lv-LV" sz="2400" dirty="0" err="1"/>
              <a:t>that</a:t>
            </a:r>
            <a:r>
              <a:rPr lang="lv-LV" sz="2400" dirty="0"/>
              <a:t> </a:t>
            </a:r>
            <a:r>
              <a:rPr lang="lv-LV" sz="2400" dirty="0" err="1"/>
              <a:t>takes</a:t>
            </a:r>
            <a:r>
              <a:rPr lang="lv-LV" sz="2400" dirty="0"/>
              <a:t> </a:t>
            </a:r>
            <a:r>
              <a:rPr lang="lv-LV" sz="2400" dirty="0" err="1"/>
              <a:t>part</a:t>
            </a:r>
            <a:r>
              <a:rPr lang="lv-LV" sz="2400" dirty="0"/>
              <a:t> </a:t>
            </a:r>
            <a:r>
              <a:rPr lang="lv-LV" sz="2400" dirty="0" err="1"/>
              <a:t>in</a:t>
            </a:r>
            <a:r>
              <a:rPr lang="lv-LV" sz="2400" dirty="0"/>
              <a:t> RNA- </a:t>
            </a:r>
          </a:p>
          <a:p>
            <a:r>
              <a:rPr lang="lv-LV" sz="2400" dirty="0" err="1"/>
              <a:t>mediated</a:t>
            </a:r>
            <a:r>
              <a:rPr lang="lv-LV" sz="2400" dirty="0"/>
              <a:t> </a:t>
            </a:r>
            <a:r>
              <a:rPr lang="lv-LV" sz="2400" dirty="0" err="1"/>
              <a:t>catalysis</a:t>
            </a:r>
            <a:r>
              <a:rPr lang="lv-LV" sz="2400" dirty="0"/>
              <a:t>. </a:t>
            </a:r>
          </a:p>
        </p:txBody>
      </p:sp>
    </p:spTree>
    <p:extLst>
      <p:ext uri="{BB962C8B-B14F-4D97-AF65-F5344CB8AC3E}">
        <p14:creationId xmlns:p14="http://schemas.microsoft.com/office/powerpoint/2010/main" val="38081125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 y="196947"/>
            <a:ext cx="3541290" cy="523220"/>
          </a:xfrm>
          <a:prstGeom prst="rect">
            <a:avLst/>
          </a:prstGeom>
          <a:noFill/>
        </p:spPr>
        <p:txBody>
          <a:bodyPr wrap="none" rtlCol="0">
            <a:spAutoFit/>
          </a:bodyPr>
          <a:lstStyle/>
          <a:p>
            <a:r>
              <a:rPr lang="en-US" sz="2800" b="1" dirty="0"/>
              <a:t>RNA primary structure</a:t>
            </a:r>
            <a:endParaRPr lang="lv-LV" sz="2800" b="1" dirty="0"/>
          </a:p>
        </p:txBody>
      </p:sp>
      <p:sp>
        <p:nvSpPr>
          <p:cNvPr id="14" name="TextBox 13"/>
          <p:cNvSpPr txBox="1"/>
          <p:nvPr/>
        </p:nvSpPr>
        <p:spPr>
          <a:xfrm flipH="1">
            <a:off x="753134" y="1226982"/>
            <a:ext cx="12140419" cy="461665"/>
          </a:xfrm>
          <a:prstGeom prst="rect">
            <a:avLst/>
          </a:prstGeom>
          <a:noFill/>
        </p:spPr>
        <p:txBody>
          <a:bodyPr wrap="square" rtlCol="0">
            <a:spAutoFit/>
          </a:bodyPr>
          <a:lstStyle/>
          <a:p>
            <a:r>
              <a:rPr lang="en-US" sz="2400" dirty="0"/>
              <a:t>2. Pyrimidine thymine (T) in DNA is replaced by uracil (U) in RNA.</a:t>
            </a:r>
            <a:endParaRPr lang="lv-LV" sz="2400" dirty="0"/>
          </a:p>
        </p:txBody>
      </p:sp>
      <p:pic>
        <p:nvPicPr>
          <p:cNvPr id="15" name="Attēls 14"/>
          <p:cNvPicPr>
            <a:picLocks noChangeAspect="1"/>
          </p:cNvPicPr>
          <p:nvPr/>
        </p:nvPicPr>
        <p:blipFill>
          <a:blip r:embed="rId2"/>
          <a:stretch>
            <a:fillRect/>
          </a:stretch>
        </p:blipFill>
        <p:spPr>
          <a:xfrm>
            <a:off x="1617781" y="2478262"/>
            <a:ext cx="2289269" cy="1824657"/>
          </a:xfrm>
          <a:prstGeom prst="rect">
            <a:avLst/>
          </a:prstGeom>
        </p:spPr>
      </p:pic>
      <p:sp>
        <p:nvSpPr>
          <p:cNvPr id="2" name="TextBox 1"/>
          <p:cNvSpPr txBox="1"/>
          <p:nvPr/>
        </p:nvSpPr>
        <p:spPr>
          <a:xfrm>
            <a:off x="1324734" y="1947999"/>
            <a:ext cx="888625" cy="400110"/>
          </a:xfrm>
          <a:prstGeom prst="rect">
            <a:avLst/>
          </a:prstGeom>
          <a:noFill/>
        </p:spPr>
        <p:txBody>
          <a:bodyPr wrap="square" rtlCol="0">
            <a:spAutoFit/>
          </a:bodyPr>
          <a:lstStyle/>
          <a:p>
            <a:r>
              <a:rPr lang="en-US" sz="2000" b="1" dirty="0"/>
              <a:t>DNA</a:t>
            </a:r>
            <a:endParaRPr lang="lv-LV" sz="2000" b="1" dirty="0"/>
          </a:p>
        </p:txBody>
      </p:sp>
      <p:pic>
        <p:nvPicPr>
          <p:cNvPr id="6" name="Attēls 5"/>
          <p:cNvPicPr>
            <a:picLocks noChangeAspect="1"/>
          </p:cNvPicPr>
          <p:nvPr/>
        </p:nvPicPr>
        <p:blipFill>
          <a:blip r:embed="rId3"/>
          <a:stretch>
            <a:fillRect/>
          </a:stretch>
        </p:blipFill>
        <p:spPr>
          <a:xfrm>
            <a:off x="6741227" y="2478262"/>
            <a:ext cx="2185020" cy="1841149"/>
          </a:xfrm>
          <a:prstGeom prst="rect">
            <a:avLst/>
          </a:prstGeom>
        </p:spPr>
      </p:pic>
      <p:sp>
        <p:nvSpPr>
          <p:cNvPr id="12" name="TextBox 11"/>
          <p:cNvSpPr txBox="1"/>
          <p:nvPr/>
        </p:nvSpPr>
        <p:spPr>
          <a:xfrm>
            <a:off x="6741227" y="1874411"/>
            <a:ext cx="902053" cy="400110"/>
          </a:xfrm>
          <a:prstGeom prst="rect">
            <a:avLst/>
          </a:prstGeom>
          <a:noFill/>
        </p:spPr>
        <p:txBody>
          <a:bodyPr wrap="square" rtlCol="0">
            <a:spAutoFit/>
          </a:bodyPr>
          <a:lstStyle/>
          <a:p>
            <a:r>
              <a:rPr lang="en-US" sz="2000" b="1" dirty="0"/>
              <a:t>RNA</a:t>
            </a:r>
            <a:endParaRPr lang="lv-LV" sz="2000" b="1" dirty="0"/>
          </a:p>
        </p:txBody>
      </p:sp>
      <p:sp>
        <p:nvSpPr>
          <p:cNvPr id="7" name="TextBox 6"/>
          <p:cNvSpPr txBox="1"/>
          <p:nvPr/>
        </p:nvSpPr>
        <p:spPr>
          <a:xfrm>
            <a:off x="501207" y="4942609"/>
            <a:ext cx="11224676" cy="707886"/>
          </a:xfrm>
          <a:prstGeom prst="rect">
            <a:avLst/>
          </a:prstGeom>
          <a:noFill/>
        </p:spPr>
        <p:txBody>
          <a:bodyPr wrap="none" rtlCol="0">
            <a:spAutoFit/>
          </a:bodyPr>
          <a:lstStyle/>
          <a:p>
            <a:r>
              <a:rPr lang="lv-LV" sz="2000" dirty="0" err="1"/>
              <a:t>The</a:t>
            </a:r>
            <a:r>
              <a:rPr lang="lv-LV" sz="2000" dirty="0"/>
              <a:t> </a:t>
            </a:r>
            <a:r>
              <a:rPr lang="lv-LV" sz="2000" dirty="0" err="1"/>
              <a:t>presence</a:t>
            </a:r>
            <a:r>
              <a:rPr lang="lv-LV" sz="2000" dirty="0"/>
              <a:t> </a:t>
            </a:r>
            <a:r>
              <a:rPr lang="lv-LV" sz="2000" dirty="0" err="1"/>
              <a:t>of</a:t>
            </a:r>
            <a:r>
              <a:rPr lang="lv-LV" sz="2000" dirty="0"/>
              <a:t> </a:t>
            </a:r>
            <a:r>
              <a:rPr lang="lv-LV" sz="2000" dirty="0" err="1"/>
              <a:t>thymine</a:t>
            </a:r>
            <a:r>
              <a:rPr lang="lv-LV" sz="2000" dirty="0"/>
              <a:t> </a:t>
            </a:r>
            <a:r>
              <a:rPr lang="lv-LV" sz="2000" dirty="0" err="1"/>
              <a:t>rather</a:t>
            </a:r>
            <a:r>
              <a:rPr lang="lv-LV" sz="2000" dirty="0"/>
              <a:t> </a:t>
            </a:r>
            <a:r>
              <a:rPr lang="lv-LV" sz="2000" dirty="0" err="1"/>
              <a:t>than</a:t>
            </a:r>
            <a:r>
              <a:rPr lang="lv-LV" sz="2000" dirty="0"/>
              <a:t> </a:t>
            </a:r>
            <a:r>
              <a:rPr lang="lv-LV" sz="2000" dirty="0" err="1"/>
              <a:t>uracil</a:t>
            </a:r>
            <a:r>
              <a:rPr lang="lv-LV" sz="2000" dirty="0"/>
              <a:t> </a:t>
            </a:r>
            <a:r>
              <a:rPr lang="lv-LV" sz="2000" dirty="0" err="1"/>
              <a:t>in</a:t>
            </a:r>
            <a:r>
              <a:rPr lang="lv-LV" sz="2000" dirty="0"/>
              <a:t> DNA </a:t>
            </a:r>
            <a:r>
              <a:rPr lang="lv-LV" sz="2000" dirty="0" err="1"/>
              <a:t>is</a:t>
            </a:r>
            <a:r>
              <a:rPr lang="lv-LV" sz="2000" dirty="0"/>
              <a:t> </a:t>
            </a:r>
            <a:r>
              <a:rPr lang="lv-LV" sz="2000" dirty="0" err="1"/>
              <a:t>important</a:t>
            </a:r>
            <a:r>
              <a:rPr lang="lv-LV" sz="2000" dirty="0"/>
              <a:t> to </a:t>
            </a:r>
            <a:r>
              <a:rPr lang="lv-LV" sz="2000" dirty="0" err="1"/>
              <a:t>the</a:t>
            </a:r>
            <a:r>
              <a:rPr lang="lv-LV" sz="2000" dirty="0"/>
              <a:t> </a:t>
            </a:r>
            <a:r>
              <a:rPr lang="lv-LV" sz="2000" dirty="0" err="1"/>
              <a:t>long</a:t>
            </a:r>
            <a:r>
              <a:rPr lang="lv-LV" sz="2000" dirty="0"/>
              <a:t>- term </a:t>
            </a:r>
            <a:r>
              <a:rPr lang="lv-LV" sz="2000" dirty="0" err="1"/>
              <a:t>stability</a:t>
            </a:r>
            <a:r>
              <a:rPr lang="lv-LV" sz="2000" dirty="0"/>
              <a:t> </a:t>
            </a:r>
            <a:r>
              <a:rPr lang="lv-LV" sz="2000" dirty="0" err="1"/>
              <a:t>of</a:t>
            </a:r>
            <a:r>
              <a:rPr lang="lv-LV" sz="2000" dirty="0"/>
              <a:t> DNA </a:t>
            </a:r>
            <a:r>
              <a:rPr lang="lv-LV" sz="2000" dirty="0" err="1"/>
              <a:t>because</a:t>
            </a:r>
            <a:r>
              <a:rPr lang="lv-LV" sz="2000" dirty="0"/>
              <a:t> </a:t>
            </a:r>
            <a:endParaRPr lang="en-US" sz="2000" dirty="0"/>
          </a:p>
          <a:p>
            <a:r>
              <a:rPr lang="lv-LV" sz="2000" dirty="0" err="1"/>
              <a:t>of</a:t>
            </a:r>
            <a:r>
              <a:rPr lang="lv-LV" sz="2000" dirty="0"/>
              <a:t> </a:t>
            </a:r>
            <a:r>
              <a:rPr lang="lv-LV" sz="2000" dirty="0" err="1"/>
              <a:t>its</a:t>
            </a:r>
            <a:r>
              <a:rPr lang="lv-LV" sz="2000" dirty="0"/>
              <a:t> </a:t>
            </a:r>
            <a:r>
              <a:rPr lang="lv-LV" sz="2000" dirty="0" err="1"/>
              <a:t>function</a:t>
            </a:r>
            <a:r>
              <a:rPr lang="lv-LV" sz="2000" dirty="0"/>
              <a:t> </a:t>
            </a:r>
            <a:r>
              <a:rPr lang="lv-LV" sz="2000" dirty="0" err="1"/>
              <a:t>in</a:t>
            </a:r>
            <a:r>
              <a:rPr lang="lv-LV" sz="2000" dirty="0"/>
              <a:t> DNA </a:t>
            </a:r>
            <a:r>
              <a:rPr lang="lv-LV" sz="2000" dirty="0" err="1"/>
              <a:t>repair</a:t>
            </a:r>
            <a:r>
              <a:rPr lang="lv-LV" sz="2000" dirty="0"/>
              <a:t>.</a:t>
            </a:r>
          </a:p>
        </p:txBody>
      </p:sp>
    </p:spTree>
    <p:extLst>
      <p:ext uri="{BB962C8B-B14F-4D97-AF65-F5344CB8AC3E}">
        <p14:creationId xmlns:p14="http://schemas.microsoft.com/office/powerpoint/2010/main" val="2169418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708" y="-100448"/>
            <a:ext cx="7772400" cy="1143000"/>
          </a:xfrm>
        </p:spPr>
        <p:txBody>
          <a:bodyPr/>
          <a:lstStyle/>
          <a:p>
            <a:r>
              <a:rPr lang="lv-LV" dirty="0" err="1">
                <a:effectLst>
                  <a:outerShdw blurRad="38100" dist="38100" dir="2700000" algn="tl">
                    <a:srgbClr val="000000">
                      <a:alpha val="43137"/>
                    </a:srgbClr>
                  </a:outerShdw>
                </a:effectLst>
              </a:rPr>
              <a:t>Literature</a:t>
            </a:r>
            <a:endParaRPr lang="lv-LV"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stretch>
            <a:fillRect/>
          </a:stretch>
        </p:blipFill>
        <p:spPr>
          <a:xfrm>
            <a:off x="7909147" y="564396"/>
            <a:ext cx="3869878" cy="4936426"/>
          </a:xfrm>
          <a:prstGeom prst="rect">
            <a:avLst/>
          </a:prstGeom>
        </p:spPr>
      </p:pic>
      <p:pic>
        <p:nvPicPr>
          <p:cNvPr id="10" name="Picture 2" descr="0321507819"/>
          <p:cNvPicPr>
            <a:picLocks noChangeAspect="1" noChangeArrowheads="1"/>
          </p:cNvPicPr>
          <p:nvPr/>
        </p:nvPicPr>
        <p:blipFill>
          <a:blip r:embed="rId3"/>
          <a:srcRect/>
          <a:stretch>
            <a:fillRect/>
          </a:stretch>
        </p:blipFill>
        <p:spPr bwMode="auto">
          <a:xfrm>
            <a:off x="4006625" y="263869"/>
            <a:ext cx="3426021" cy="4568491"/>
          </a:xfrm>
          <a:prstGeom prst="rect">
            <a:avLst/>
          </a:prstGeom>
          <a:solidFill>
            <a:schemeClr val="tx1"/>
          </a:solidFill>
          <a:ln w="9525">
            <a:noFill/>
            <a:miter lim="800000"/>
            <a:headEnd/>
            <a:tailEnd/>
          </a:ln>
          <a:effectLst>
            <a:outerShdw dist="107763" dir="2700000" algn="ctr" rotWithShape="0">
              <a:srgbClr val="808080">
                <a:alpha val="50000"/>
              </a:srgbClr>
            </a:outerShdw>
          </a:effectLst>
        </p:spPr>
      </p:pic>
      <p:pic>
        <p:nvPicPr>
          <p:cNvPr id="3" name="Attēls 2">
            <a:extLst>
              <a:ext uri="{FF2B5EF4-FFF2-40B4-BE49-F238E27FC236}">
                <a16:creationId xmlns:a16="http://schemas.microsoft.com/office/drawing/2014/main" id="{E07B1BEB-14C7-41BB-A085-8F3CCB310C7A}"/>
              </a:ext>
            </a:extLst>
          </p:cNvPr>
          <p:cNvPicPr>
            <a:picLocks noChangeAspect="1"/>
          </p:cNvPicPr>
          <p:nvPr/>
        </p:nvPicPr>
        <p:blipFill>
          <a:blip r:embed="rId4"/>
          <a:stretch>
            <a:fillRect/>
          </a:stretch>
        </p:blipFill>
        <p:spPr>
          <a:xfrm>
            <a:off x="352897" y="1042551"/>
            <a:ext cx="3571484" cy="4703907"/>
          </a:xfrm>
          <a:prstGeom prst="rect">
            <a:avLst/>
          </a:prstGeom>
        </p:spPr>
      </p:pic>
    </p:spTree>
    <p:extLst>
      <p:ext uri="{BB962C8B-B14F-4D97-AF65-F5344CB8AC3E}">
        <p14:creationId xmlns:p14="http://schemas.microsoft.com/office/powerpoint/2010/main" val="353513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4450" y="240590"/>
            <a:ext cx="4326634" cy="584775"/>
          </a:xfrm>
          <a:prstGeom prst="rect">
            <a:avLst/>
          </a:prstGeom>
          <a:noFill/>
        </p:spPr>
        <p:txBody>
          <a:bodyPr wrap="none" rtlCol="0">
            <a:spAutoFit/>
          </a:bodyPr>
          <a:lstStyle/>
          <a:p>
            <a:r>
              <a:rPr lang="lv-LV" sz="3200" dirty="0"/>
              <a:t>RNA </a:t>
            </a:r>
            <a:r>
              <a:rPr lang="lv-LV" sz="3200" dirty="0" err="1"/>
              <a:t>secondary</a:t>
            </a:r>
            <a:r>
              <a:rPr lang="lv-LV" sz="3200" dirty="0"/>
              <a:t> </a:t>
            </a:r>
            <a:r>
              <a:rPr lang="lv-LV" sz="3200" dirty="0" err="1"/>
              <a:t>structure</a:t>
            </a:r>
            <a:endParaRPr lang="lv-LV" sz="3200" dirty="0"/>
          </a:p>
        </p:txBody>
      </p:sp>
      <p:sp>
        <p:nvSpPr>
          <p:cNvPr id="7" name="TextBox 6"/>
          <p:cNvSpPr txBox="1"/>
          <p:nvPr/>
        </p:nvSpPr>
        <p:spPr>
          <a:xfrm>
            <a:off x="266208" y="1112704"/>
            <a:ext cx="10548913" cy="461665"/>
          </a:xfrm>
          <a:prstGeom prst="rect">
            <a:avLst/>
          </a:prstGeom>
          <a:noFill/>
        </p:spPr>
        <p:txBody>
          <a:bodyPr wrap="square" rtlCol="0">
            <a:spAutoFit/>
          </a:bodyPr>
          <a:lstStyle/>
          <a:p>
            <a:pPr marL="285750" indent="-285750">
              <a:buFont typeface="Wingdings" panose="05000000000000000000" pitchFamily="2" charset="2"/>
              <a:buChar char="q"/>
            </a:pPr>
            <a:r>
              <a:rPr lang="en-US" sz="2400" dirty="0"/>
              <a:t> </a:t>
            </a:r>
            <a:r>
              <a:rPr lang="lv-LV" sz="2400" dirty="0" err="1"/>
              <a:t>Primary</a:t>
            </a:r>
            <a:r>
              <a:rPr lang="lv-LV" sz="2400" dirty="0"/>
              <a:t> </a:t>
            </a:r>
            <a:r>
              <a:rPr lang="lv-LV" sz="2400" dirty="0" err="1"/>
              <a:t>structure</a:t>
            </a:r>
            <a:r>
              <a:rPr lang="lv-LV" sz="2400" dirty="0"/>
              <a:t> </a:t>
            </a:r>
            <a:r>
              <a:rPr lang="lv-LV" sz="2400" dirty="0" err="1"/>
              <a:t>of</a:t>
            </a:r>
            <a:r>
              <a:rPr lang="lv-LV" sz="2400" dirty="0"/>
              <a:t> RNA </a:t>
            </a:r>
            <a:r>
              <a:rPr lang="lv-LV" sz="2400" dirty="0" err="1"/>
              <a:t>contains</a:t>
            </a:r>
            <a:r>
              <a:rPr lang="lv-LV" sz="2400" dirty="0"/>
              <a:t> a </a:t>
            </a:r>
            <a:r>
              <a:rPr lang="lv-LV" sz="2400" dirty="0" err="1"/>
              <a:t>sequence</a:t>
            </a:r>
            <a:r>
              <a:rPr lang="lv-LV" sz="2400" dirty="0"/>
              <a:t> </a:t>
            </a:r>
            <a:r>
              <a:rPr lang="lv-LV" sz="2400" dirty="0" err="1"/>
              <a:t>of</a:t>
            </a:r>
            <a:r>
              <a:rPr lang="lv-LV" sz="2400" dirty="0"/>
              <a:t> </a:t>
            </a:r>
            <a:r>
              <a:rPr lang="lv-LV" sz="2400" dirty="0" err="1"/>
              <a:t>the</a:t>
            </a:r>
            <a:r>
              <a:rPr lang="lv-LV" sz="2400" dirty="0"/>
              <a:t> </a:t>
            </a:r>
            <a:r>
              <a:rPr lang="lv-LV" sz="2400" dirty="0" err="1"/>
              <a:t>bases</a:t>
            </a:r>
            <a:r>
              <a:rPr lang="en-US" sz="2400" dirty="0"/>
              <a:t> </a:t>
            </a:r>
            <a:r>
              <a:rPr lang="lv-LV" sz="2400" dirty="0"/>
              <a:t>A, G, C </a:t>
            </a:r>
            <a:r>
              <a:rPr lang="lv-LV" sz="2400" dirty="0" err="1"/>
              <a:t>and</a:t>
            </a:r>
            <a:r>
              <a:rPr lang="lv-LV" sz="2400" dirty="0"/>
              <a:t> U. </a:t>
            </a:r>
          </a:p>
        </p:txBody>
      </p:sp>
      <p:sp>
        <p:nvSpPr>
          <p:cNvPr id="8" name="TextBox 7"/>
          <p:cNvSpPr txBox="1"/>
          <p:nvPr/>
        </p:nvSpPr>
        <p:spPr>
          <a:xfrm>
            <a:off x="1058369" y="1899844"/>
            <a:ext cx="8511882" cy="461665"/>
          </a:xfrm>
          <a:prstGeom prst="rect">
            <a:avLst/>
          </a:prstGeom>
          <a:noFill/>
        </p:spPr>
        <p:txBody>
          <a:bodyPr wrap="none" rtlCol="0">
            <a:spAutoFit/>
          </a:bodyPr>
          <a:lstStyle/>
          <a:p>
            <a:r>
              <a:rPr lang="lv-LV" sz="2400" dirty="0" err="1"/>
              <a:t>Due</a:t>
            </a:r>
            <a:r>
              <a:rPr lang="lv-LV" sz="2400" dirty="0"/>
              <a:t> to </a:t>
            </a:r>
            <a:r>
              <a:rPr lang="lv-LV" sz="2400" dirty="0" err="1"/>
              <a:t>hydrogen</a:t>
            </a:r>
            <a:r>
              <a:rPr lang="lv-LV" sz="2400" dirty="0"/>
              <a:t> </a:t>
            </a:r>
            <a:r>
              <a:rPr lang="lv-LV" sz="2400" dirty="0" err="1"/>
              <a:t>bonds</a:t>
            </a:r>
            <a:r>
              <a:rPr lang="lv-LV" sz="2400" dirty="0"/>
              <a:t>, </a:t>
            </a:r>
            <a:r>
              <a:rPr lang="lv-LV" sz="2400" dirty="0" err="1"/>
              <a:t>the</a:t>
            </a:r>
            <a:r>
              <a:rPr lang="lv-LV" sz="2400" dirty="0"/>
              <a:t> </a:t>
            </a:r>
            <a:r>
              <a:rPr lang="lv-LV" sz="2400" dirty="0" err="1"/>
              <a:t>bases</a:t>
            </a:r>
            <a:r>
              <a:rPr lang="lv-LV" sz="2400" dirty="0"/>
              <a:t> </a:t>
            </a:r>
            <a:r>
              <a:rPr lang="lv-LV" sz="2400" dirty="0" err="1"/>
              <a:t>in</a:t>
            </a:r>
            <a:r>
              <a:rPr lang="lv-LV" sz="2400" dirty="0"/>
              <a:t> RNA </a:t>
            </a:r>
            <a:r>
              <a:rPr lang="lv-LV" sz="2400" dirty="0" err="1"/>
              <a:t>may</a:t>
            </a:r>
            <a:r>
              <a:rPr lang="lv-LV" sz="2400" dirty="0"/>
              <a:t> </a:t>
            </a:r>
            <a:r>
              <a:rPr lang="lv-LV" sz="2400" dirty="0" err="1"/>
              <a:t>also</a:t>
            </a:r>
            <a:r>
              <a:rPr lang="lv-LV" sz="2400" dirty="0"/>
              <a:t> </a:t>
            </a:r>
            <a:r>
              <a:rPr lang="lv-LV" sz="2400" dirty="0" err="1"/>
              <a:t>form</a:t>
            </a:r>
            <a:r>
              <a:rPr lang="lv-LV" sz="2400" dirty="0"/>
              <a:t> </a:t>
            </a:r>
            <a:r>
              <a:rPr lang="lv-LV" sz="2400" dirty="0" err="1"/>
              <a:t>base</a:t>
            </a:r>
            <a:r>
              <a:rPr lang="lv-LV" sz="2400" dirty="0"/>
              <a:t> pairs</a:t>
            </a:r>
          </a:p>
        </p:txBody>
      </p:sp>
      <p:sp>
        <p:nvSpPr>
          <p:cNvPr id="9" name="TextBox 8"/>
          <p:cNvSpPr txBox="1"/>
          <p:nvPr/>
        </p:nvSpPr>
        <p:spPr>
          <a:xfrm flipH="1">
            <a:off x="2097669" y="2559180"/>
            <a:ext cx="4551918" cy="830997"/>
          </a:xfrm>
          <a:prstGeom prst="rect">
            <a:avLst/>
          </a:prstGeom>
          <a:noFill/>
        </p:spPr>
        <p:txBody>
          <a:bodyPr wrap="square" rtlCol="0">
            <a:spAutoFit/>
          </a:bodyPr>
          <a:lstStyle/>
          <a:p>
            <a:r>
              <a:rPr lang="lv-LV" sz="2400" u="sng" dirty="0" err="1"/>
              <a:t>Whatson</a:t>
            </a:r>
            <a:r>
              <a:rPr lang="lv-LV" sz="2400" u="sng" dirty="0"/>
              <a:t> – </a:t>
            </a:r>
            <a:r>
              <a:rPr lang="lv-LV" sz="2400" u="sng" dirty="0" err="1"/>
              <a:t>Crick</a:t>
            </a:r>
            <a:r>
              <a:rPr lang="lv-LV" sz="2400" u="sng" dirty="0"/>
              <a:t> </a:t>
            </a:r>
            <a:r>
              <a:rPr lang="lv-LV" sz="2400" u="sng" dirty="0" err="1"/>
              <a:t>base</a:t>
            </a:r>
            <a:r>
              <a:rPr lang="lv-LV" sz="2400" u="sng" dirty="0"/>
              <a:t> pairs:</a:t>
            </a:r>
          </a:p>
          <a:p>
            <a:endParaRPr lang="lv-LV" sz="2400" dirty="0"/>
          </a:p>
        </p:txBody>
      </p:sp>
      <p:sp>
        <p:nvSpPr>
          <p:cNvPr id="10" name="TextBox 9"/>
          <p:cNvSpPr txBox="1"/>
          <p:nvPr/>
        </p:nvSpPr>
        <p:spPr>
          <a:xfrm flipH="1">
            <a:off x="2097669" y="3885916"/>
            <a:ext cx="7018691" cy="830997"/>
          </a:xfrm>
          <a:prstGeom prst="rect">
            <a:avLst/>
          </a:prstGeom>
          <a:noFill/>
        </p:spPr>
        <p:txBody>
          <a:bodyPr wrap="square" rtlCol="0">
            <a:spAutoFit/>
          </a:bodyPr>
          <a:lstStyle/>
          <a:p>
            <a:pPr marL="342900" indent="-342900">
              <a:buFont typeface="Wingdings" panose="05000000000000000000" pitchFamily="2" charset="2"/>
              <a:buChar char="q"/>
            </a:pPr>
            <a:r>
              <a:rPr lang="lv-LV" sz="2400" dirty="0"/>
              <a:t>G </a:t>
            </a:r>
            <a:r>
              <a:rPr lang="en-US" sz="2400" dirty="0"/>
              <a:t>-</a:t>
            </a:r>
            <a:r>
              <a:rPr lang="lv-LV" sz="2400" dirty="0"/>
              <a:t> C </a:t>
            </a:r>
            <a:r>
              <a:rPr lang="lv-LV" sz="2400" dirty="0" err="1"/>
              <a:t>formed</a:t>
            </a:r>
            <a:r>
              <a:rPr lang="lv-LV" sz="2400" dirty="0"/>
              <a:t> </a:t>
            </a:r>
            <a:r>
              <a:rPr lang="lv-LV" sz="2400" dirty="0" err="1"/>
              <a:t>by</a:t>
            </a:r>
            <a:r>
              <a:rPr lang="lv-LV" sz="2400" dirty="0"/>
              <a:t> a </a:t>
            </a:r>
            <a:r>
              <a:rPr lang="lv-LV" sz="2400" dirty="0" err="1"/>
              <a:t>triple</a:t>
            </a:r>
            <a:r>
              <a:rPr lang="lv-LV" sz="2400" dirty="0"/>
              <a:t> </a:t>
            </a:r>
            <a:r>
              <a:rPr lang="lv-LV" sz="2400" dirty="0" err="1"/>
              <a:t>hydrogen</a:t>
            </a:r>
            <a:r>
              <a:rPr lang="lv-LV" sz="2400" dirty="0"/>
              <a:t> </a:t>
            </a:r>
            <a:r>
              <a:rPr lang="lv-LV" sz="2400" dirty="0" err="1"/>
              <a:t>bond</a:t>
            </a:r>
            <a:r>
              <a:rPr lang="lv-LV" sz="2400" dirty="0"/>
              <a:t> </a:t>
            </a:r>
          </a:p>
          <a:p>
            <a:endParaRPr lang="lv-LV" sz="2400" dirty="0"/>
          </a:p>
        </p:txBody>
      </p:sp>
      <p:sp>
        <p:nvSpPr>
          <p:cNvPr id="11" name="TextBox 10"/>
          <p:cNvSpPr txBox="1"/>
          <p:nvPr/>
        </p:nvSpPr>
        <p:spPr>
          <a:xfrm flipH="1">
            <a:off x="2097669" y="3265081"/>
            <a:ext cx="7615498" cy="830997"/>
          </a:xfrm>
          <a:prstGeom prst="rect">
            <a:avLst/>
          </a:prstGeom>
          <a:noFill/>
        </p:spPr>
        <p:txBody>
          <a:bodyPr wrap="square" rtlCol="0">
            <a:spAutoFit/>
          </a:bodyPr>
          <a:lstStyle/>
          <a:p>
            <a:pPr marL="342900" indent="-342900">
              <a:buFont typeface="Wingdings" panose="05000000000000000000" pitchFamily="2" charset="2"/>
              <a:buChar char="q"/>
            </a:pPr>
            <a:r>
              <a:rPr lang="lv-LV" sz="2400" dirty="0"/>
              <a:t>A </a:t>
            </a:r>
            <a:r>
              <a:rPr lang="en-US" sz="2400" dirty="0"/>
              <a:t>-</a:t>
            </a:r>
            <a:r>
              <a:rPr lang="lv-LV" sz="2400" dirty="0"/>
              <a:t> </a:t>
            </a:r>
            <a:r>
              <a:rPr lang="en-US" sz="2400" dirty="0"/>
              <a:t>U</a:t>
            </a:r>
            <a:r>
              <a:rPr lang="lv-LV" sz="2400" dirty="0"/>
              <a:t> </a:t>
            </a:r>
            <a:r>
              <a:rPr lang="lv-LV" sz="2400" dirty="0" err="1"/>
              <a:t>formed</a:t>
            </a:r>
            <a:r>
              <a:rPr lang="lv-LV" sz="2400" dirty="0"/>
              <a:t> </a:t>
            </a:r>
            <a:r>
              <a:rPr lang="lv-LV" sz="2400" dirty="0" err="1"/>
              <a:t>by</a:t>
            </a:r>
            <a:r>
              <a:rPr lang="lv-LV" sz="2400" dirty="0"/>
              <a:t> a </a:t>
            </a:r>
            <a:r>
              <a:rPr lang="lv-LV" sz="2400" dirty="0" err="1"/>
              <a:t>double</a:t>
            </a:r>
            <a:r>
              <a:rPr lang="lv-LV" sz="2400" dirty="0"/>
              <a:t> </a:t>
            </a:r>
            <a:r>
              <a:rPr lang="lv-LV" sz="2400" dirty="0" err="1"/>
              <a:t>hydrogen</a:t>
            </a:r>
            <a:r>
              <a:rPr lang="lv-LV" sz="2400" dirty="0"/>
              <a:t> </a:t>
            </a:r>
            <a:r>
              <a:rPr lang="lv-LV" sz="2400" dirty="0" err="1"/>
              <a:t>bond</a:t>
            </a:r>
            <a:r>
              <a:rPr lang="lv-LV" sz="2400" dirty="0"/>
              <a:t> </a:t>
            </a:r>
          </a:p>
          <a:p>
            <a:endParaRPr lang="lv-LV" sz="2400" dirty="0"/>
          </a:p>
        </p:txBody>
      </p:sp>
      <p:sp>
        <p:nvSpPr>
          <p:cNvPr id="12" name="TextBox 11"/>
          <p:cNvSpPr txBox="1"/>
          <p:nvPr/>
        </p:nvSpPr>
        <p:spPr>
          <a:xfrm flipH="1">
            <a:off x="2097669" y="4591817"/>
            <a:ext cx="4551918" cy="830997"/>
          </a:xfrm>
          <a:prstGeom prst="rect">
            <a:avLst/>
          </a:prstGeom>
          <a:noFill/>
        </p:spPr>
        <p:txBody>
          <a:bodyPr wrap="square" rtlCol="0">
            <a:spAutoFit/>
          </a:bodyPr>
          <a:lstStyle/>
          <a:p>
            <a:r>
              <a:rPr lang="lv-LV" sz="2400" u="sng" dirty="0" err="1"/>
              <a:t>Wooble</a:t>
            </a:r>
            <a:r>
              <a:rPr lang="lv-LV" sz="2400" u="sng" dirty="0"/>
              <a:t> </a:t>
            </a:r>
            <a:r>
              <a:rPr lang="lv-LV" sz="2400" u="sng" dirty="0" err="1"/>
              <a:t>base</a:t>
            </a:r>
            <a:r>
              <a:rPr lang="lv-LV" sz="2400" u="sng" dirty="0"/>
              <a:t> pairs:</a:t>
            </a:r>
          </a:p>
          <a:p>
            <a:endParaRPr lang="lv-LV" sz="2400" dirty="0"/>
          </a:p>
        </p:txBody>
      </p:sp>
      <p:sp>
        <p:nvSpPr>
          <p:cNvPr id="13" name="TextBox 12"/>
          <p:cNvSpPr txBox="1"/>
          <p:nvPr/>
        </p:nvSpPr>
        <p:spPr>
          <a:xfrm flipH="1">
            <a:off x="2023024" y="5176589"/>
            <a:ext cx="9016902" cy="1200329"/>
          </a:xfrm>
          <a:prstGeom prst="rect">
            <a:avLst/>
          </a:prstGeom>
          <a:noFill/>
        </p:spPr>
        <p:txBody>
          <a:bodyPr wrap="square" rtlCol="0">
            <a:spAutoFit/>
          </a:bodyPr>
          <a:lstStyle/>
          <a:p>
            <a:pPr marL="342900" indent="-342900">
              <a:buFont typeface="Wingdings" panose="05000000000000000000" pitchFamily="2" charset="2"/>
              <a:buChar char="q"/>
            </a:pPr>
            <a:r>
              <a:rPr lang="lv-LV" sz="2400" dirty="0"/>
              <a:t>G ● U </a:t>
            </a:r>
            <a:r>
              <a:rPr lang="lv-LV" sz="2400" dirty="0" err="1"/>
              <a:t>formed</a:t>
            </a:r>
            <a:r>
              <a:rPr lang="lv-LV" sz="2400" dirty="0"/>
              <a:t> </a:t>
            </a:r>
            <a:r>
              <a:rPr lang="lv-LV" sz="2400" dirty="0" err="1"/>
              <a:t>by</a:t>
            </a:r>
            <a:r>
              <a:rPr lang="lv-LV" sz="2400" dirty="0"/>
              <a:t> a </a:t>
            </a:r>
            <a:r>
              <a:rPr lang="lv-LV" sz="2400" dirty="0" err="1"/>
              <a:t>single</a:t>
            </a:r>
            <a:r>
              <a:rPr lang="lv-LV" sz="2400" dirty="0"/>
              <a:t> </a:t>
            </a:r>
            <a:r>
              <a:rPr lang="lv-LV" sz="2400" dirty="0" err="1"/>
              <a:t>hydrogen</a:t>
            </a:r>
            <a:r>
              <a:rPr lang="lv-LV" sz="2400" dirty="0"/>
              <a:t> </a:t>
            </a:r>
            <a:r>
              <a:rPr lang="lv-LV" sz="2400" dirty="0" err="1"/>
              <a:t>bond</a:t>
            </a:r>
            <a:endParaRPr lang="lv-LV" sz="2400" dirty="0"/>
          </a:p>
          <a:p>
            <a:r>
              <a:rPr lang="lv-LV" sz="2400" dirty="0" err="1"/>
              <a:t>This</a:t>
            </a:r>
            <a:r>
              <a:rPr lang="lv-LV" sz="2400" dirty="0"/>
              <a:t> </a:t>
            </a:r>
            <a:r>
              <a:rPr lang="lv-LV" sz="2400" dirty="0" err="1"/>
              <a:t>form</a:t>
            </a:r>
            <a:r>
              <a:rPr lang="lv-LV" sz="2400" dirty="0"/>
              <a:t> </a:t>
            </a:r>
            <a:r>
              <a:rPr lang="lv-LV" sz="2400" dirty="0" err="1"/>
              <a:t>of</a:t>
            </a:r>
            <a:r>
              <a:rPr lang="lv-LV" sz="2400" dirty="0"/>
              <a:t> </a:t>
            </a:r>
            <a:r>
              <a:rPr lang="lv-LV" sz="2400" dirty="0" err="1"/>
              <a:t>base</a:t>
            </a:r>
            <a:r>
              <a:rPr lang="lv-LV" sz="2400" dirty="0"/>
              <a:t> </a:t>
            </a:r>
            <a:r>
              <a:rPr lang="lv-LV" sz="2400" dirty="0" err="1"/>
              <a:t>pairing</a:t>
            </a:r>
            <a:r>
              <a:rPr lang="lv-LV" sz="2400" dirty="0"/>
              <a:t> </a:t>
            </a:r>
            <a:r>
              <a:rPr lang="lv-LV" sz="2400" dirty="0" err="1"/>
              <a:t>is</a:t>
            </a:r>
            <a:r>
              <a:rPr lang="lv-LV" sz="2400" dirty="0"/>
              <a:t> </a:t>
            </a:r>
            <a:r>
              <a:rPr lang="lv-LV" sz="2400" dirty="0" err="1"/>
              <a:t>not</a:t>
            </a:r>
            <a:r>
              <a:rPr lang="lv-LV" sz="2400" dirty="0"/>
              <a:t> </a:t>
            </a:r>
            <a:r>
              <a:rPr lang="lv-LV" sz="2400" dirty="0" err="1"/>
              <a:t>particularly</a:t>
            </a:r>
            <a:r>
              <a:rPr lang="lv-LV" sz="2400" dirty="0"/>
              <a:t> </a:t>
            </a:r>
            <a:r>
              <a:rPr lang="lv-LV" sz="2400" dirty="0" err="1"/>
              <a:t>stable</a:t>
            </a:r>
            <a:r>
              <a:rPr lang="lv-LV" sz="2400" dirty="0"/>
              <a:t>. </a:t>
            </a:r>
          </a:p>
          <a:p>
            <a:endParaRPr lang="lv-LV" sz="2400" dirty="0"/>
          </a:p>
        </p:txBody>
      </p:sp>
      <p:sp>
        <p:nvSpPr>
          <p:cNvPr id="14" name="TextBox 13"/>
          <p:cNvSpPr txBox="1"/>
          <p:nvPr/>
        </p:nvSpPr>
        <p:spPr>
          <a:xfrm>
            <a:off x="2023024" y="6146085"/>
            <a:ext cx="9488303" cy="461665"/>
          </a:xfrm>
          <a:prstGeom prst="rect">
            <a:avLst/>
          </a:prstGeom>
          <a:noFill/>
        </p:spPr>
        <p:txBody>
          <a:bodyPr wrap="none" rtlCol="0">
            <a:spAutoFit/>
          </a:bodyPr>
          <a:lstStyle/>
          <a:p>
            <a:pPr marL="342900" indent="-342900">
              <a:buFont typeface="Wingdings" panose="05000000000000000000" pitchFamily="2" charset="2"/>
              <a:buChar char="q"/>
            </a:pPr>
            <a:r>
              <a:rPr lang="en-US" sz="2400" dirty="0"/>
              <a:t>Exists in s</a:t>
            </a:r>
            <a:r>
              <a:rPr lang="lv-LV" sz="2400" dirty="0" err="1"/>
              <a:t>econdary</a:t>
            </a:r>
            <a:r>
              <a:rPr lang="lv-LV" sz="2400" dirty="0"/>
              <a:t> </a:t>
            </a:r>
            <a:r>
              <a:rPr lang="lv-LV" sz="2400" dirty="0" err="1"/>
              <a:t>structure</a:t>
            </a:r>
            <a:r>
              <a:rPr lang="lv-LV" sz="2400" dirty="0"/>
              <a:t> </a:t>
            </a:r>
            <a:r>
              <a:rPr lang="lv-LV" sz="2400" dirty="0" err="1"/>
              <a:t>of</a:t>
            </a:r>
            <a:r>
              <a:rPr lang="lv-LV" sz="2400" dirty="0"/>
              <a:t> RNA: </a:t>
            </a:r>
            <a:r>
              <a:rPr lang="lv-LV" sz="2400" dirty="0" err="1"/>
              <a:t>when</a:t>
            </a:r>
            <a:r>
              <a:rPr lang="lv-LV" sz="2400" dirty="0"/>
              <a:t> </a:t>
            </a:r>
            <a:r>
              <a:rPr lang="lv-LV" sz="2400" dirty="0" err="1"/>
              <a:t>base</a:t>
            </a:r>
            <a:r>
              <a:rPr lang="lv-LV" sz="2400" dirty="0"/>
              <a:t> pairs </a:t>
            </a:r>
            <a:r>
              <a:rPr lang="lv-LV" sz="2400" dirty="0" err="1"/>
              <a:t>occurs</a:t>
            </a:r>
            <a:r>
              <a:rPr lang="lv-LV" sz="2400" dirty="0"/>
              <a:t> </a:t>
            </a:r>
            <a:r>
              <a:rPr lang="lv-LV" sz="2400" dirty="0" err="1"/>
              <a:t>in</a:t>
            </a:r>
            <a:r>
              <a:rPr lang="lv-LV" sz="2400" dirty="0"/>
              <a:t> RNA </a:t>
            </a:r>
            <a:r>
              <a:rPr lang="lv-LV" sz="2400" dirty="0" err="1"/>
              <a:t>fold</a:t>
            </a:r>
            <a:endParaRPr lang="lv-LV" sz="2400" dirty="0"/>
          </a:p>
        </p:txBody>
      </p:sp>
      <p:pic>
        <p:nvPicPr>
          <p:cNvPr id="3074" name="Picture 2" descr="Image result for wobble base pair">
            <a:extLst>
              <a:ext uri="{FF2B5EF4-FFF2-40B4-BE49-F238E27FC236}">
                <a16:creationId xmlns:a16="http://schemas.microsoft.com/office/drawing/2014/main" id="{0793047E-BC1C-484B-970C-9B3EE2E0D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7321" y="3442194"/>
            <a:ext cx="3606059" cy="2163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3988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2338" y="109057"/>
            <a:ext cx="4789901" cy="584775"/>
          </a:xfrm>
          <a:prstGeom prst="rect">
            <a:avLst/>
          </a:prstGeom>
          <a:noFill/>
        </p:spPr>
        <p:txBody>
          <a:bodyPr wrap="none" rtlCol="0">
            <a:spAutoFit/>
          </a:bodyPr>
          <a:lstStyle/>
          <a:p>
            <a:r>
              <a:rPr lang="en-US" sz="3200" dirty="0"/>
              <a:t>Secondary structure of </a:t>
            </a:r>
            <a:r>
              <a:rPr lang="lv-LV" sz="3200" dirty="0"/>
              <a:t>RNA</a:t>
            </a:r>
          </a:p>
        </p:txBody>
      </p:sp>
      <p:sp>
        <p:nvSpPr>
          <p:cNvPr id="6" name="TextBox 5"/>
          <p:cNvSpPr txBox="1"/>
          <p:nvPr/>
        </p:nvSpPr>
        <p:spPr>
          <a:xfrm>
            <a:off x="5142239" y="1367429"/>
            <a:ext cx="7667537" cy="1200329"/>
          </a:xfrm>
          <a:prstGeom prst="rect">
            <a:avLst/>
          </a:prstGeom>
          <a:noFill/>
        </p:spPr>
        <p:txBody>
          <a:bodyPr wrap="square" rtlCol="0">
            <a:spAutoFit/>
          </a:bodyPr>
          <a:lstStyle/>
          <a:p>
            <a:pPr marL="342900" indent="-342900">
              <a:buFont typeface="Wingdings" panose="05000000000000000000" pitchFamily="2" charset="2"/>
              <a:buChar char="q"/>
            </a:pPr>
            <a:r>
              <a:rPr lang="lv-LV" sz="2400" dirty="0" err="1"/>
              <a:t>Various</a:t>
            </a:r>
            <a:r>
              <a:rPr lang="lv-LV" sz="2400" dirty="0"/>
              <a:t>  </a:t>
            </a:r>
            <a:r>
              <a:rPr lang="lv-LV" sz="2400" dirty="0" err="1"/>
              <a:t>types</a:t>
            </a:r>
            <a:r>
              <a:rPr lang="lv-LV" sz="2400" dirty="0"/>
              <a:t> </a:t>
            </a:r>
            <a:r>
              <a:rPr lang="lv-LV" sz="2400" dirty="0" err="1"/>
              <a:t>of</a:t>
            </a:r>
            <a:r>
              <a:rPr lang="lv-LV" sz="2400" dirty="0"/>
              <a:t> RNA </a:t>
            </a:r>
            <a:r>
              <a:rPr lang="lv-LV" sz="2400" dirty="0" err="1"/>
              <a:t>exibit</a:t>
            </a:r>
            <a:r>
              <a:rPr lang="lv-LV" sz="2400" dirty="0"/>
              <a:t> </a:t>
            </a:r>
            <a:r>
              <a:rPr lang="lv-LV" sz="2400" dirty="0" err="1"/>
              <a:t>different</a:t>
            </a:r>
            <a:r>
              <a:rPr lang="lv-LV" sz="2400" dirty="0"/>
              <a:t> </a:t>
            </a:r>
            <a:r>
              <a:rPr lang="lv-LV" sz="2400" dirty="0" err="1"/>
              <a:t>sizes</a:t>
            </a:r>
            <a:r>
              <a:rPr lang="lv-LV" sz="2400" dirty="0"/>
              <a:t> </a:t>
            </a:r>
            <a:r>
              <a:rPr lang="lv-LV" sz="2400" dirty="0" err="1"/>
              <a:t>and</a:t>
            </a:r>
            <a:r>
              <a:rPr lang="lv-LV" sz="2400" dirty="0"/>
              <a:t> </a:t>
            </a:r>
            <a:r>
              <a:rPr lang="lv-LV" sz="2400" dirty="0" err="1"/>
              <a:t>conformations</a:t>
            </a:r>
            <a:r>
              <a:rPr lang="lv-LV" sz="2400" dirty="0"/>
              <a:t>, </a:t>
            </a:r>
            <a:r>
              <a:rPr lang="lv-LV" sz="2400" dirty="0" err="1"/>
              <a:t>which</a:t>
            </a:r>
            <a:r>
              <a:rPr lang="lv-LV" sz="2400" dirty="0"/>
              <a:t> </a:t>
            </a:r>
            <a:r>
              <a:rPr lang="lv-LV" sz="2400" dirty="0" err="1"/>
              <a:t>permit</a:t>
            </a:r>
            <a:r>
              <a:rPr lang="lv-LV" sz="2400" dirty="0"/>
              <a:t> </a:t>
            </a:r>
            <a:r>
              <a:rPr lang="lv-LV" sz="2400" dirty="0" err="1"/>
              <a:t>them</a:t>
            </a:r>
            <a:r>
              <a:rPr lang="lv-LV" sz="2400" dirty="0"/>
              <a:t> to </a:t>
            </a:r>
            <a:r>
              <a:rPr lang="lv-LV" sz="2400" dirty="0" err="1"/>
              <a:t>carry</a:t>
            </a:r>
            <a:r>
              <a:rPr lang="lv-LV" sz="2400" dirty="0"/>
              <a:t> </a:t>
            </a:r>
            <a:r>
              <a:rPr lang="lv-LV" sz="2400" dirty="0" err="1"/>
              <a:t>out</a:t>
            </a:r>
            <a:r>
              <a:rPr lang="lv-LV" sz="2400" dirty="0"/>
              <a:t> </a:t>
            </a:r>
            <a:endParaRPr lang="en-US" sz="2400" dirty="0"/>
          </a:p>
          <a:p>
            <a:r>
              <a:rPr lang="en-US" sz="2400" dirty="0"/>
              <a:t>     </a:t>
            </a:r>
            <a:r>
              <a:rPr lang="lv-LV" sz="2400" dirty="0" err="1"/>
              <a:t>specific</a:t>
            </a:r>
            <a:r>
              <a:rPr lang="lv-LV" sz="2400" dirty="0"/>
              <a:t> </a:t>
            </a:r>
            <a:r>
              <a:rPr lang="lv-LV" sz="2400" dirty="0" err="1"/>
              <a:t>functions</a:t>
            </a:r>
            <a:r>
              <a:rPr lang="lv-LV" sz="2400" dirty="0"/>
              <a:t> </a:t>
            </a:r>
            <a:r>
              <a:rPr lang="lv-LV" sz="2400" dirty="0" err="1"/>
              <a:t>in</a:t>
            </a:r>
            <a:r>
              <a:rPr lang="lv-LV" sz="2400" dirty="0"/>
              <a:t> a </a:t>
            </a:r>
            <a:r>
              <a:rPr lang="lv-LV" sz="2400" dirty="0" err="1"/>
              <a:t>cell</a:t>
            </a:r>
            <a:r>
              <a:rPr lang="lv-LV" sz="2400" dirty="0"/>
              <a:t>. </a:t>
            </a:r>
          </a:p>
        </p:txBody>
      </p:sp>
      <p:pic>
        <p:nvPicPr>
          <p:cNvPr id="7" name="Attēls 6"/>
          <p:cNvPicPr>
            <a:picLocks noChangeAspect="1"/>
          </p:cNvPicPr>
          <p:nvPr/>
        </p:nvPicPr>
        <p:blipFill>
          <a:blip r:embed="rId2"/>
          <a:stretch>
            <a:fillRect/>
          </a:stretch>
        </p:blipFill>
        <p:spPr>
          <a:xfrm>
            <a:off x="95992" y="695519"/>
            <a:ext cx="4473699" cy="4639113"/>
          </a:xfrm>
          <a:prstGeom prst="rect">
            <a:avLst/>
          </a:prstGeom>
        </p:spPr>
      </p:pic>
      <p:pic>
        <p:nvPicPr>
          <p:cNvPr id="9" name="Attēls 8"/>
          <p:cNvPicPr>
            <a:picLocks noChangeAspect="1"/>
          </p:cNvPicPr>
          <p:nvPr/>
        </p:nvPicPr>
        <p:blipFill>
          <a:blip r:embed="rId3"/>
          <a:stretch>
            <a:fillRect/>
          </a:stretch>
        </p:blipFill>
        <p:spPr>
          <a:xfrm>
            <a:off x="180571" y="5434124"/>
            <a:ext cx="7257716" cy="1148210"/>
          </a:xfrm>
          <a:prstGeom prst="rect">
            <a:avLst/>
          </a:prstGeom>
        </p:spPr>
      </p:pic>
      <p:sp>
        <p:nvSpPr>
          <p:cNvPr id="15" name="TextBox 14"/>
          <p:cNvSpPr txBox="1"/>
          <p:nvPr/>
        </p:nvSpPr>
        <p:spPr>
          <a:xfrm>
            <a:off x="5142238" y="2956746"/>
            <a:ext cx="7667537" cy="1569660"/>
          </a:xfrm>
          <a:prstGeom prst="rect">
            <a:avLst/>
          </a:prstGeom>
          <a:noFill/>
        </p:spPr>
        <p:txBody>
          <a:bodyPr wrap="square" rtlCol="0">
            <a:spAutoFit/>
          </a:bodyPr>
          <a:lstStyle/>
          <a:p>
            <a:pPr marL="342900" indent="-342900">
              <a:buFont typeface="Wingdings" panose="05000000000000000000" pitchFamily="2" charset="2"/>
              <a:buChar char="q"/>
            </a:pPr>
            <a:r>
              <a:rPr lang="en-US" sz="2400" dirty="0"/>
              <a:t>In secondary structure a single RNA molecule folds</a:t>
            </a:r>
          </a:p>
          <a:p>
            <a:r>
              <a:rPr lang="en-US" sz="2400" dirty="0"/>
              <a:t>     over and forms hairpin loops, stabilized by </a:t>
            </a:r>
          </a:p>
          <a:p>
            <a:r>
              <a:rPr lang="en-US" sz="2400" dirty="0"/>
              <a:t>     intramolecular hydrogen bonds between </a:t>
            </a:r>
          </a:p>
          <a:p>
            <a:r>
              <a:rPr lang="en-US" sz="2400" dirty="0"/>
              <a:t>     complementary bases.   </a:t>
            </a:r>
            <a:endParaRPr lang="lv-LV" sz="2400" dirty="0"/>
          </a:p>
        </p:txBody>
      </p:sp>
      <p:pic>
        <p:nvPicPr>
          <p:cNvPr id="16" name="Picture 2" descr="http://www.gene-quantification.de/image-rna-structure-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5399" y="4830672"/>
            <a:ext cx="4395734" cy="1611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3986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99029" y="101457"/>
            <a:ext cx="5192785" cy="584775"/>
          </a:xfrm>
          <a:prstGeom prst="rect">
            <a:avLst/>
          </a:prstGeom>
          <a:noFill/>
        </p:spPr>
        <p:txBody>
          <a:bodyPr wrap="square" rtlCol="0">
            <a:spAutoFit/>
          </a:bodyPr>
          <a:lstStyle/>
          <a:p>
            <a:r>
              <a:rPr lang="lv-LV" sz="3200" b="1" dirty="0" err="1"/>
              <a:t>Transfer</a:t>
            </a:r>
            <a:r>
              <a:rPr lang="lv-LV" sz="3200" b="1" dirty="0"/>
              <a:t> RNA</a:t>
            </a:r>
            <a:r>
              <a:rPr lang="en-US" sz="3200" b="1" dirty="0"/>
              <a:t> (</a:t>
            </a:r>
            <a:r>
              <a:rPr lang="en-US" sz="3200" b="1" dirty="0" err="1"/>
              <a:t>tRNA</a:t>
            </a:r>
            <a:r>
              <a:rPr lang="en-US" sz="3200" b="1" dirty="0"/>
              <a:t>)</a:t>
            </a:r>
            <a:endParaRPr lang="lv-LV" sz="3200" b="1" dirty="0"/>
          </a:p>
        </p:txBody>
      </p:sp>
      <p:sp>
        <p:nvSpPr>
          <p:cNvPr id="5" name="TextBox 4"/>
          <p:cNvSpPr txBox="1"/>
          <p:nvPr/>
        </p:nvSpPr>
        <p:spPr>
          <a:xfrm>
            <a:off x="542317" y="859786"/>
            <a:ext cx="11261684" cy="461665"/>
          </a:xfrm>
          <a:prstGeom prst="rect">
            <a:avLst/>
          </a:prstGeom>
          <a:noFill/>
        </p:spPr>
        <p:txBody>
          <a:bodyPr wrap="square" rtlCol="0">
            <a:spAutoFit/>
          </a:bodyPr>
          <a:lstStyle/>
          <a:p>
            <a:r>
              <a:rPr lang="en-US" sz="2400" dirty="0"/>
              <a:t>Transfer RNA (</a:t>
            </a:r>
            <a:r>
              <a:rPr lang="lv-LV" sz="2400" dirty="0"/>
              <a:t>t RNA</a:t>
            </a:r>
            <a:r>
              <a:rPr lang="en-US" sz="2400" dirty="0"/>
              <a:t>)</a:t>
            </a:r>
            <a:r>
              <a:rPr lang="lv-LV" sz="2400" dirty="0"/>
              <a:t> </a:t>
            </a:r>
            <a:r>
              <a:rPr lang="lv-LV" sz="2400" dirty="0" err="1"/>
              <a:t>show</a:t>
            </a:r>
            <a:r>
              <a:rPr lang="lv-LV" sz="2400" dirty="0"/>
              <a:t> </a:t>
            </a:r>
            <a:r>
              <a:rPr lang="lv-LV" sz="2400" dirty="0" err="1"/>
              <a:t>particularly</a:t>
            </a:r>
            <a:r>
              <a:rPr lang="lv-LV" sz="2400" dirty="0"/>
              <a:t> </a:t>
            </a:r>
            <a:r>
              <a:rPr lang="lv-LV" sz="2400" dirty="0" err="1"/>
              <a:t>high</a:t>
            </a:r>
            <a:r>
              <a:rPr lang="lv-LV" sz="2400" dirty="0"/>
              <a:t> </a:t>
            </a:r>
            <a:r>
              <a:rPr lang="lv-LV" sz="2400" dirty="0" err="1"/>
              <a:t>degrees</a:t>
            </a:r>
            <a:r>
              <a:rPr lang="lv-LV" sz="2400" dirty="0"/>
              <a:t> </a:t>
            </a:r>
            <a:r>
              <a:rPr lang="lv-LV" sz="2400" dirty="0" err="1"/>
              <a:t>of</a:t>
            </a:r>
            <a:r>
              <a:rPr lang="lv-LV" sz="2400" dirty="0"/>
              <a:t> </a:t>
            </a:r>
            <a:r>
              <a:rPr lang="lv-LV" sz="2400" dirty="0" err="1"/>
              <a:t>secondary</a:t>
            </a:r>
            <a:r>
              <a:rPr lang="lv-LV" sz="2400" dirty="0"/>
              <a:t> </a:t>
            </a:r>
            <a:r>
              <a:rPr lang="lv-LV" sz="2400" dirty="0" err="1"/>
              <a:t>structure</a:t>
            </a:r>
            <a:r>
              <a:rPr lang="lv-LV" sz="2400" dirty="0"/>
              <a:t> (</a:t>
            </a:r>
            <a:r>
              <a:rPr lang="lv-LV" sz="2400" dirty="0" err="1"/>
              <a:t>cloverleaf</a:t>
            </a:r>
            <a:r>
              <a:rPr lang="lv-LV" sz="2400" dirty="0"/>
              <a:t>).</a:t>
            </a:r>
          </a:p>
        </p:txBody>
      </p:sp>
      <p:pic>
        <p:nvPicPr>
          <p:cNvPr id="8196" name="Picture 4" descr="http://academic.hep.com.cn/fileup/1674-800X/FIGURE/1674-800X-1-9-795/hcm00001811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059" y="1981769"/>
            <a:ext cx="5208339" cy="35503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722913" y="1768338"/>
            <a:ext cx="6081088" cy="1200329"/>
          </a:xfrm>
          <a:prstGeom prst="rect">
            <a:avLst/>
          </a:prstGeom>
          <a:noFill/>
        </p:spPr>
        <p:txBody>
          <a:bodyPr wrap="none" rtlCol="0">
            <a:spAutoFit/>
          </a:bodyPr>
          <a:lstStyle/>
          <a:p>
            <a:pPr marL="342900" indent="-342900">
              <a:buFont typeface="Wingdings" panose="05000000000000000000" pitchFamily="2" charset="2"/>
              <a:buChar char="q"/>
            </a:pPr>
            <a:r>
              <a:rPr lang="lv-LV" sz="2400" dirty="0" err="1"/>
              <a:t>Transfer</a:t>
            </a:r>
            <a:r>
              <a:rPr lang="lv-LV" sz="2400" dirty="0"/>
              <a:t> RNA </a:t>
            </a:r>
            <a:r>
              <a:rPr lang="lv-LV" sz="2400" dirty="0" err="1"/>
              <a:t>are</a:t>
            </a:r>
            <a:r>
              <a:rPr lang="lv-LV" sz="2400" dirty="0"/>
              <a:t> </a:t>
            </a:r>
            <a:r>
              <a:rPr lang="lv-LV" sz="2400" dirty="0" err="1"/>
              <a:t>the</a:t>
            </a:r>
            <a:r>
              <a:rPr lang="lv-LV" sz="2400" dirty="0"/>
              <a:t> </a:t>
            </a:r>
            <a:r>
              <a:rPr lang="lv-LV" sz="2400" dirty="0" err="1"/>
              <a:t>smalest</a:t>
            </a:r>
            <a:r>
              <a:rPr lang="lv-LV" sz="2400" dirty="0"/>
              <a:t> </a:t>
            </a:r>
            <a:r>
              <a:rPr lang="lv-LV" sz="2400" dirty="0" err="1"/>
              <a:t>of</a:t>
            </a:r>
            <a:r>
              <a:rPr lang="lv-LV" sz="2400" dirty="0"/>
              <a:t> </a:t>
            </a:r>
            <a:r>
              <a:rPr lang="lv-LV" sz="2400" dirty="0" err="1"/>
              <a:t>three</a:t>
            </a:r>
            <a:r>
              <a:rPr lang="lv-LV" sz="2400" dirty="0"/>
              <a:t> major </a:t>
            </a:r>
            <a:endParaRPr lang="en-US" sz="2400" dirty="0"/>
          </a:p>
          <a:p>
            <a:r>
              <a:rPr lang="lv-LV" sz="2400" dirty="0" err="1"/>
              <a:t>species</a:t>
            </a:r>
            <a:r>
              <a:rPr lang="lv-LV" sz="2400" dirty="0"/>
              <a:t> </a:t>
            </a:r>
            <a:r>
              <a:rPr lang="lv-LV" sz="2400" dirty="0" err="1"/>
              <a:t>of</a:t>
            </a:r>
            <a:r>
              <a:rPr lang="en-US" sz="2400" dirty="0"/>
              <a:t> </a:t>
            </a:r>
            <a:r>
              <a:rPr lang="lv-LV" sz="2400" dirty="0"/>
              <a:t> RNA </a:t>
            </a:r>
            <a:r>
              <a:rPr lang="lv-LV" sz="2400" dirty="0" err="1"/>
              <a:t>molecules</a:t>
            </a:r>
            <a:r>
              <a:rPr lang="lv-LV" sz="2400" dirty="0"/>
              <a:t>,</a:t>
            </a:r>
            <a:r>
              <a:rPr lang="en-US" sz="2400" dirty="0"/>
              <a:t> </a:t>
            </a:r>
            <a:r>
              <a:rPr lang="lv-LV" sz="2400" dirty="0" err="1"/>
              <a:t>containing</a:t>
            </a:r>
            <a:r>
              <a:rPr lang="lv-LV" sz="2400" dirty="0"/>
              <a:t> </a:t>
            </a:r>
            <a:endParaRPr lang="en-US" sz="2400" dirty="0"/>
          </a:p>
          <a:p>
            <a:r>
              <a:rPr lang="lv-LV" sz="2400" dirty="0"/>
              <a:t>74-95 </a:t>
            </a:r>
            <a:r>
              <a:rPr lang="lv-LV" sz="2400" dirty="0" err="1"/>
              <a:t>nucleotide</a:t>
            </a:r>
            <a:r>
              <a:rPr lang="lv-LV" sz="2400" dirty="0"/>
              <a:t> </a:t>
            </a:r>
            <a:r>
              <a:rPr lang="lv-LV" sz="2400" dirty="0" err="1"/>
              <a:t>residues</a:t>
            </a:r>
            <a:r>
              <a:rPr lang="lv-LV" sz="2400" dirty="0"/>
              <a:t>.</a:t>
            </a:r>
          </a:p>
        </p:txBody>
      </p:sp>
      <p:sp>
        <p:nvSpPr>
          <p:cNvPr id="8" name="TextBox 7"/>
          <p:cNvSpPr txBox="1"/>
          <p:nvPr/>
        </p:nvSpPr>
        <p:spPr>
          <a:xfrm>
            <a:off x="5597841" y="5070458"/>
            <a:ext cx="5791970" cy="1200329"/>
          </a:xfrm>
          <a:prstGeom prst="rect">
            <a:avLst/>
          </a:prstGeom>
          <a:noFill/>
        </p:spPr>
        <p:txBody>
          <a:bodyPr wrap="none" rtlCol="0">
            <a:spAutoFit/>
          </a:bodyPr>
          <a:lstStyle/>
          <a:p>
            <a:pPr marL="342900" indent="-342900">
              <a:buFont typeface="Wingdings" panose="05000000000000000000" pitchFamily="2" charset="2"/>
              <a:buChar char="q"/>
            </a:pPr>
            <a:r>
              <a:rPr lang="lv-LV" sz="2400" dirty="0" err="1"/>
              <a:t>There</a:t>
            </a:r>
            <a:r>
              <a:rPr lang="lv-LV" sz="2400" dirty="0"/>
              <a:t> </a:t>
            </a:r>
            <a:r>
              <a:rPr lang="lv-LV" sz="2400" dirty="0" err="1"/>
              <a:t>are</a:t>
            </a:r>
            <a:r>
              <a:rPr lang="lv-LV" sz="2400" dirty="0"/>
              <a:t> </a:t>
            </a:r>
            <a:r>
              <a:rPr lang="lv-LV" sz="2400" dirty="0" err="1"/>
              <a:t>at</a:t>
            </a:r>
            <a:r>
              <a:rPr lang="lv-LV" sz="2400" dirty="0"/>
              <a:t> </a:t>
            </a:r>
            <a:r>
              <a:rPr lang="lv-LV" sz="2400" dirty="0" err="1"/>
              <a:t>least</a:t>
            </a:r>
            <a:r>
              <a:rPr lang="lv-LV" sz="2400" dirty="0"/>
              <a:t> 20 </a:t>
            </a:r>
            <a:r>
              <a:rPr lang="lv-LV" sz="2400" dirty="0" err="1"/>
              <a:t>species</a:t>
            </a:r>
            <a:r>
              <a:rPr lang="lv-LV" sz="2400" dirty="0"/>
              <a:t> </a:t>
            </a:r>
            <a:r>
              <a:rPr lang="lv-LV" sz="2400" dirty="0" err="1"/>
              <a:t>of</a:t>
            </a:r>
            <a:r>
              <a:rPr lang="lv-LV" sz="2400" dirty="0"/>
              <a:t> </a:t>
            </a:r>
            <a:r>
              <a:rPr lang="lv-LV" sz="2400" dirty="0" err="1"/>
              <a:t>tRNA</a:t>
            </a:r>
            <a:r>
              <a:rPr lang="lv-LV" sz="2400" dirty="0"/>
              <a:t> </a:t>
            </a:r>
            <a:r>
              <a:rPr lang="lv-LV" sz="2400" dirty="0" err="1"/>
              <a:t>one</a:t>
            </a:r>
            <a:r>
              <a:rPr lang="lv-LV" sz="2400" dirty="0"/>
              <a:t> </a:t>
            </a:r>
            <a:endParaRPr lang="en-US" sz="2400" dirty="0"/>
          </a:p>
          <a:p>
            <a:r>
              <a:rPr lang="lv-LV" sz="2400" dirty="0" err="1"/>
              <a:t>corresponding</a:t>
            </a:r>
            <a:r>
              <a:rPr lang="lv-LV" sz="2400" dirty="0"/>
              <a:t> to </a:t>
            </a:r>
            <a:r>
              <a:rPr lang="lv-LV" sz="2400" dirty="0" err="1"/>
              <a:t>each</a:t>
            </a:r>
            <a:r>
              <a:rPr lang="lv-LV" sz="2400" dirty="0"/>
              <a:t> </a:t>
            </a:r>
            <a:r>
              <a:rPr lang="lv-LV" sz="2400" dirty="0" err="1"/>
              <a:t>of</a:t>
            </a:r>
            <a:r>
              <a:rPr lang="lv-LV" sz="2400" dirty="0"/>
              <a:t> </a:t>
            </a:r>
            <a:r>
              <a:rPr lang="lv-LV" sz="2400" dirty="0" err="1"/>
              <a:t>the</a:t>
            </a:r>
            <a:r>
              <a:rPr lang="lv-LV" sz="2400" dirty="0"/>
              <a:t> 20 </a:t>
            </a:r>
            <a:r>
              <a:rPr lang="lv-LV" sz="2400" dirty="0" err="1"/>
              <a:t>amino</a:t>
            </a:r>
            <a:r>
              <a:rPr lang="lv-LV" sz="2400" dirty="0"/>
              <a:t> </a:t>
            </a:r>
            <a:r>
              <a:rPr lang="lv-LV" sz="2400" dirty="0" err="1"/>
              <a:t>acids</a:t>
            </a:r>
            <a:r>
              <a:rPr lang="lv-LV" sz="2400" dirty="0"/>
              <a:t> </a:t>
            </a:r>
            <a:endParaRPr lang="en-US" sz="2400" dirty="0"/>
          </a:p>
          <a:p>
            <a:r>
              <a:rPr lang="lv-LV" sz="2400" dirty="0" err="1"/>
              <a:t>required</a:t>
            </a:r>
            <a:r>
              <a:rPr lang="lv-LV" sz="2400" dirty="0"/>
              <a:t> </a:t>
            </a:r>
            <a:r>
              <a:rPr lang="lv-LV" sz="2400" dirty="0" err="1"/>
              <a:t>for</a:t>
            </a:r>
            <a:r>
              <a:rPr lang="lv-LV" sz="2400" dirty="0"/>
              <a:t> </a:t>
            </a:r>
            <a:r>
              <a:rPr lang="lv-LV" sz="2400" dirty="0" err="1"/>
              <a:t>protein</a:t>
            </a:r>
            <a:r>
              <a:rPr lang="lv-LV" sz="2400" dirty="0"/>
              <a:t> </a:t>
            </a:r>
            <a:r>
              <a:rPr lang="lv-LV" sz="2400" dirty="0" err="1"/>
              <a:t>synthesis</a:t>
            </a:r>
            <a:r>
              <a:rPr lang="lv-LV" sz="2400" dirty="0"/>
              <a:t>. </a:t>
            </a:r>
          </a:p>
        </p:txBody>
      </p:sp>
      <p:sp>
        <p:nvSpPr>
          <p:cNvPr id="10" name="TextBox 9"/>
          <p:cNvSpPr txBox="1"/>
          <p:nvPr/>
        </p:nvSpPr>
        <p:spPr>
          <a:xfrm>
            <a:off x="5722913" y="3154740"/>
            <a:ext cx="6313331" cy="1569660"/>
          </a:xfrm>
          <a:prstGeom prst="rect">
            <a:avLst/>
          </a:prstGeom>
          <a:noFill/>
        </p:spPr>
        <p:txBody>
          <a:bodyPr wrap="none" rtlCol="0">
            <a:spAutoFit/>
          </a:bodyPr>
          <a:lstStyle/>
          <a:p>
            <a:pPr marL="342900" indent="-342900">
              <a:buFont typeface="Wingdings" panose="05000000000000000000" pitchFamily="2" charset="2"/>
              <a:buChar char="q"/>
            </a:pPr>
            <a:r>
              <a:rPr lang="lv-LV" sz="2400" dirty="0" err="1"/>
              <a:t>They</a:t>
            </a:r>
            <a:r>
              <a:rPr lang="lv-LV" sz="2400" dirty="0"/>
              <a:t> </a:t>
            </a:r>
            <a:r>
              <a:rPr lang="lv-LV" sz="2400" dirty="0" err="1"/>
              <a:t>transfer</a:t>
            </a:r>
            <a:r>
              <a:rPr lang="lv-LV" sz="2400" dirty="0"/>
              <a:t> </a:t>
            </a:r>
            <a:r>
              <a:rPr lang="lv-LV" sz="2400" dirty="0" err="1"/>
              <a:t>the</a:t>
            </a:r>
            <a:r>
              <a:rPr lang="lv-LV" sz="2400" dirty="0"/>
              <a:t> </a:t>
            </a:r>
            <a:r>
              <a:rPr lang="lv-LV" sz="2400" dirty="0" err="1"/>
              <a:t>amino</a:t>
            </a:r>
            <a:r>
              <a:rPr lang="lv-LV" sz="2400" dirty="0"/>
              <a:t> </a:t>
            </a:r>
            <a:r>
              <a:rPr lang="lv-LV" sz="2400" dirty="0" err="1"/>
              <a:t>acids</a:t>
            </a:r>
            <a:r>
              <a:rPr lang="lv-LV" sz="2400" dirty="0"/>
              <a:t> </a:t>
            </a:r>
            <a:r>
              <a:rPr lang="lv-LV" sz="2400" dirty="0" err="1"/>
              <a:t>from</a:t>
            </a:r>
            <a:r>
              <a:rPr lang="lv-LV" sz="2400" dirty="0"/>
              <a:t> </a:t>
            </a:r>
            <a:r>
              <a:rPr lang="lv-LV" sz="2400" dirty="0" err="1"/>
              <a:t>cytoplasm</a:t>
            </a:r>
            <a:r>
              <a:rPr lang="lv-LV" sz="2400" dirty="0"/>
              <a:t> </a:t>
            </a:r>
            <a:endParaRPr lang="en-US" sz="2400" dirty="0"/>
          </a:p>
          <a:p>
            <a:r>
              <a:rPr lang="lv-LV" sz="2400" dirty="0"/>
              <a:t>to </a:t>
            </a:r>
            <a:r>
              <a:rPr lang="lv-LV" sz="2400" dirty="0" err="1"/>
              <a:t>the</a:t>
            </a:r>
            <a:r>
              <a:rPr lang="lv-LV" sz="2400" dirty="0"/>
              <a:t> </a:t>
            </a:r>
            <a:r>
              <a:rPr lang="lv-LV" sz="2400" dirty="0" err="1"/>
              <a:t>protein</a:t>
            </a:r>
            <a:r>
              <a:rPr lang="lv-LV" sz="2400" dirty="0"/>
              <a:t> </a:t>
            </a:r>
            <a:r>
              <a:rPr lang="lv-LV" sz="2400" dirty="0" err="1"/>
              <a:t>synthesizing</a:t>
            </a:r>
            <a:r>
              <a:rPr lang="lv-LV" sz="2400" dirty="0"/>
              <a:t> </a:t>
            </a:r>
            <a:r>
              <a:rPr lang="lv-LV" sz="2400" dirty="0" err="1"/>
              <a:t>machinery</a:t>
            </a:r>
            <a:r>
              <a:rPr lang="lv-LV" sz="2400" dirty="0"/>
              <a:t>, </a:t>
            </a:r>
            <a:endParaRPr lang="en-US" sz="2400" dirty="0"/>
          </a:p>
          <a:p>
            <a:r>
              <a:rPr lang="lv-LV" sz="2400" dirty="0" err="1"/>
              <a:t>hence</a:t>
            </a:r>
            <a:r>
              <a:rPr lang="lv-LV" sz="2400" dirty="0"/>
              <a:t> </a:t>
            </a:r>
            <a:r>
              <a:rPr lang="lv-LV" sz="2400" dirty="0" err="1"/>
              <a:t>the</a:t>
            </a:r>
            <a:r>
              <a:rPr lang="lv-LV" sz="2400" dirty="0"/>
              <a:t> </a:t>
            </a:r>
            <a:r>
              <a:rPr lang="lv-LV" sz="2400" dirty="0" err="1"/>
              <a:t>name</a:t>
            </a:r>
            <a:r>
              <a:rPr lang="lv-LV" sz="2400" dirty="0"/>
              <a:t> </a:t>
            </a:r>
            <a:r>
              <a:rPr lang="lv-LV" sz="2400" dirty="0" err="1"/>
              <a:t>tRNA</a:t>
            </a:r>
            <a:r>
              <a:rPr lang="lv-LV" sz="2400" dirty="0"/>
              <a:t>. </a:t>
            </a:r>
            <a:endParaRPr lang="en-US" sz="2400" dirty="0"/>
          </a:p>
          <a:p>
            <a:r>
              <a:rPr lang="lv-LV" sz="2400" dirty="0" err="1"/>
              <a:t>Involved</a:t>
            </a:r>
            <a:r>
              <a:rPr lang="lv-LV" sz="2400" dirty="0"/>
              <a:t> </a:t>
            </a:r>
            <a:r>
              <a:rPr lang="lv-LV" sz="2400" dirty="0" err="1"/>
              <a:t>in</a:t>
            </a:r>
            <a:r>
              <a:rPr lang="lv-LV" sz="2400" dirty="0"/>
              <a:t> process </a:t>
            </a:r>
            <a:r>
              <a:rPr lang="lv-LV" sz="2400" dirty="0" err="1"/>
              <a:t>of</a:t>
            </a:r>
            <a:r>
              <a:rPr lang="lv-LV" sz="2400" dirty="0"/>
              <a:t> </a:t>
            </a:r>
            <a:r>
              <a:rPr lang="lv-LV" sz="2400" dirty="0" err="1"/>
              <a:t>translation</a:t>
            </a:r>
            <a:r>
              <a:rPr lang="lv-LV" sz="2400" dirty="0"/>
              <a:t>.</a:t>
            </a:r>
          </a:p>
        </p:txBody>
      </p:sp>
    </p:spTree>
    <p:extLst>
      <p:ext uri="{BB962C8B-B14F-4D97-AF65-F5344CB8AC3E}">
        <p14:creationId xmlns:p14="http://schemas.microsoft.com/office/powerpoint/2010/main" val="38857152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39600" y="169691"/>
            <a:ext cx="2889317" cy="584775"/>
          </a:xfrm>
          <a:prstGeom prst="rect">
            <a:avLst/>
          </a:prstGeom>
          <a:noFill/>
        </p:spPr>
        <p:txBody>
          <a:bodyPr wrap="none" rtlCol="0">
            <a:spAutoFit/>
          </a:bodyPr>
          <a:lstStyle/>
          <a:p>
            <a:r>
              <a:rPr lang="lv-LV" sz="3200" b="1" dirty="0"/>
              <a:t>Messenger RNA</a:t>
            </a:r>
          </a:p>
        </p:txBody>
      </p:sp>
      <p:sp>
        <p:nvSpPr>
          <p:cNvPr id="5" name="TextBox 4"/>
          <p:cNvSpPr txBox="1"/>
          <p:nvPr/>
        </p:nvSpPr>
        <p:spPr>
          <a:xfrm>
            <a:off x="4445390" y="2118341"/>
            <a:ext cx="6698859" cy="1200329"/>
          </a:xfrm>
          <a:prstGeom prst="rect">
            <a:avLst/>
          </a:prstGeom>
          <a:noFill/>
        </p:spPr>
        <p:txBody>
          <a:bodyPr wrap="square" rtlCol="0">
            <a:spAutoFit/>
          </a:bodyPr>
          <a:lstStyle/>
          <a:p>
            <a:pPr marL="342900" indent="-342900">
              <a:buFont typeface="Wingdings" panose="05000000000000000000" pitchFamily="2" charset="2"/>
              <a:buChar char="q"/>
            </a:pPr>
            <a:r>
              <a:rPr lang="lv-LV" sz="2400" dirty="0"/>
              <a:t>Messenger  RNA (</a:t>
            </a:r>
            <a:r>
              <a:rPr lang="lv-LV" sz="2400" dirty="0" err="1"/>
              <a:t>mRNA</a:t>
            </a:r>
            <a:r>
              <a:rPr lang="lv-LV" sz="2400" dirty="0"/>
              <a:t>) </a:t>
            </a:r>
            <a:r>
              <a:rPr lang="lv-LV" sz="2400" dirty="0" err="1"/>
              <a:t>carries</a:t>
            </a:r>
            <a:r>
              <a:rPr lang="lv-LV" sz="2400" dirty="0"/>
              <a:t> </a:t>
            </a:r>
            <a:r>
              <a:rPr lang="lv-LV" sz="2400" dirty="0" err="1"/>
              <a:t>information</a:t>
            </a:r>
            <a:r>
              <a:rPr lang="lv-LV" sz="2400" dirty="0"/>
              <a:t> </a:t>
            </a:r>
            <a:endParaRPr lang="en-US" sz="2400" dirty="0"/>
          </a:p>
          <a:p>
            <a:r>
              <a:rPr lang="en-US" sz="2400" dirty="0"/>
              <a:t>(protein making instructions) </a:t>
            </a:r>
          </a:p>
          <a:p>
            <a:r>
              <a:rPr lang="lv-LV" sz="2400" dirty="0" err="1"/>
              <a:t>from</a:t>
            </a:r>
            <a:r>
              <a:rPr lang="lv-LV" sz="2400" dirty="0"/>
              <a:t> DNA to </a:t>
            </a:r>
            <a:r>
              <a:rPr lang="lv-LV" sz="2400" dirty="0" err="1"/>
              <a:t>the</a:t>
            </a:r>
            <a:r>
              <a:rPr lang="lv-LV" sz="2400" dirty="0"/>
              <a:t> </a:t>
            </a:r>
            <a:r>
              <a:rPr lang="lv-LV" sz="2400" dirty="0" err="1"/>
              <a:t>ribosome</a:t>
            </a:r>
            <a:r>
              <a:rPr lang="lv-LV" sz="2400" dirty="0"/>
              <a:t>. </a:t>
            </a:r>
          </a:p>
        </p:txBody>
      </p:sp>
      <p:pic>
        <p:nvPicPr>
          <p:cNvPr id="12292" name="Picture 4" descr="Image result for messenger R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191" y="1337311"/>
            <a:ext cx="2616819" cy="4442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0948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39600" y="169691"/>
            <a:ext cx="4067139" cy="584775"/>
          </a:xfrm>
          <a:prstGeom prst="rect">
            <a:avLst/>
          </a:prstGeom>
          <a:noFill/>
        </p:spPr>
        <p:txBody>
          <a:bodyPr wrap="none" rtlCol="0">
            <a:spAutoFit/>
          </a:bodyPr>
          <a:lstStyle/>
          <a:p>
            <a:r>
              <a:rPr lang="en-US" sz="3200" b="1" dirty="0"/>
              <a:t>Ribosomal</a:t>
            </a:r>
            <a:r>
              <a:rPr lang="lv-LV" sz="3200" b="1" dirty="0"/>
              <a:t> RNA</a:t>
            </a:r>
            <a:r>
              <a:rPr lang="en-US" sz="3200" b="1" dirty="0"/>
              <a:t> (</a:t>
            </a:r>
            <a:r>
              <a:rPr lang="en-US" sz="3200" b="1" dirty="0" err="1"/>
              <a:t>rRNA</a:t>
            </a:r>
            <a:r>
              <a:rPr lang="en-US" sz="3200" b="1" dirty="0"/>
              <a:t>)</a:t>
            </a:r>
            <a:endParaRPr lang="lv-LV" sz="3200" b="1" dirty="0"/>
          </a:p>
        </p:txBody>
      </p:sp>
      <p:sp>
        <p:nvSpPr>
          <p:cNvPr id="5" name="TextBox 4"/>
          <p:cNvSpPr txBox="1"/>
          <p:nvPr/>
        </p:nvSpPr>
        <p:spPr>
          <a:xfrm>
            <a:off x="7093341" y="2182951"/>
            <a:ext cx="6698859" cy="1569660"/>
          </a:xfrm>
          <a:prstGeom prst="rect">
            <a:avLst/>
          </a:prstGeom>
          <a:noFill/>
        </p:spPr>
        <p:txBody>
          <a:bodyPr wrap="square" rtlCol="0">
            <a:spAutoFit/>
          </a:bodyPr>
          <a:lstStyle/>
          <a:p>
            <a:pPr marL="342900" indent="-342900">
              <a:buFont typeface="Wingdings" panose="05000000000000000000" pitchFamily="2" charset="2"/>
              <a:buChar char="q"/>
            </a:pPr>
            <a:r>
              <a:rPr lang="en-US" sz="2400" dirty="0"/>
              <a:t>Ribosomal</a:t>
            </a:r>
            <a:r>
              <a:rPr lang="lv-LV" sz="2400" dirty="0"/>
              <a:t>  RNA (</a:t>
            </a:r>
            <a:r>
              <a:rPr lang="en-US" sz="2400" dirty="0"/>
              <a:t>r</a:t>
            </a:r>
            <a:r>
              <a:rPr lang="lv-LV" sz="2400" dirty="0"/>
              <a:t>RNA) </a:t>
            </a:r>
            <a:r>
              <a:rPr lang="en-US" sz="2400" dirty="0"/>
              <a:t>provides </a:t>
            </a:r>
          </a:p>
          <a:p>
            <a:r>
              <a:rPr lang="en-US" sz="2400" dirty="0"/>
              <a:t>a mechanism for decoding mRNA into </a:t>
            </a:r>
          </a:p>
          <a:p>
            <a:r>
              <a:rPr lang="en-US" sz="2400" dirty="0"/>
              <a:t>amino acids of the protein.</a:t>
            </a:r>
          </a:p>
          <a:p>
            <a:endParaRPr lang="lv-LV" sz="2400" dirty="0"/>
          </a:p>
        </p:txBody>
      </p:sp>
      <p:pic>
        <p:nvPicPr>
          <p:cNvPr id="2" name="Attēls 1"/>
          <p:cNvPicPr>
            <a:picLocks noChangeAspect="1"/>
          </p:cNvPicPr>
          <p:nvPr/>
        </p:nvPicPr>
        <p:blipFill>
          <a:blip r:embed="rId2"/>
          <a:stretch>
            <a:fillRect/>
          </a:stretch>
        </p:blipFill>
        <p:spPr>
          <a:xfrm>
            <a:off x="251460" y="908685"/>
            <a:ext cx="6305550" cy="5086350"/>
          </a:xfrm>
          <a:prstGeom prst="rect">
            <a:avLst/>
          </a:prstGeom>
        </p:spPr>
      </p:pic>
      <p:sp>
        <p:nvSpPr>
          <p:cNvPr id="3" name="TextBox 2"/>
          <p:cNvSpPr txBox="1"/>
          <p:nvPr/>
        </p:nvSpPr>
        <p:spPr>
          <a:xfrm flipH="1">
            <a:off x="708658" y="6149254"/>
            <a:ext cx="4171951" cy="400110"/>
          </a:xfrm>
          <a:prstGeom prst="rect">
            <a:avLst/>
          </a:prstGeom>
          <a:noFill/>
        </p:spPr>
        <p:txBody>
          <a:bodyPr wrap="square" rtlCol="0">
            <a:spAutoFit/>
          </a:bodyPr>
          <a:lstStyle/>
          <a:p>
            <a:r>
              <a:rPr lang="en-US" sz="2000" dirty="0"/>
              <a:t>23S subunit of  bacterial </a:t>
            </a:r>
            <a:r>
              <a:rPr lang="en-US" sz="2000" dirty="0" err="1"/>
              <a:t>rRNA</a:t>
            </a:r>
            <a:endParaRPr lang="lv-LV" sz="2000" dirty="0"/>
          </a:p>
        </p:txBody>
      </p:sp>
    </p:spTree>
    <p:extLst>
      <p:ext uri="{BB962C8B-B14F-4D97-AF65-F5344CB8AC3E}">
        <p14:creationId xmlns:p14="http://schemas.microsoft.com/office/powerpoint/2010/main" val="42711669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table 6-0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38" r="771"/>
          <a:stretch>
            <a:fillRect/>
          </a:stretch>
        </p:blipFill>
        <p:spPr>
          <a:xfrm>
            <a:off x="2045970" y="1113141"/>
            <a:ext cx="7635240" cy="5444044"/>
          </a:xfrm>
          <a:noFill/>
          <a:ln w="12700">
            <a:solidFill>
              <a:srgbClr val="00001E"/>
            </a:solidFill>
            <a:miter lim="800000"/>
            <a:headEnd/>
            <a:tailEnd/>
          </a:ln>
        </p:spPr>
      </p:pic>
      <p:sp>
        <p:nvSpPr>
          <p:cNvPr id="2" name="TextBox 1"/>
          <p:cNvSpPr txBox="1"/>
          <p:nvPr/>
        </p:nvSpPr>
        <p:spPr>
          <a:xfrm>
            <a:off x="3486150" y="114300"/>
            <a:ext cx="4139275" cy="646331"/>
          </a:xfrm>
          <a:prstGeom prst="rect">
            <a:avLst/>
          </a:prstGeom>
          <a:noFill/>
        </p:spPr>
        <p:txBody>
          <a:bodyPr wrap="none" rtlCol="0">
            <a:spAutoFit/>
          </a:bodyPr>
          <a:lstStyle/>
          <a:p>
            <a:r>
              <a:rPr lang="en-US" sz="3600" b="1" dirty="0"/>
              <a:t>Types of RNA in cells</a:t>
            </a:r>
            <a:endParaRPr lang="lv-LV" sz="3600" b="1" dirty="0"/>
          </a:p>
        </p:txBody>
      </p:sp>
    </p:spTree>
    <p:extLst>
      <p:ext uri="{BB962C8B-B14F-4D97-AF65-F5344CB8AC3E}">
        <p14:creationId xmlns:p14="http://schemas.microsoft.com/office/powerpoint/2010/main" val="21613182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85498" y="231289"/>
            <a:ext cx="2391809" cy="584775"/>
          </a:xfrm>
          <a:prstGeom prst="rect">
            <a:avLst/>
          </a:prstGeom>
          <a:noFill/>
        </p:spPr>
        <p:txBody>
          <a:bodyPr wrap="none" rtlCol="0">
            <a:spAutoFit/>
          </a:bodyPr>
          <a:lstStyle/>
          <a:p>
            <a:r>
              <a:rPr lang="lv-LV" sz="3200" dirty="0"/>
              <a:t>RNA </a:t>
            </a:r>
            <a:r>
              <a:rPr lang="lv-LV" sz="3200" dirty="0" err="1"/>
              <a:t>vs</a:t>
            </a:r>
            <a:r>
              <a:rPr lang="en-US" sz="3200" dirty="0"/>
              <a:t>.</a:t>
            </a:r>
            <a:r>
              <a:rPr lang="lv-LV" sz="3200" dirty="0"/>
              <a:t> DNA </a:t>
            </a:r>
          </a:p>
        </p:txBody>
      </p:sp>
      <p:graphicFrame>
        <p:nvGraphicFramePr>
          <p:cNvPr id="5" name="Tabula 4"/>
          <p:cNvGraphicFramePr>
            <a:graphicFrameLocks noGrp="1"/>
          </p:cNvGraphicFramePr>
          <p:nvPr>
            <p:extLst>
              <p:ext uri="{D42A27DB-BD31-4B8C-83A1-F6EECF244321}">
                <p14:modId xmlns:p14="http://schemas.microsoft.com/office/powerpoint/2010/main" val="3399556426"/>
              </p:ext>
            </p:extLst>
          </p:nvPr>
        </p:nvGraphicFramePr>
        <p:xfrm>
          <a:off x="217170" y="971550"/>
          <a:ext cx="11635740" cy="5512600"/>
        </p:xfrm>
        <a:graphic>
          <a:graphicData uri="http://schemas.openxmlformats.org/drawingml/2006/table">
            <a:tbl>
              <a:tblPr firstRow="1" bandRow="1">
                <a:tableStyleId>{5C22544A-7EE6-4342-B048-85BDC9FD1C3A}</a:tableStyleId>
              </a:tblPr>
              <a:tblGrid>
                <a:gridCol w="5817870">
                  <a:extLst>
                    <a:ext uri="{9D8B030D-6E8A-4147-A177-3AD203B41FA5}">
                      <a16:colId xmlns:a16="http://schemas.microsoft.com/office/drawing/2014/main" val="4025815863"/>
                    </a:ext>
                  </a:extLst>
                </a:gridCol>
                <a:gridCol w="5817870">
                  <a:extLst>
                    <a:ext uri="{9D8B030D-6E8A-4147-A177-3AD203B41FA5}">
                      <a16:colId xmlns:a16="http://schemas.microsoft.com/office/drawing/2014/main" val="369337379"/>
                    </a:ext>
                  </a:extLst>
                </a:gridCol>
              </a:tblGrid>
              <a:tr h="801750">
                <a:tc>
                  <a:txBody>
                    <a:bodyPr/>
                    <a:lstStyle/>
                    <a:p>
                      <a:pPr algn="ctr"/>
                      <a:r>
                        <a:rPr lang="en-US" sz="2400" dirty="0"/>
                        <a:t>RNA</a:t>
                      </a:r>
                      <a:endParaRPr lang="lv-LV"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DNA</a:t>
                      </a:r>
                      <a:endParaRPr lang="lv-LV" sz="2400" dirty="0"/>
                    </a:p>
                    <a:p>
                      <a:endParaRPr lang="lv-LV" dirty="0"/>
                    </a:p>
                  </a:txBody>
                  <a:tcPr/>
                </a:tc>
                <a:extLst>
                  <a:ext uri="{0D108BD9-81ED-4DB2-BD59-A6C34878D82A}">
                    <a16:rowId xmlns:a16="http://schemas.microsoft.com/office/drawing/2014/main" val="314374591"/>
                  </a:ext>
                </a:extLst>
              </a:tr>
              <a:tr h="1419010">
                <a:tc>
                  <a:txBody>
                    <a:bodyPr/>
                    <a:lstStyle/>
                    <a:p>
                      <a:r>
                        <a:rPr lang="lv-LV" sz="2400" dirty="0" err="1"/>
                        <a:t>The</a:t>
                      </a:r>
                      <a:r>
                        <a:rPr lang="lv-LV" sz="2400" dirty="0"/>
                        <a:t> </a:t>
                      </a:r>
                      <a:r>
                        <a:rPr lang="lv-LV" sz="2400" dirty="0" err="1"/>
                        <a:t>number</a:t>
                      </a:r>
                      <a:r>
                        <a:rPr lang="lv-LV" sz="2400" dirty="0"/>
                        <a:t> </a:t>
                      </a:r>
                      <a:r>
                        <a:rPr lang="lv-LV" sz="2400" dirty="0" err="1"/>
                        <a:t>of</a:t>
                      </a:r>
                      <a:r>
                        <a:rPr lang="lv-LV" sz="2400" dirty="0"/>
                        <a:t> RNA</a:t>
                      </a:r>
                      <a:r>
                        <a:rPr lang="lv-LV" sz="2400" baseline="0" dirty="0"/>
                        <a:t> </a:t>
                      </a:r>
                      <a:r>
                        <a:rPr lang="lv-LV" sz="2400" baseline="0" dirty="0" err="1"/>
                        <a:t>may</a:t>
                      </a:r>
                      <a:r>
                        <a:rPr lang="lv-LV" sz="2400" baseline="0" dirty="0"/>
                        <a:t> </a:t>
                      </a:r>
                      <a:r>
                        <a:rPr lang="lv-LV" sz="2400" baseline="0" dirty="0" err="1"/>
                        <a:t>differ</a:t>
                      </a:r>
                      <a:r>
                        <a:rPr lang="lv-LV" sz="2400" baseline="0" dirty="0"/>
                        <a:t> </a:t>
                      </a:r>
                      <a:r>
                        <a:rPr lang="lv-LV" sz="2400" baseline="0" dirty="0" err="1"/>
                        <a:t>from</a:t>
                      </a:r>
                      <a:r>
                        <a:rPr lang="lv-LV" sz="2400" baseline="0" dirty="0"/>
                        <a:t> </a:t>
                      </a:r>
                      <a:r>
                        <a:rPr lang="lv-LV" sz="2400" baseline="0" dirty="0" err="1"/>
                        <a:t>cell</a:t>
                      </a:r>
                      <a:r>
                        <a:rPr lang="lv-LV" sz="2400" baseline="0" dirty="0"/>
                        <a:t> to </a:t>
                      </a:r>
                      <a:r>
                        <a:rPr lang="lv-LV" sz="2400" baseline="0" dirty="0" err="1"/>
                        <a:t>cell</a:t>
                      </a:r>
                      <a:endParaRPr lang="lv-LV" sz="2400" dirty="0"/>
                    </a:p>
                  </a:txBody>
                  <a:tcPr/>
                </a:tc>
                <a:tc>
                  <a:txBody>
                    <a:bodyPr/>
                    <a:lstStyle/>
                    <a:p>
                      <a:r>
                        <a:rPr lang="lv-LV" sz="2400" dirty="0" err="1"/>
                        <a:t>For</a:t>
                      </a:r>
                      <a:r>
                        <a:rPr lang="lv-LV" sz="2400" dirty="0"/>
                        <a:t> a </a:t>
                      </a:r>
                      <a:r>
                        <a:rPr lang="lv-LV" sz="2400" dirty="0" err="1"/>
                        <a:t>particular</a:t>
                      </a:r>
                      <a:r>
                        <a:rPr lang="lv-LV" sz="2400" dirty="0"/>
                        <a:t> </a:t>
                      </a:r>
                      <a:r>
                        <a:rPr lang="lv-LV" sz="2400" dirty="0" err="1"/>
                        <a:t>species</a:t>
                      </a:r>
                      <a:r>
                        <a:rPr lang="lv-LV" sz="2400" dirty="0"/>
                        <a:t>, </a:t>
                      </a:r>
                      <a:r>
                        <a:rPr lang="lv-LV" sz="2400" dirty="0" err="1"/>
                        <a:t>the</a:t>
                      </a:r>
                      <a:r>
                        <a:rPr lang="lv-LV" sz="2400" dirty="0"/>
                        <a:t> DNA  </a:t>
                      </a:r>
                      <a:r>
                        <a:rPr lang="lv-LV" sz="2400" dirty="0" err="1"/>
                        <a:t>numbers</a:t>
                      </a:r>
                      <a:r>
                        <a:rPr lang="lv-LV" sz="2400" dirty="0"/>
                        <a:t> </a:t>
                      </a:r>
                      <a:r>
                        <a:rPr lang="lv-LV" sz="2400" dirty="0" err="1"/>
                        <a:t>remains</a:t>
                      </a:r>
                      <a:r>
                        <a:rPr lang="lv-LV" sz="2400" dirty="0"/>
                        <a:t> </a:t>
                      </a:r>
                      <a:r>
                        <a:rPr lang="lv-LV" sz="2400" dirty="0" err="1"/>
                        <a:t>constant</a:t>
                      </a:r>
                      <a:r>
                        <a:rPr lang="lv-LV" sz="2400" dirty="0"/>
                        <a:t> </a:t>
                      </a:r>
                      <a:r>
                        <a:rPr lang="lv-LV" sz="2400" dirty="0" err="1"/>
                        <a:t>for</a:t>
                      </a:r>
                      <a:r>
                        <a:rPr lang="lv-LV" sz="2400" dirty="0"/>
                        <a:t> </a:t>
                      </a:r>
                      <a:r>
                        <a:rPr lang="lv-LV" sz="2400" dirty="0" err="1"/>
                        <a:t>every</a:t>
                      </a:r>
                      <a:r>
                        <a:rPr lang="lv-LV" sz="2400" dirty="0"/>
                        <a:t> </a:t>
                      </a:r>
                      <a:r>
                        <a:rPr lang="lv-LV" sz="2400" dirty="0" err="1"/>
                        <a:t>cell</a:t>
                      </a:r>
                      <a:r>
                        <a:rPr lang="lv-LV" sz="2400" dirty="0"/>
                        <a:t> </a:t>
                      </a:r>
                    </a:p>
                  </a:txBody>
                  <a:tcPr/>
                </a:tc>
                <a:extLst>
                  <a:ext uri="{0D108BD9-81ED-4DB2-BD59-A6C34878D82A}">
                    <a16:rowId xmlns:a16="http://schemas.microsoft.com/office/drawing/2014/main" val="3232955366"/>
                  </a:ext>
                </a:extLst>
              </a:tr>
              <a:tr h="822125">
                <a:tc>
                  <a:txBody>
                    <a:bodyPr/>
                    <a:lstStyle/>
                    <a:p>
                      <a:r>
                        <a:rPr lang="lv-LV" sz="2400" dirty="0" err="1"/>
                        <a:t>Stability</a:t>
                      </a:r>
                      <a:r>
                        <a:rPr lang="lv-LV" sz="2400" dirty="0"/>
                        <a:t> </a:t>
                      </a:r>
                      <a:r>
                        <a:rPr lang="lv-LV" sz="2400" dirty="0" err="1"/>
                        <a:t>of</a:t>
                      </a:r>
                      <a:r>
                        <a:rPr lang="lv-LV" sz="2400" dirty="0"/>
                        <a:t> RNA </a:t>
                      </a:r>
                      <a:r>
                        <a:rPr lang="lv-LV" sz="2400" dirty="0" err="1"/>
                        <a:t>is</a:t>
                      </a:r>
                      <a:r>
                        <a:rPr lang="lv-LV" sz="2400" dirty="0"/>
                        <a:t> </a:t>
                      </a:r>
                      <a:r>
                        <a:rPr lang="lv-LV" sz="2400" dirty="0" err="1"/>
                        <a:t>low</a:t>
                      </a:r>
                      <a:r>
                        <a:rPr lang="lv-LV" sz="2400" baseline="0" dirty="0"/>
                        <a:t>    (</a:t>
                      </a:r>
                      <a:r>
                        <a:rPr lang="lv-LV" sz="2400" baseline="0" dirty="0" err="1"/>
                        <a:t>due</a:t>
                      </a:r>
                      <a:r>
                        <a:rPr lang="lv-LV" sz="2400" baseline="0" dirty="0"/>
                        <a:t> to </a:t>
                      </a:r>
                      <a:r>
                        <a:rPr lang="lv-LV" sz="2400" baseline="0" dirty="0" err="1"/>
                        <a:t>the</a:t>
                      </a:r>
                      <a:r>
                        <a:rPr lang="lv-LV" sz="2400" baseline="0" dirty="0"/>
                        <a:t> </a:t>
                      </a:r>
                      <a:r>
                        <a:rPr lang="lv-LV" sz="2400" baseline="0" dirty="0" err="1"/>
                        <a:t>presence</a:t>
                      </a:r>
                      <a:r>
                        <a:rPr lang="lv-LV" sz="2400" baseline="0" dirty="0"/>
                        <a:t> </a:t>
                      </a:r>
                      <a:r>
                        <a:rPr lang="lv-LV" sz="2400" baseline="0" dirty="0" err="1"/>
                        <a:t>hydroxyl</a:t>
                      </a:r>
                      <a:r>
                        <a:rPr lang="lv-LV" sz="2400" baseline="0" dirty="0"/>
                        <a:t> </a:t>
                      </a:r>
                      <a:r>
                        <a:rPr lang="lv-LV" sz="2400" baseline="0" dirty="0" err="1"/>
                        <a:t>group</a:t>
                      </a:r>
                      <a:r>
                        <a:rPr lang="lv-LV" sz="2400" baseline="0" dirty="0"/>
                        <a:t>)</a:t>
                      </a:r>
                      <a:endParaRPr lang="lv-LV" sz="2400" dirty="0"/>
                    </a:p>
                  </a:txBody>
                  <a:tcPr/>
                </a:tc>
                <a:tc>
                  <a:txBody>
                    <a:bodyPr/>
                    <a:lstStyle/>
                    <a:p>
                      <a:r>
                        <a:rPr lang="lv-LV" sz="2400" dirty="0" err="1"/>
                        <a:t>Stability</a:t>
                      </a:r>
                      <a:r>
                        <a:rPr lang="lv-LV" sz="2400" dirty="0"/>
                        <a:t> </a:t>
                      </a:r>
                      <a:r>
                        <a:rPr lang="lv-LV" sz="2400" dirty="0" err="1"/>
                        <a:t>of</a:t>
                      </a:r>
                      <a:r>
                        <a:rPr lang="lv-LV" sz="2400" dirty="0"/>
                        <a:t> DNA </a:t>
                      </a:r>
                      <a:r>
                        <a:rPr lang="lv-LV" sz="2400" dirty="0" err="1"/>
                        <a:t>is</a:t>
                      </a:r>
                      <a:r>
                        <a:rPr lang="lv-LV" sz="2400" dirty="0"/>
                        <a:t> </a:t>
                      </a:r>
                      <a:r>
                        <a:rPr lang="lv-LV" sz="2400" dirty="0" err="1"/>
                        <a:t>high</a:t>
                      </a:r>
                      <a:endParaRPr lang="lv-LV" sz="2400" dirty="0"/>
                    </a:p>
                  </a:txBody>
                  <a:tcPr/>
                </a:tc>
                <a:extLst>
                  <a:ext uri="{0D108BD9-81ED-4DB2-BD59-A6C34878D82A}">
                    <a16:rowId xmlns:a16="http://schemas.microsoft.com/office/drawing/2014/main" val="1346876275"/>
                  </a:ext>
                </a:extLst>
              </a:tr>
              <a:tr h="822125">
                <a:tc>
                  <a:txBody>
                    <a:bodyPr/>
                    <a:lstStyle/>
                    <a:p>
                      <a:r>
                        <a:rPr lang="lv-LV" sz="2400" dirty="0" err="1"/>
                        <a:t>Types</a:t>
                      </a:r>
                      <a:r>
                        <a:rPr lang="lv-LV" sz="2400" dirty="0"/>
                        <a:t> </a:t>
                      </a:r>
                      <a:r>
                        <a:rPr lang="lv-LV" sz="2400" dirty="0" err="1"/>
                        <a:t>of</a:t>
                      </a:r>
                      <a:r>
                        <a:rPr lang="lv-LV" sz="2400" dirty="0"/>
                        <a:t> RNA:</a:t>
                      </a:r>
                      <a:r>
                        <a:rPr lang="lv-LV" sz="2400" baseline="0" dirty="0"/>
                        <a:t> </a:t>
                      </a:r>
                      <a:r>
                        <a:rPr lang="lv-LV" sz="2400" baseline="0" dirty="0" err="1"/>
                        <a:t>mRNA</a:t>
                      </a:r>
                      <a:r>
                        <a:rPr lang="lv-LV" sz="2400" baseline="0" dirty="0"/>
                        <a:t>, </a:t>
                      </a:r>
                      <a:r>
                        <a:rPr lang="lv-LV" sz="2400" baseline="0" dirty="0" err="1"/>
                        <a:t>tRNA</a:t>
                      </a:r>
                      <a:r>
                        <a:rPr lang="lv-LV" sz="2400" baseline="0" dirty="0"/>
                        <a:t>, </a:t>
                      </a:r>
                      <a:r>
                        <a:rPr lang="lv-LV" sz="2400" baseline="0" dirty="0" err="1"/>
                        <a:t>rRNA</a:t>
                      </a:r>
                      <a:r>
                        <a:rPr lang="lv-LV" sz="2400" baseline="0" dirty="0"/>
                        <a:t>, </a:t>
                      </a:r>
                      <a:r>
                        <a:rPr lang="lv-LV" sz="2400" baseline="0" dirty="0" err="1"/>
                        <a:t>hnRNA</a:t>
                      </a:r>
                      <a:r>
                        <a:rPr lang="lv-LV" sz="2400" baseline="0" dirty="0"/>
                        <a:t>, </a:t>
                      </a:r>
                      <a:r>
                        <a:rPr lang="lv-LV" sz="2400" baseline="0" dirty="0" err="1"/>
                        <a:t>snRNA</a:t>
                      </a:r>
                      <a:r>
                        <a:rPr lang="lv-LV" sz="2400" baseline="0" dirty="0"/>
                        <a:t>, </a:t>
                      </a:r>
                      <a:r>
                        <a:rPr lang="lv-LV" sz="2400" baseline="0" dirty="0" err="1"/>
                        <a:t>snoRNA</a:t>
                      </a:r>
                      <a:r>
                        <a:rPr lang="lv-LV" sz="2400" baseline="0" dirty="0"/>
                        <a:t>, </a:t>
                      </a:r>
                      <a:r>
                        <a:rPr lang="lv-LV" sz="2400" baseline="0" dirty="0" err="1"/>
                        <a:t>miRNA</a:t>
                      </a:r>
                      <a:r>
                        <a:rPr lang="lv-LV" sz="2400" baseline="0" dirty="0"/>
                        <a:t>, </a:t>
                      </a:r>
                      <a:r>
                        <a:rPr lang="lv-LV" sz="2400" baseline="0" dirty="0" err="1"/>
                        <a:t>siRNA</a:t>
                      </a:r>
                      <a:endParaRPr lang="lv-LV" sz="2400" dirty="0"/>
                    </a:p>
                  </a:txBody>
                  <a:tcPr/>
                </a:tc>
                <a:tc>
                  <a:txBody>
                    <a:bodyPr/>
                    <a:lstStyle/>
                    <a:p>
                      <a:r>
                        <a:rPr lang="lv-LV" sz="2400" dirty="0" err="1"/>
                        <a:t>Types</a:t>
                      </a:r>
                      <a:r>
                        <a:rPr lang="lv-LV" sz="2400" dirty="0"/>
                        <a:t> </a:t>
                      </a:r>
                      <a:r>
                        <a:rPr lang="lv-LV" sz="2400" dirty="0" err="1"/>
                        <a:t>of</a:t>
                      </a:r>
                      <a:r>
                        <a:rPr lang="lv-LV" sz="2400" dirty="0"/>
                        <a:t> DNA: </a:t>
                      </a:r>
                      <a:r>
                        <a:rPr lang="lv-LV" sz="2400" dirty="0" err="1"/>
                        <a:t>Nuclear</a:t>
                      </a:r>
                      <a:r>
                        <a:rPr lang="lv-LV" sz="2400" dirty="0"/>
                        <a:t> DNA, </a:t>
                      </a:r>
                      <a:r>
                        <a:rPr lang="lv-LV" sz="2400" dirty="0" err="1"/>
                        <a:t>mitohondrial</a:t>
                      </a:r>
                      <a:r>
                        <a:rPr lang="lv-LV" sz="2400" dirty="0"/>
                        <a:t> DNA</a:t>
                      </a:r>
                    </a:p>
                  </a:txBody>
                  <a:tcPr/>
                </a:tc>
                <a:extLst>
                  <a:ext uri="{0D108BD9-81ED-4DB2-BD59-A6C34878D82A}">
                    <a16:rowId xmlns:a16="http://schemas.microsoft.com/office/drawing/2014/main" val="1005469672"/>
                  </a:ext>
                </a:extLst>
              </a:tr>
              <a:tr h="822125">
                <a:tc>
                  <a:txBody>
                    <a:bodyPr/>
                    <a:lstStyle/>
                    <a:p>
                      <a:r>
                        <a:rPr lang="lv-LV" sz="2400" dirty="0" err="1"/>
                        <a:t>Molecular</a:t>
                      </a:r>
                      <a:r>
                        <a:rPr lang="lv-LV" sz="2400" dirty="0"/>
                        <a:t> </a:t>
                      </a:r>
                      <a:r>
                        <a:rPr lang="lv-LV" sz="2400" dirty="0" err="1"/>
                        <a:t>weight</a:t>
                      </a:r>
                      <a:r>
                        <a:rPr lang="lv-LV" sz="2400" dirty="0"/>
                        <a:t> </a:t>
                      </a:r>
                      <a:r>
                        <a:rPr lang="lv-LV" sz="2400" dirty="0" err="1"/>
                        <a:t>of</a:t>
                      </a:r>
                      <a:r>
                        <a:rPr lang="lv-LV" sz="2400" dirty="0"/>
                        <a:t> RNA </a:t>
                      </a:r>
                      <a:r>
                        <a:rPr lang="lv-LV" sz="2400" dirty="0" err="1"/>
                        <a:t>from</a:t>
                      </a:r>
                      <a:r>
                        <a:rPr lang="lv-LV" sz="2400" dirty="0"/>
                        <a:t> 25000 to 2 </a:t>
                      </a:r>
                      <a:r>
                        <a:rPr lang="lv-LV" sz="2400" dirty="0" err="1"/>
                        <a:t>million</a:t>
                      </a:r>
                      <a:endParaRPr lang="lv-LV"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2400" dirty="0" err="1"/>
                        <a:t>Molecular</a:t>
                      </a:r>
                      <a:r>
                        <a:rPr lang="lv-LV" sz="2400" dirty="0"/>
                        <a:t> </a:t>
                      </a:r>
                      <a:r>
                        <a:rPr lang="lv-LV" sz="2400" dirty="0" err="1"/>
                        <a:t>weight</a:t>
                      </a:r>
                      <a:r>
                        <a:rPr lang="lv-LV" sz="2400" dirty="0"/>
                        <a:t> </a:t>
                      </a:r>
                      <a:r>
                        <a:rPr lang="lv-LV" sz="2400" dirty="0" err="1"/>
                        <a:t>of</a:t>
                      </a:r>
                      <a:r>
                        <a:rPr lang="lv-LV" sz="2400" dirty="0"/>
                        <a:t> DNA </a:t>
                      </a:r>
                      <a:r>
                        <a:rPr lang="lv-LV" sz="2400" dirty="0" err="1"/>
                        <a:t>from</a:t>
                      </a:r>
                      <a:r>
                        <a:rPr lang="lv-LV" sz="2400" dirty="0"/>
                        <a:t> 2 to 6 </a:t>
                      </a:r>
                      <a:r>
                        <a:rPr lang="lv-LV" sz="2400" dirty="0" err="1"/>
                        <a:t>million</a:t>
                      </a:r>
                      <a:endParaRPr lang="lv-LV" sz="2400" dirty="0"/>
                    </a:p>
                    <a:p>
                      <a:endParaRPr lang="lv-LV" dirty="0"/>
                    </a:p>
                  </a:txBody>
                  <a:tcPr/>
                </a:tc>
                <a:extLst>
                  <a:ext uri="{0D108BD9-81ED-4DB2-BD59-A6C34878D82A}">
                    <a16:rowId xmlns:a16="http://schemas.microsoft.com/office/drawing/2014/main" val="738323172"/>
                  </a:ext>
                </a:extLst>
              </a:tr>
              <a:tr h="822125">
                <a:tc>
                  <a:txBody>
                    <a:bodyPr/>
                    <a:lstStyle/>
                    <a:p>
                      <a:r>
                        <a:rPr lang="lv-LV" sz="2400" dirty="0"/>
                        <a:t>RNA </a:t>
                      </a:r>
                      <a:r>
                        <a:rPr lang="lv-LV" sz="2400" dirty="0" err="1"/>
                        <a:t>is</a:t>
                      </a:r>
                      <a:r>
                        <a:rPr lang="lv-LV" sz="2400" dirty="0"/>
                        <a:t> </a:t>
                      </a:r>
                      <a:r>
                        <a:rPr lang="lv-LV" sz="2400" dirty="0" err="1"/>
                        <a:t>located</a:t>
                      </a:r>
                      <a:r>
                        <a:rPr lang="lv-LV" sz="2400" dirty="0"/>
                        <a:t> </a:t>
                      </a:r>
                      <a:r>
                        <a:rPr lang="lv-LV" sz="2400" dirty="0" err="1"/>
                        <a:t>in</a:t>
                      </a:r>
                      <a:r>
                        <a:rPr lang="lv-LV" sz="2400" dirty="0"/>
                        <a:t> </a:t>
                      </a:r>
                      <a:r>
                        <a:rPr lang="lv-LV" sz="2400" dirty="0" err="1"/>
                        <a:t>the</a:t>
                      </a:r>
                      <a:r>
                        <a:rPr lang="lv-LV" sz="2400" dirty="0"/>
                        <a:t> </a:t>
                      </a:r>
                      <a:r>
                        <a:rPr lang="lv-LV" sz="2400" dirty="0" err="1"/>
                        <a:t>ribosome</a:t>
                      </a:r>
                      <a:r>
                        <a:rPr lang="lv-LV" sz="2400" dirty="0"/>
                        <a:t>.</a:t>
                      </a:r>
                    </a:p>
                    <a:p>
                      <a:r>
                        <a:rPr lang="lv-LV" sz="2400" dirty="0" err="1"/>
                        <a:t>Inside</a:t>
                      </a:r>
                      <a:r>
                        <a:rPr lang="lv-LV" sz="2400" dirty="0"/>
                        <a:t>,</a:t>
                      </a:r>
                      <a:r>
                        <a:rPr lang="lv-LV" sz="2400" baseline="0" dirty="0"/>
                        <a:t> </a:t>
                      </a:r>
                      <a:r>
                        <a:rPr lang="lv-LV" sz="2400" baseline="0" dirty="0" err="1"/>
                        <a:t>as</a:t>
                      </a:r>
                      <a:r>
                        <a:rPr lang="lv-LV" sz="2400" baseline="0" dirty="0"/>
                        <a:t> </a:t>
                      </a:r>
                      <a:r>
                        <a:rPr lang="lv-LV" sz="2400" baseline="0" dirty="0" err="1"/>
                        <a:t>well</a:t>
                      </a:r>
                      <a:r>
                        <a:rPr lang="lv-LV" sz="2400" baseline="0" dirty="0"/>
                        <a:t> </a:t>
                      </a:r>
                      <a:r>
                        <a:rPr lang="lv-LV" sz="2400" baseline="0" dirty="0" err="1"/>
                        <a:t>as</a:t>
                      </a:r>
                      <a:r>
                        <a:rPr lang="lv-LV" sz="2400" baseline="0" dirty="0"/>
                        <a:t> </a:t>
                      </a:r>
                      <a:r>
                        <a:rPr lang="lv-LV" sz="2400" baseline="0" dirty="0" err="1"/>
                        <a:t>outside</a:t>
                      </a:r>
                      <a:r>
                        <a:rPr lang="lv-LV" sz="2400" baseline="0" dirty="0"/>
                        <a:t> </a:t>
                      </a:r>
                      <a:r>
                        <a:rPr lang="lv-LV" sz="2400" baseline="0" dirty="0" err="1"/>
                        <a:t>the</a:t>
                      </a:r>
                      <a:r>
                        <a:rPr lang="lv-LV" sz="2400" baseline="0" dirty="0"/>
                        <a:t> </a:t>
                      </a:r>
                      <a:r>
                        <a:rPr lang="lv-LV" sz="2400" baseline="0" dirty="0" err="1"/>
                        <a:t>nucleus</a:t>
                      </a:r>
                      <a:endParaRPr lang="lv-LV" sz="2400" dirty="0"/>
                    </a:p>
                  </a:txBody>
                  <a:tcPr/>
                </a:tc>
                <a:tc>
                  <a:txBody>
                    <a:bodyPr/>
                    <a:lstStyle/>
                    <a:p>
                      <a:r>
                        <a:rPr lang="lv-LV" sz="2400" dirty="0"/>
                        <a:t>DNA </a:t>
                      </a:r>
                      <a:r>
                        <a:rPr lang="lv-LV" sz="2400" dirty="0" err="1"/>
                        <a:t>is</a:t>
                      </a:r>
                      <a:r>
                        <a:rPr lang="lv-LV" sz="2400" dirty="0"/>
                        <a:t> </a:t>
                      </a:r>
                      <a:r>
                        <a:rPr lang="lv-LV" sz="2400" dirty="0" err="1"/>
                        <a:t>located</a:t>
                      </a:r>
                      <a:r>
                        <a:rPr lang="lv-LV" sz="2400" dirty="0"/>
                        <a:t> </a:t>
                      </a:r>
                      <a:r>
                        <a:rPr lang="lv-LV" sz="2400" dirty="0" err="1"/>
                        <a:t>in</a:t>
                      </a:r>
                      <a:r>
                        <a:rPr lang="lv-LV" sz="2400" dirty="0"/>
                        <a:t> </a:t>
                      </a:r>
                      <a:r>
                        <a:rPr lang="lv-LV" sz="2400" dirty="0" err="1"/>
                        <a:t>the</a:t>
                      </a:r>
                      <a:r>
                        <a:rPr lang="lv-LV" sz="2400" dirty="0"/>
                        <a:t> </a:t>
                      </a:r>
                      <a:r>
                        <a:rPr lang="lv-LV" sz="2400" dirty="0" err="1"/>
                        <a:t>chromosome</a:t>
                      </a:r>
                      <a:endParaRPr lang="lv-LV" sz="2400" dirty="0"/>
                    </a:p>
                    <a:p>
                      <a:r>
                        <a:rPr lang="lv-LV" sz="2400" dirty="0" err="1"/>
                        <a:t>Only</a:t>
                      </a:r>
                      <a:r>
                        <a:rPr lang="lv-LV" sz="2400" dirty="0"/>
                        <a:t> </a:t>
                      </a:r>
                      <a:r>
                        <a:rPr lang="lv-LV" sz="2400" dirty="0" err="1"/>
                        <a:t>inside</a:t>
                      </a:r>
                      <a:r>
                        <a:rPr lang="lv-LV" sz="2400" dirty="0"/>
                        <a:t>  </a:t>
                      </a:r>
                      <a:r>
                        <a:rPr lang="lv-LV" sz="2400" dirty="0" err="1"/>
                        <a:t>the</a:t>
                      </a:r>
                      <a:r>
                        <a:rPr lang="lv-LV" sz="2400" dirty="0"/>
                        <a:t> </a:t>
                      </a:r>
                      <a:r>
                        <a:rPr lang="lv-LV" sz="2400" dirty="0" err="1"/>
                        <a:t>nucleus</a:t>
                      </a:r>
                      <a:endParaRPr lang="lv-LV" sz="2400" dirty="0"/>
                    </a:p>
                  </a:txBody>
                  <a:tcPr/>
                </a:tc>
                <a:extLst>
                  <a:ext uri="{0D108BD9-81ED-4DB2-BD59-A6C34878D82A}">
                    <a16:rowId xmlns:a16="http://schemas.microsoft.com/office/drawing/2014/main" val="3094890534"/>
                  </a:ext>
                </a:extLst>
              </a:tr>
            </a:tbl>
          </a:graphicData>
        </a:graphic>
      </p:graphicFrame>
    </p:spTree>
    <p:extLst>
      <p:ext uri="{BB962C8B-B14F-4D97-AF65-F5344CB8AC3E}">
        <p14:creationId xmlns:p14="http://schemas.microsoft.com/office/powerpoint/2010/main" val="21165194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4795" y="2256641"/>
            <a:ext cx="10369442" cy="2308324"/>
          </a:xfrm>
          <a:prstGeom prst="rect">
            <a:avLst/>
          </a:prstGeom>
          <a:noFill/>
        </p:spPr>
        <p:txBody>
          <a:bodyPr wrap="none" rtlCol="0">
            <a:spAutoFit/>
          </a:bodyPr>
          <a:lstStyle/>
          <a:p>
            <a:pPr marL="342900" indent="-342900">
              <a:buFont typeface="Wingdings" panose="05000000000000000000" pitchFamily="2" charset="2"/>
              <a:buChar char="q"/>
            </a:pPr>
            <a:r>
              <a:rPr lang="en-US" sz="2400" dirty="0"/>
              <a:t>RNA and DNA are two very similar molecules, performing vastly different tasks</a:t>
            </a:r>
            <a:r>
              <a:rPr lang="lv-LV" sz="2400" dirty="0"/>
              <a:t>.</a:t>
            </a:r>
          </a:p>
          <a:p>
            <a:endParaRPr lang="en-US" sz="2400" dirty="0"/>
          </a:p>
          <a:p>
            <a:endParaRPr lang="en-US" sz="2400" dirty="0"/>
          </a:p>
          <a:p>
            <a:pPr marL="342900" indent="-342900">
              <a:buFont typeface="Wingdings" panose="05000000000000000000" pitchFamily="2" charset="2"/>
              <a:buChar char="q"/>
            </a:pPr>
            <a:r>
              <a:rPr lang="en-US" sz="2400" dirty="0"/>
              <a:t>While structurally they differ only by one hydroxyl group, </a:t>
            </a:r>
          </a:p>
          <a:p>
            <a:r>
              <a:rPr lang="en-US" sz="2400" dirty="0"/>
              <a:t>their functions, importance, and presence in any organism are miles apart.</a:t>
            </a:r>
            <a:br>
              <a:rPr lang="en-US" sz="2400" dirty="0"/>
            </a:br>
            <a:endParaRPr lang="lv-LV" sz="2400" dirty="0"/>
          </a:p>
        </p:txBody>
      </p:sp>
    </p:spTree>
    <p:extLst>
      <p:ext uri="{BB962C8B-B14F-4D97-AF65-F5344CB8AC3E}">
        <p14:creationId xmlns:p14="http://schemas.microsoft.com/office/powerpoint/2010/main" val="19719265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02378" y="204425"/>
            <a:ext cx="4870629" cy="584775"/>
          </a:xfrm>
          <a:prstGeom prst="rect">
            <a:avLst/>
          </a:prstGeom>
          <a:noFill/>
        </p:spPr>
        <p:txBody>
          <a:bodyPr wrap="none" rtlCol="0">
            <a:spAutoFit/>
          </a:bodyPr>
          <a:lstStyle/>
          <a:p>
            <a:r>
              <a:rPr lang="en-US" sz="3200" dirty="0"/>
              <a:t>The RNA World Hypothesis </a:t>
            </a:r>
            <a:endParaRPr lang="lv-LV" sz="3200" dirty="0"/>
          </a:p>
        </p:txBody>
      </p:sp>
      <p:sp>
        <p:nvSpPr>
          <p:cNvPr id="6" name="TextBox 5"/>
          <p:cNvSpPr txBox="1"/>
          <p:nvPr/>
        </p:nvSpPr>
        <p:spPr>
          <a:xfrm>
            <a:off x="1343178" y="2272008"/>
            <a:ext cx="8917696" cy="2308324"/>
          </a:xfrm>
          <a:prstGeom prst="rect">
            <a:avLst/>
          </a:prstGeom>
          <a:noFill/>
        </p:spPr>
        <p:txBody>
          <a:bodyPr wrap="square" rtlCol="0">
            <a:spAutoFit/>
          </a:bodyPr>
          <a:lstStyle/>
          <a:p>
            <a:pPr marL="342900" indent="-342900">
              <a:buFont typeface="Wingdings" panose="05000000000000000000" pitchFamily="2" charset="2"/>
              <a:buChar char="§"/>
            </a:pPr>
            <a:r>
              <a:rPr lang="en-US" sz="2400" dirty="0"/>
              <a:t>This hypothesis was proposed independently by Carl </a:t>
            </a:r>
            <a:r>
              <a:rPr lang="en-US" sz="2400" dirty="0" err="1"/>
              <a:t>Woese</a:t>
            </a:r>
            <a:r>
              <a:rPr lang="en-US" sz="2400" dirty="0"/>
              <a:t>,</a:t>
            </a:r>
          </a:p>
          <a:p>
            <a:r>
              <a:rPr lang="en-US" sz="2400" dirty="0"/>
              <a:t>Francis Crick and Alexander Rich in the 1960s, </a:t>
            </a:r>
          </a:p>
          <a:p>
            <a:r>
              <a:rPr lang="en-US" sz="2400" dirty="0"/>
              <a:t>soon after the double-helical structure of DNA was determined. </a:t>
            </a:r>
          </a:p>
          <a:p>
            <a:endParaRPr lang="en-US" sz="2400" dirty="0"/>
          </a:p>
          <a:p>
            <a:pPr marL="342900" indent="-342900">
              <a:buFont typeface="Wingdings" panose="05000000000000000000" pitchFamily="2" charset="2"/>
              <a:buChar char="§"/>
            </a:pPr>
            <a:r>
              <a:rPr lang="en-US" sz="2400" dirty="0"/>
              <a:t>The term RNA World was first used by Walter Gilbert in 1986 after discovery of ribozymes.</a:t>
            </a:r>
            <a:endParaRPr lang="lv-LV" sz="2400" dirty="0"/>
          </a:p>
        </p:txBody>
      </p:sp>
      <p:sp>
        <p:nvSpPr>
          <p:cNvPr id="2" name="TextBox 1">
            <a:extLst>
              <a:ext uri="{FF2B5EF4-FFF2-40B4-BE49-F238E27FC236}">
                <a16:creationId xmlns:a16="http://schemas.microsoft.com/office/drawing/2014/main" id="{6CE5060B-B966-4737-8969-6A3204CE894F}"/>
              </a:ext>
            </a:extLst>
          </p:cNvPr>
          <p:cNvSpPr txBox="1"/>
          <p:nvPr/>
        </p:nvSpPr>
        <p:spPr>
          <a:xfrm>
            <a:off x="1588952" y="1153578"/>
            <a:ext cx="8426148" cy="461665"/>
          </a:xfrm>
          <a:prstGeom prst="rect">
            <a:avLst/>
          </a:prstGeom>
          <a:noFill/>
        </p:spPr>
        <p:txBody>
          <a:bodyPr wrap="square" rtlCol="0">
            <a:spAutoFit/>
          </a:bodyPr>
          <a:lstStyle/>
          <a:p>
            <a:r>
              <a:rPr lang="sv-SE" sz="2400" dirty="0"/>
              <a:t>The first genetic material was probably RNA, not DNA. </a:t>
            </a:r>
            <a:endParaRPr lang="lv-LV" sz="2400" dirty="0"/>
          </a:p>
        </p:txBody>
      </p:sp>
    </p:spTree>
    <p:extLst>
      <p:ext uri="{BB962C8B-B14F-4D97-AF65-F5344CB8AC3E}">
        <p14:creationId xmlns:p14="http://schemas.microsoft.com/office/powerpoint/2010/main" val="30596391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ribozymes">
            <a:extLst>
              <a:ext uri="{FF2B5EF4-FFF2-40B4-BE49-F238E27FC236}">
                <a16:creationId xmlns:a16="http://schemas.microsoft.com/office/drawing/2014/main" id="{FA7012B7-F266-4FAF-B68F-FF3A1C6F10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6556" y="0"/>
            <a:ext cx="3321208" cy="22521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756597" y="0"/>
            <a:ext cx="3021890" cy="1325563"/>
          </a:xfrm>
        </p:spPr>
        <p:txBody>
          <a:bodyPr/>
          <a:lstStyle/>
          <a:p>
            <a:r>
              <a:rPr lang="sv-SE"/>
              <a:t>Ribozymes </a:t>
            </a:r>
            <a:endParaRPr lang="lv-LV" dirty="0"/>
          </a:p>
        </p:txBody>
      </p:sp>
      <p:sp>
        <p:nvSpPr>
          <p:cNvPr id="3" name="TextBox 2">
            <a:extLst>
              <a:ext uri="{FF2B5EF4-FFF2-40B4-BE49-F238E27FC236}">
                <a16:creationId xmlns:a16="http://schemas.microsoft.com/office/drawing/2014/main" id="{ECED420C-EAE5-43F5-BDAB-EC69AE9A4E7B}"/>
              </a:ext>
            </a:extLst>
          </p:cNvPr>
          <p:cNvSpPr txBox="1"/>
          <p:nvPr/>
        </p:nvSpPr>
        <p:spPr>
          <a:xfrm>
            <a:off x="2541667" y="1094730"/>
            <a:ext cx="5451749" cy="461665"/>
          </a:xfrm>
          <a:prstGeom prst="rect">
            <a:avLst/>
          </a:prstGeom>
          <a:noFill/>
        </p:spPr>
        <p:txBody>
          <a:bodyPr wrap="none" rtlCol="0">
            <a:spAutoFit/>
          </a:bodyPr>
          <a:lstStyle/>
          <a:p>
            <a:r>
              <a:rPr lang="en-US" sz="2400" b="1" dirty="0"/>
              <a:t>Ribo</a:t>
            </a:r>
            <a:r>
              <a:rPr lang="en-US" sz="2400" dirty="0"/>
              <a:t>nucleic acid en</a:t>
            </a:r>
            <a:r>
              <a:rPr lang="en-US" sz="2400" b="1" dirty="0"/>
              <a:t>zymes </a:t>
            </a:r>
            <a:r>
              <a:rPr lang="en-US" sz="2400" dirty="0"/>
              <a:t>or catalytic RNA</a:t>
            </a:r>
            <a:endParaRPr lang="lv-LV" sz="2400" dirty="0"/>
          </a:p>
        </p:txBody>
      </p:sp>
      <p:sp>
        <p:nvSpPr>
          <p:cNvPr id="6" name="TextBox 5">
            <a:extLst>
              <a:ext uri="{FF2B5EF4-FFF2-40B4-BE49-F238E27FC236}">
                <a16:creationId xmlns:a16="http://schemas.microsoft.com/office/drawing/2014/main" id="{946B3326-4395-4F14-A83E-C0CE79867179}"/>
              </a:ext>
            </a:extLst>
          </p:cNvPr>
          <p:cNvSpPr txBox="1"/>
          <p:nvPr/>
        </p:nvSpPr>
        <p:spPr>
          <a:xfrm>
            <a:off x="1500403" y="1907728"/>
            <a:ext cx="9642511" cy="2677656"/>
          </a:xfrm>
          <a:prstGeom prst="rect">
            <a:avLst/>
          </a:prstGeom>
          <a:noFill/>
        </p:spPr>
        <p:txBody>
          <a:bodyPr wrap="none" rtlCol="0">
            <a:spAutoFit/>
          </a:bodyPr>
          <a:lstStyle/>
          <a:p>
            <a:r>
              <a:rPr lang="en-US" sz="2400" dirty="0"/>
              <a:t>Ribozymes</a:t>
            </a:r>
            <a:r>
              <a:rPr lang="en-US" sz="2400" b="1" dirty="0"/>
              <a:t> </a:t>
            </a:r>
            <a:r>
              <a:rPr lang="en-US" sz="2400" dirty="0"/>
              <a:t>have been found to catalyze many different reactions: </a:t>
            </a:r>
          </a:p>
          <a:p>
            <a:pPr marL="800100" lvl="1" indent="-342900">
              <a:buFont typeface="Wingdings" panose="05000000000000000000" pitchFamily="2" charset="2"/>
              <a:buChar char="ü"/>
            </a:pPr>
            <a:r>
              <a:rPr lang="sv-SE" sz="2400" dirty="0"/>
              <a:t>ribozymes can make complementary copies of short stretches of </a:t>
            </a:r>
          </a:p>
          <a:p>
            <a:pPr lvl="1"/>
            <a:r>
              <a:rPr lang="sv-SE" sz="2400" dirty="0"/>
              <a:t>their own sequence;</a:t>
            </a:r>
          </a:p>
          <a:p>
            <a:pPr marL="800100" lvl="1" indent="-342900">
              <a:buFont typeface="Wingdings" panose="05000000000000000000" pitchFamily="2" charset="2"/>
              <a:buChar char="ü"/>
            </a:pPr>
            <a:r>
              <a:rPr lang="sv-SE" sz="2400" dirty="0"/>
              <a:t>they catalyze either the breaking or synthesis of phosphoester bonds </a:t>
            </a:r>
          </a:p>
          <a:p>
            <a:pPr lvl="1"/>
            <a:r>
              <a:rPr lang="sv-SE" sz="2400" dirty="0"/>
              <a:t>in DNA or RNA.</a:t>
            </a:r>
          </a:p>
          <a:p>
            <a:pPr marL="800100" lvl="1" indent="-342900">
              <a:buFont typeface="Wingdings" panose="05000000000000000000" pitchFamily="2" charset="2"/>
              <a:buChar char="ü"/>
            </a:pPr>
            <a:endParaRPr lang="sv-SE" sz="2400" dirty="0"/>
          </a:p>
          <a:p>
            <a:pPr marL="800100" lvl="1" indent="-342900">
              <a:buFont typeface="Wingdings" panose="05000000000000000000" pitchFamily="2" charset="2"/>
              <a:buChar char="ü"/>
            </a:pPr>
            <a:endParaRPr lang="lv-LV" sz="2400" dirty="0"/>
          </a:p>
        </p:txBody>
      </p:sp>
      <p:sp>
        <p:nvSpPr>
          <p:cNvPr id="4" name="TextBox 3">
            <a:extLst>
              <a:ext uri="{FF2B5EF4-FFF2-40B4-BE49-F238E27FC236}">
                <a16:creationId xmlns:a16="http://schemas.microsoft.com/office/drawing/2014/main" id="{BBAB39A7-5A81-4FFA-A6EF-B1AC9A3C83D9}"/>
              </a:ext>
            </a:extLst>
          </p:cNvPr>
          <p:cNvSpPr txBox="1"/>
          <p:nvPr/>
        </p:nvSpPr>
        <p:spPr>
          <a:xfrm>
            <a:off x="1102838" y="4354551"/>
            <a:ext cx="9593204" cy="461665"/>
          </a:xfrm>
          <a:prstGeom prst="rect">
            <a:avLst/>
          </a:prstGeom>
          <a:noFill/>
        </p:spPr>
        <p:txBody>
          <a:bodyPr wrap="none" rtlCol="0">
            <a:spAutoFit/>
          </a:bodyPr>
          <a:lstStyle/>
          <a:p>
            <a:r>
              <a:rPr lang="sv-SE" sz="2400" dirty="0"/>
              <a:t>This property would enable the capacity to self replicate and propagate life.</a:t>
            </a:r>
            <a:endParaRPr lang="lv-LV" sz="2400" dirty="0"/>
          </a:p>
        </p:txBody>
      </p:sp>
    </p:spTree>
    <p:extLst>
      <p:ext uri="{BB962C8B-B14F-4D97-AF65-F5344CB8AC3E}">
        <p14:creationId xmlns:p14="http://schemas.microsoft.com/office/powerpoint/2010/main" val="4084786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prokaryotic and eukaryotic ce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970" y="1873584"/>
            <a:ext cx="6814285" cy="37554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12020" y="268448"/>
            <a:ext cx="7097087" cy="954107"/>
          </a:xfrm>
          <a:prstGeom prst="rect">
            <a:avLst/>
          </a:prstGeom>
          <a:noFill/>
        </p:spPr>
        <p:txBody>
          <a:bodyPr wrap="square" rtlCol="0">
            <a:spAutoFit/>
          </a:bodyPr>
          <a:lstStyle/>
          <a:p>
            <a:pPr algn="ctr"/>
            <a:r>
              <a:rPr lang="en-US" sz="2800" b="1" dirty="0"/>
              <a:t>Living organisms can be classified into</a:t>
            </a:r>
          </a:p>
          <a:p>
            <a:pPr algn="ctr"/>
            <a:r>
              <a:rPr lang="en-US" sz="2800" b="1" dirty="0"/>
              <a:t>prokaryotes and eukaryotes </a:t>
            </a:r>
            <a:endParaRPr lang="lv-LV" sz="2800" b="1" dirty="0"/>
          </a:p>
        </p:txBody>
      </p:sp>
      <p:pic>
        <p:nvPicPr>
          <p:cNvPr id="3" name="Attēls 2"/>
          <p:cNvPicPr>
            <a:picLocks noChangeAspect="1"/>
          </p:cNvPicPr>
          <p:nvPr/>
        </p:nvPicPr>
        <p:blipFill>
          <a:blip r:embed="rId4"/>
          <a:stretch>
            <a:fillRect/>
          </a:stretch>
        </p:blipFill>
        <p:spPr>
          <a:xfrm>
            <a:off x="7752214" y="1998105"/>
            <a:ext cx="4019550" cy="1952625"/>
          </a:xfrm>
          <a:prstGeom prst="rect">
            <a:avLst/>
          </a:prstGeom>
        </p:spPr>
      </p:pic>
      <p:sp>
        <p:nvSpPr>
          <p:cNvPr id="4" name="TextBox 3"/>
          <p:cNvSpPr txBox="1"/>
          <p:nvPr/>
        </p:nvSpPr>
        <p:spPr>
          <a:xfrm>
            <a:off x="869459" y="5942898"/>
            <a:ext cx="10240424" cy="461665"/>
          </a:xfrm>
          <a:prstGeom prst="rect">
            <a:avLst/>
          </a:prstGeom>
          <a:noFill/>
        </p:spPr>
        <p:txBody>
          <a:bodyPr wrap="square" rtlCol="0">
            <a:spAutoFit/>
          </a:bodyPr>
          <a:lstStyle/>
          <a:p>
            <a:r>
              <a:rPr lang="en-US" sz="2400" dirty="0"/>
              <a:t>Prokaryotes and eukaryotes are two distinct cell types with structural differences.</a:t>
            </a:r>
            <a:endParaRPr lang="lv-LV" sz="2400" dirty="0"/>
          </a:p>
        </p:txBody>
      </p:sp>
    </p:spTree>
    <p:extLst>
      <p:ext uri="{BB962C8B-B14F-4D97-AF65-F5344CB8AC3E}">
        <p14:creationId xmlns:p14="http://schemas.microsoft.com/office/powerpoint/2010/main" val="37198588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03713" y="116633"/>
            <a:ext cx="4870629" cy="584775"/>
          </a:xfrm>
          <a:prstGeom prst="rect">
            <a:avLst/>
          </a:prstGeom>
          <a:noFill/>
        </p:spPr>
        <p:txBody>
          <a:bodyPr wrap="none" rtlCol="0">
            <a:spAutoFit/>
          </a:bodyPr>
          <a:lstStyle/>
          <a:p>
            <a:r>
              <a:rPr lang="en-US" sz="3200" dirty="0"/>
              <a:t>The RNA World Hypothesis </a:t>
            </a:r>
            <a:endParaRPr lang="lv-LV" sz="3200" dirty="0"/>
          </a:p>
        </p:txBody>
      </p:sp>
      <p:sp>
        <p:nvSpPr>
          <p:cNvPr id="8" name="TextBox 7">
            <a:extLst>
              <a:ext uri="{FF2B5EF4-FFF2-40B4-BE49-F238E27FC236}">
                <a16:creationId xmlns:a16="http://schemas.microsoft.com/office/drawing/2014/main" id="{9213B229-BA4E-4D0B-900F-DBE51CCF4B9D}"/>
              </a:ext>
            </a:extLst>
          </p:cNvPr>
          <p:cNvSpPr txBox="1"/>
          <p:nvPr/>
        </p:nvSpPr>
        <p:spPr>
          <a:xfrm flipH="1">
            <a:off x="131063" y="1848967"/>
            <a:ext cx="8984974" cy="3416320"/>
          </a:xfrm>
          <a:prstGeom prst="rect">
            <a:avLst/>
          </a:prstGeom>
          <a:noFill/>
        </p:spPr>
        <p:txBody>
          <a:bodyPr wrap="square" rtlCol="0">
            <a:spAutoFit/>
          </a:bodyPr>
          <a:lstStyle/>
          <a:p>
            <a:pPr marL="342900" indent="-342900">
              <a:buFont typeface="Wingdings" panose="05000000000000000000" pitchFamily="2" charset="2"/>
              <a:buChar char="q"/>
            </a:pPr>
            <a:r>
              <a:rPr lang="sv-SE" sz="2400" dirty="0"/>
              <a:t>Protobionts are abiotically (from non-living matter) created molecules surrounded by a membrane.</a:t>
            </a:r>
          </a:p>
          <a:p>
            <a:endParaRPr lang="sv-SE" sz="2400" dirty="0"/>
          </a:p>
          <a:p>
            <a:pPr marL="800100" lvl="1" indent="-342900">
              <a:buFont typeface="Wingdings" panose="05000000000000000000" pitchFamily="2" charset="2"/>
              <a:buChar char="ü"/>
            </a:pPr>
            <a:r>
              <a:rPr lang="sv-SE" sz="2400" dirty="0"/>
              <a:t>They can engage in simple </a:t>
            </a:r>
          </a:p>
          <a:p>
            <a:pPr lvl="1"/>
            <a:r>
              <a:rPr lang="sv-SE" sz="2400" dirty="0"/>
              <a:t>reproduction and metabolism.</a:t>
            </a:r>
          </a:p>
          <a:p>
            <a:pPr marL="800100" lvl="1" indent="-342900">
              <a:buFont typeface="Wingdings" panose="05000000000000000000" pitchFamily="2" charset="2"/>
              <a:buChar char="ü"/>
            </a:pPr>
            <a:endParaRPr lang="sv-SE" sz="2400" dirty="0"/>
          </a:p>
          <a:p>
            <a:pPr marL="800100" lvl="1" indent="-342900">
              <a:buFont typeface="Wingdings" panose="05000000000000000000" pitchFamily="2" charset="2"/>
              <a:buChar char="ü"/>
            </a:pPr>
            <a:r>
              <a:rPr lang="sv-SE" sz="2400" dirty="0"/>
              <a:t>They can maintain an internal environment</a:t>
            </a:r>
          </a:p>
          <a:p>
            <a:pPr lvl="1"/>
            <a:r>
              <a:rPr lang="sv-SE" sz="2400" dirty="0"/>
              <a:t> different than the external.</a:t>
            </a:r>
          </a:p>
          <a:p>
            <a:endParaRPr lang="lv-LV" sz="2400" dirty="0"/>
          </a:p>
        </p:txBody>
      </p:sp>
      <p:sp>
        <p:nvSpPr>
          <p:cNvPr id="7" name="TextBox 6">
            <a:extLst>
              <a:ext uri="{FF2B5EF4-FFF2-40B4-BE49-F238E27FC236}">
                <a16:creationId xmlns:a16="http://schemas.microsoft.com/office/drawing/2014/main" id="{BA9C12D8-30F7-4F0D-B3D9-8D6F573F0CC8}"/>
              </a:ext>
            </a:extLst>
          </p:cNvPr>
          <p:cNvSpPr txBox="1"/>
          <p:nvPr/>
        </p:nvSpPr>
        <p:spPr>
          <a:xfrm>
            <a:off x="577563" y="5565913"/>
            <a:ext cx="6185796" cy="830997"/>
          </a:xfrm>
          <a:prstGeom prst="rect">
            <a:avLst/>
          </a:prstGeom>
          <a:noFill/>
        </p:spPr>
        <p:txBody>
          <a:bodyPr wrap="none" rtlCol="0">
            <a:spAutoFit/>
          </a:bodyPr>
          <a:lstStyle/>
          <a:p>
            <a:r>
              <a:rPr lang="sv-SE" sz="2400" dirty="0"/>
              <a:t>Liposomes can spontaneously organize in water </a:t>
            </a:r>
          </a:p>
          <a:p>
            <a:r>
              <a:rPr lang="sv-SE" sz="2400" dirty="0"/>
              <a:t>from lipids and organic molecules.</a:t>
            </a:r>
            <a:endParaRPr lang="lv-LV" sz="2400" dirty="0"/>
          </a:p>
        </p:txBody>
      </p:sp>
      <p:pic>
        <p:nvPicPr>
          <p:cNvPr id="11" name="Attēls 10">
            <a:extLst>
              <a:ext uri="{FF2B5EF4-FFF2-40B4-BE49-F238E27FC236}">
                <a16:creationId xmlns:a16="http://schemas.microsoft.com/office/drawing/2014/main" id="{247E82A4-6BF5-4915-8F5B-642A59BF29C0}"/>
              </a:ext>
            </a:extLst>
          </p:cNvPr>
          <p:cNvPicPr>
            <a:picLocks noChangeAspect="1"/>
          </p:cNvPicPr>
          <p:nvPr/>
        </p:nvPicPr>
        <p:blipFill>
          <a:blip r:embed="rId2"/>
          <a:stretch>
            <a:fillRect/>
          </a:stretch>
        </p:blipFill>
        <p:spPr>
          <a:xfrm>
            <a:off x="6849087" y="4571087"/>
            <a:ext cx="2266950" cy="2181225"/>
          </a:xfrm>
          <a:prstGeom prst="rect">
            <a:avLst/>
          </a:prstGeom>
        </p:spPr>
      </p:pic>
      <p:pic>
        <p:nvPicPr>
          <p:cNvPr id="12" name="Attēls 11">
            <a:extLst>
              <a:ext uri="{FF2B5EF4-FFF2-40B4-BE49-F238E27FC236}">
                <a16:creationId xmlns:a16="http://schemas.microsoft.com/office/drawing/2014/main" id="{8B3F6F32-05A2-4EE4-9588-4183D95D384F}"/>
              </a:ext>
            </a:extLst>
          </p:cNvPr>
          <p:cNvPicPr>
            <a:picLocks noChangeAspect="1"/>
          </p:cNvPicPr>
          <p:nvPr/>
        </p:nvPicPr>
        <p:blipFill>
          <a:blip r:embed="rId3"/>
          <a:stretch>
            <a:fillRect/>
          </a:stretch>
        </p:blipFill>
        <p:spPr>
          <a:xfrm>
            <a:off x="8633782" y="1655749"/>
            <a:ext cx="2749205" cy="2688878"/>
          </a:xfrm>
          <a:prstGeom prst="rect">
            <a:avLst/>
          </a:prstGeom>
        </p:spPr>
      </p:pic>
      <p:sp>
        <p:nvSpPr>
          <p:cNvPr id="13" name="TextBox 12">
            <a:extLst>
              <a:ext uri="{FF2B5EF4-FFF2-40B4-BE49-F238E27FC236}">
                <a16:creationId xmlns:a16="http://schemas.microsoft.com/office/drawing/2014/main" id="{43A94725-B8D3-47E0-AC21-9ABB8FC20A1B}"/>
              </a:ext>
            </a:extLst>
          </p:cNvPr>
          <p:cNvSpPr txBox="1"/>
          <p:nvPr/>
        </p:nvSpPr>
        <p:spPr>
          <a:xfrm>
            <a:off x="1008395" y="746239"/>
            <a:ext cx="8542275" cy="830997"/>
          </a:xfrm>
          <a:prstGeom prst="rect">
            <a:avLst/>
          </a:prstGeom>
          <a:noFill/>
        </p:spPr>
        <p:txBody>
          <a:bodyPr wrap="none" rtlCol="0">
            <a:spAutoFit/>
          </a:bodyPr>
          <a:lstStyle/>
          <a:p>
            <a:r>
              <a:rPr lang="en-US" sz="2400" dirty="0"/>
              <a:t>Earlier forms of life may have relied solely on RNA  to store genetic </a:t>
            </a:r>
          </a:p>
          <a:p>
            <a:r>
              <a:rPr lang="en-US" sz="2400" dirty="0"/>
              <a:t>information and to catalyze chemical  reactions.</a:t>
            </a:r>
            <a:endParaRPr lang="lv-LV" sz="2400" dirty="0"/>
          </a:p>
        </p:txBody>
      </p:sp>
    </p:spTree>
    <p:extLst>
      <p:ext uri="{BB962C8B-B14F-4D97-AF65-F5344CB8AC3E}">
        <p14:creationId xmlns:p14="http://schemas.microsoft.com/office/powerpoint/2010/main" val="2697055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a:stretch>
            <a:fillRect/>
          </a:stretch>
        </p:blipFill>
        <p:spPr>
          <a:xfrm>
            <a:off x="1309931" y="1484379"/>
            <a:ext cx="8413433" cy="4539866"/>
          </a:xfrm>
          <a:prstGeom prst="rect">
            <a:avLst/>
          </a:prstGeom>
        </p:spPr>
      </p:pic>
      <p:sp>
        <p:nvSpPr>
          <p:cNvPr id="3" name="TextBox 2">
            <a:extLst>
              <a:ext uri="{FF2B5EF4-FFF2-40B4-BE49-F238E27FC236}">
                <a16:creationId xmlns:a16="http://schemas.microsoft.com/office/drawing/2014/main" id="{D49750C4-31BD-41B0-A16E-FD8690D52332}"/>
              </a:ext>
            </a:extLst>
          </p:cNvPr>
          <p:cNvSpPr txBox="1"/>
          <p:nvPr/>
        </p:nvSpPr>
        <p:spPr>
          <a:xfrm>
            <a:off x="2754453" y="284212"/>
            <a:ext cx="9719977" cy="830997"/>
          </a:xfrm>
          <a:prstGeom prst="rect">
            <a:avLst/>
          </a:prstGeom>
          <a:noFill/>
        </p:spPr>
        <p:txBody>
          <a:bodyPr wrap="square" rtlCol="0">
            <a:spAutoFit/>
          </a:bodyPr>
          <a:lstStyle/>
          <a:p>
            <a:r>
              <a:rPr lang="sv-SE" sz="2400" dirty="0"/>
              <a:t>DNS is sometimes considered as modified RNA better </a:t>
            </a:r>
          </a:p>
          <a:p>
            <a:r>
              <a:rPr lang="sv-SE" sz="2400" dirty="0"/>
              <a:t>suited for the conservation of genetic information.</a:t>
            </a:r>
            <a:endParaRPr lang="lv-LV" sz="2400" dirty="0"/>
          </a:p>
        </p:txBody>
      </p:sp>
    </p:spTree>
    <p:extLst>
      <p:ext uri="{BB962C8B-B14F-4D97-AF65-F5344CB8AC3E}">
        <p14:creationId xmlns:p14="http://schemas.microsoft.com/office/powerpoint/2010/main" val="33820475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2958323" y="-112236"/>
            <a:ext cx="8229600" cy="1143000"/>
          </a:xfrm>
        </p:spPr>
        <p:txBody>
          <a:bodyPr>
            <a:normAutofit/>
          </a:bodyPr>
          <a:lstStyle/>
          <a:p>
            <a:pPr eaLnBrk="1" hangingPunct="1"/>
            <a:r>
              <a:rPr lang="en-US" altLang="lv-LV" sz="3200" b="1" dirty="0"/>
              <a:t>DNA sculptures from around the world</a:t>
            </a:r>
          </a:p>
        </p:txBody>
      </p:sp>
      <p:pic>
        <p:nvPicPr>
          <p:cNvPr id="409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463" y="4079875"/>
            <a:ext cx="1705366" cy="245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9673" y="1130935"/>
            <a:ext cx="31623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3123" y="1143000"/>
            <a:ext cx="171450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89858" y="3762634"/>
            <a:ext cx="3184324" cy="2593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909225" y="1403033"/>
            <a:ext cx="3310522" cy="646331"/>
          </a:xfrm>
          <a:prstGeom prst="rect">
            <a:avLst/>
          </a:prstGeom>
          <a:noFill/>
        </p:spPr>
        <p:txBody>
          <a:bodyPr wrap="none" rtlCol="0">
            <a:spAutoFit/>
          </a:bodyPr>
          <a:lstStyle/>
          <a:p>
            <a:r>
              <a:rPr lang="en-US" dirty="0"/>
              <a:t>New Zealand, </a:t>
            </a:r>
            <a:r>
              <a:rPr lang="en-US" dirty="0" err="1"/>
              <a:t>Pongaroa</a:t>
            </a:r>
            <a:endParaRPr lang="en-US" dirty="0"/>
          </a:p>
          <a:p>
            <a:r>
              <a:rPr lang="en-US" dirty="0"/>
              <a:t>the birthplace of Maurice Wilkins</a:t>
            </a:r>
            <a:endParaRPr lang="lv-LV" dirty="0"/>
          </a:p>
        </p:txBody>
      </p:sp>
      <p:sp>
        <p:nvSpPr>
          <p:cNvPr id="10" name="TextBox 9"/>
          <p:cNvSpPr txBox="1"/>
          <p:nvPr/>
        </p:nvSpPr>
        <p:spPr>
          <a:xfrm>
            <a:off x="4210314" y="6119336"/>
            <a:ext cx="1790555" cy="369332"/>
          </a:xfrm>
          <a:prstGeom prst="rect">
            <a:avLst/>
          </a:prstGeom>
          <a:noFill/>
        </p:spPr>
        <p:txBody>
          <a:bodyPr wrap="none" rtlCol="0">
            <a:spAutoFit/>
          </a:bodyPr>
          <a:lstStyle/>
          <a:p>
            <a:r>
              <a:rPr lang="en-US" dirty="0"/>
              <a:t>Sweden, Uppsala</a:t>
            </a:r>
            <a:endParaRPr lang="lv-LV" dirty="0"/>
          </a:p>
        </p:txBody>
      </p:sp>
      <p:sp>
        <p:nvSpPr>
          <p:cNvPr id="11" name="TextBox 10"/>
          <p:cNvSpPr txBox="1"/>
          <p:nvPr/>
        </p:nvSpPr>
        <p:spPr>
          <a:xfrm>
            <a:off x="457264" y="6488668"/>
            <a:ext cx="1966500" cy="369332"/>
          </a:xfrm>
          <a:prstGeom prst="rect">
            <a:avLst/>
          </a:prstGeom>
          <a:noFill/>
        </p:spPr>
        <p:txBody>
          <a:bodyPr wrap="none" rtlCol="0">
            <a:spAutoFit/>
          </a:bodyPr>
          <a:lstStyle/>
          <a:p>
            <a:r>
              <a:rPr lang="en-US" dirty="0"/>
              <a:t>Russia, Novosibirsk</a:t>
            </a:r>
            <a:endParaRPr lang="lv-LV" dirty="0"/>
          </a:p>
        </p:txBody>
      </p:sp>
      <p:pic>
        <p:nvPicPr>
          <p:cNvPr id="4" name="Attēls 3"/>
          <p:cNvPicPr>
            <a:picLocks noChangeAspect="1"/>
          </p:cNvPicPr>
          <p:nvPr/>
        </p:nvPicPr>
        <p:blipFill>
          <a:blip r:embed="rId6"/>
          <a:stretch>
            <a:fillRect/>
          </a:stretch>
        </p:blipFill>
        <p:spPr>
          <a:xfrm>
            <a:off x="498787" y="797759"/>
            <a:ext cx="1924977" cy="2754034"/>
          </a:xfrm>
          <a:prstGeom prst="rect">
            <a:avLst/>
          </a:prstGeom>
        </p:spPr>
      </p:pic>
      <p:sp>
        <p:nvSpPr>
          <p:cNvPr id="5" name="TextBox 4"/>
          <p:cNvSpPr txBox="1"/>
          <p:nvPr/>
        </p:nvSpPr>
        <p:spPr>
          <a:xfrm>
            <a:off x="724463" y="3593147"/>
            <a:ext cx="1528111" cy="369332"/>
          </a:xfrm>
          <a:prstGeom prst="rect">
            <a:avLst/>
          </a:prstGeom>
          <a:noFill/>
        </p:spPr>
        <p:txBody>
          <a:bodyPr wrap="none" rtlCol="0">
            <a:spAutoFit/>
          </a:bodyPr>
          <a:lstStyle/>
          <a:p>
            <a:r>
              <a:rPr lang="en-US" dirty="0"/>
              <a:t>UK, Newcastle</a:t>
            </a:r>
            <a:endParaRPr lang="lv-LV" dirty="0"/>
          </a:p>
        </p:txBody>
      </p:sp>
      <p:sp>
        <p:nvSpPr>
          <p:cNvPr id="14" name="TextBox 13"/>
          <p:cNvSpPr txBox="1"/>
          <p:nvPr/>
        </p:nvSpPr>
        <p:spPr>
          <a:xfrm>
            <a:off x="9494784" y="6356350"/>
            <a:ext cx="1239442" cy="369332"/>
          </a:xfrm>
          <a:prstGeom prst="rect">
            <a:avLst/>
          </a:prstGeom>
          <a:noFill/>
        </p:spPr>
        <p:txBody>
          <a:bodyPr wrap="none" rtlCol="0">
            <a:spAutoFit/>
          </a:bodyPr>
          <a:lstStyle/>
          <a:p>
            <a:r>
              <a:rPr lang="en-US" dirty="0"/>
              <a:t>Latvia, Riga</a:t>
            </a:r>
            <a:endParaRPr lang="lv-LV" dirty="0"/>
          </a:p>
        </p:txBody>
      </p:sp>
    </p:spTree>
    <p:extLst>
      <p:ext uri="{BB962C8B-B14F-4D97-AF65-F5344CB8AC3E}">
        <p14:creationId xmlns:p14="http://schemas.microsoft.com/office/powerpoint/2010/main" val="1464586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Image result for what types of molecules are in living tiss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sp>
        <p:nvSpPr>
          <p:cNvPr id="9" name="AutoShape 4" descr="Image result for what types of molecules are in living tissu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103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561" y="2038784"/>
            <a:ext cx="5938582" cy="3071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descr="Image result for protein struc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6464" y="2521388"/>
            <a:ext cx="1146282" cy="1146282"/>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8281" y="2428913"/>
            <a:ext cx="1336325" cy="152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8125" y="4900432"/>
            <a:ext cx="3895725"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9"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379168">
            <a:off x="10466050" y="4472595"/>
            <a:ext cx="1960260" cy="684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888538" y="160337"/>
            <a:ext cx="6319743" cy="584775"/>
          </a:xfrm>
          <a:prstGeom prst="rect">
            <a:avLst/>
          </a:prstGeom>
          <a:noFill/>
        </p:spPr>
        <p:txBody>
          <a:bodyPr wrap="none" rtlCol="0">
            <a:spAutoFit/>
          </a:bodyPr>
          <a:lstStyle/>
          <a:p>
            <a:r>
              <a:rPr lang="lv-LV" sz="3200" b="1" dirty="0"/>
              <a:t>Chemical </a:t>
            </a:r>
            <a:r>
              <a:rPr lang="lv-LV" sz="3200" b="1" dirty="0" err="1"/>
              <a:t>composition</a:t>
            </a:r>
            <a:r>
              <a:rPr lang="lv-LV" sz="3200" b="1" dirty="0"/>
              <a:t> </a:t>
            </a:r>
            <a:r>
              <a:rPr lang="lv-LV" sz="3200" b="1" dirty="0" err="1"/>
              <a:t>of</a:t>
            </a:r>
            <a:r>
              <a:rPr lang="lv-LV" sz="3200" b="1" dirty="0"/>
              <a:t> </a:t>
            </a:r>
            <a:r>
              <a:rPr lang="lv-LV" sz="3200" b="1" dirty="0" err="1"/>
              <a:t>living</a:t>
            </a:r>
            <a:r>
              <a:rPr lang="lv-LV" sz="3200" b="1" dirty="0"/>
              <a:t> </a:t>
            </a:r>
            <a:r>
              <a:rPr lang="lv-LV" sz="3200" b="1" dirty="0" err="1"/>
              <a:t>cells</a:t>
            </a:r>
            <a:r>
              <a:rPr lang="lv-LV" sz="3200" b="1" dirty="0"/>
              <a:t> </a:t>
            </a:r>
          </a:p>
        </p:txBody>
      </p:sp>
      <p:sp>
        <p:nvSpPr>
          <p:cNvPr id="4" name="TextBox 3"/>
          <p:cNvSpPr txBox="1"/>
          <p:nvPr/>
        </p:nvSpPr>
        <p:spPr>
          <a:xfrm>
            <a:off x="7153818" y="3716763"/>
            <a:ext cx="1045030" cy="400110"/>
          </a:xfrm>
          <a:prstGeom prst="rect">
            <a:avLst/>
          </a:prstGeom>
          <a:noFill/>
        </p:spPr>
        <p:txBody>
          <a:bodyPr wrap="none" rtlCol="0">
            <a:spAutoFit/>
          </a:bodyPr>
          <a:lstStyle/>
          <a:p>
            <a:r>
              <a:rPr lang="lv-LV" sz="2000" dirty="0" err="1"/>
              <a:t>Proteins</a:t>
            </a:r>
            <a:endParaRPr lang="lv-LV" sz="2000" dirty="0"/>
          </a:p>
        </p:txBody>
      </p:sp>
      <p:sp>
        <p:nvSpPr>
          <p:cNvPr id="14" name="TextBox 13"/>
          <p:cNvSpPr txBox="1"/>
          <p:nvPr/>
        </p:nvSpPr>
        <p:spPr>
          <a:xfrm>
            <a:off x="9130586" y="3899983"/>
            <a:ext cx="1698991" cy="400110"/>
          </a:xfrm>
          <a:prstGeom prst="rect">
            <a:avLst/>
          </a:prstGeom>
          <a:noFill/>
        </p:spPr>
        <p:txBody>
          <a:bodyPr wrap="none" rtlCol="0">
            <a:spAutoFit/>
          </a:bodyPr>
          <a:lstStyle/>
          <a:p>
            <a:r>
              <a:rPr lang="lv-LV" sz="2000" dirty="0" err="1"/>
              <a:t>Carbohydrates</a:t>
            </a:r>
            <a:endParaRPr lang="lv-LV" sz="2000" dirty="0"/>
          </a:p>
        </p:txBody>
      </p:sp>
      <p:sp>
        <p:nvSpPr>
          <p:cNvPr id="15" name="TextBox 14"/>
          <p:cNvSpPr txBox="1"/>
          <p:nvPr/>
        </p:nvSpPr>
        <p:spPr>
          <a:xfrm>
            <a:off x="7582837" y="5884565"/>
            <a:ext cx="838691" cy="400110"/>
          </a:xfrm>
          <a:prstGeom prst="rect">
            <a:avLst/>
          </a:prstGeom>
          <a:noFill/>
        </p:spPr>
        <p:txBody>
          <a:bodyPr wrap="none" rtlCol="0">
            <a:spAutoFit/>
          </a:bodyPr>
          <a:lstStyle/>
          <a:p>
            <a:r>
              <a:rPr lang="lv-LV" sz="2000" dirty="0" err="1"/>
              <a:t>Lipids</a:t>
            </a:r>
            <a:r>
              <a:rPr lang="lv-LV" sz="2000" dirty="0"/>
              <a:t> </a:t>
            </a:r>
          </a:p>
        </p:txBody>
      </p:sp>
      <p:sp>
        <p:nvSpPr>
          <p:cNvPr id="16" name="TextBox 15"/>
          <p:cNvSpPr txBox="1"/>
          <p:nvPr/>
        </p:nvSpPr>
        <p:spPr>
          <a:xfrm>
            <a:off x="10321062" y="5877751"/>
            <a:ext cx="1592103" cy="400110"/>
          </a:xfrm>
          <a:prstGeom prst="rect">
            <a:avLst/>
          </a:prstGeom>
          <a:noFill/>
        </p:spPr>
        <p:txBody>
          <a:bodyPr wrap="none" rtlCol="0">
            <a:spAutoFit/>
          </a:bodyPr>
          <a:lstStyle/>
          <a:p>
            <a:r>
              <a:rPr lang="lv-LV" sz="2000" dirty="0" err="1"/>
              <a:t>Nucleic</a:t>
            </a:r>
            <a:r>
              <a:rPr lang="lv-LV" sz="2000" dirty="0"/>
              <a:t> </a:t>
            </a:r>
            <a:r>
              <a:rPr lang="lv-LV" sz="2000" dirty="0" err="1"/>
              <a:t>acids</a:t>
            </a:r>
            <a:r>
              <a:rPr lang="lv-LV" sz="2000" dirty="0"/>
              <a:t> </a:t>
            </a:r>
          </a:p>
        </p:txBody>
      </p:sp>
      <p:sp>
        <p:nvSpPr>
          <p:cNvPr id="5" name="TextBox 4"/>
          <p:cNvSpPr txBox="1"/>
          <p:nvPr/>
        </p:nvSpPr>
        <p:spPr>
          <a:xfrm>
            <a:off x="6730569" y="1105344"/>
            <a:ext cx="5705471" cy="830997"/>
          </a:xfrm>
          <a:prstGeom prst="rect">
            <a:avLst/>
          </a:prstGeom>
          <a:noFill/>
        </p:spPr>
        <p:txBody>
          <a:bodyPr wrap="square" rtlCol="0">
            <a:spAutoFit/>
          </a:bodyPr>
          <a:lstStyle/>
          <a:p>
            <a:r>
              <a:rPr lang="en-US" sz="2400" dirty="0"/>
              <a:t>There are four general classes of </a:t>
            </a:r>
            <a:endParaRPr lang="lv-LV" sz="2400" dirty="0"/>
          </a:p>
          <a:p>
            <a:r>
              <a:rPr lang="en-US" sz="2400" dirty="0"/>
              <a:t>macromolecules within living cells:</a:t>
            </a:r>
            <a:endParaRPr lang="lv-LV" sz="2400" dirty="0"/>
          </a:p>
        </p:txBody>
      </p:sp>
      <p:sp>
        <p:nvSpPr>
          <p:cNvPr id="6" name="TextBox 5"/>
          <p:cNvSpPr txBox="1"/>
          <p:nvPr/>
        </p:nvSpPr>
        <p:spPr>
          <a:xfrm>
            <a:off x="917698" y="2029094"/>
            <a:ext cx="583814" cy="369332"/>
          </a:xfrm>
          <a:prstGeom prst="rect">
            <a:avLst/>
          </a:prstGeom>
          <a:noFill/>
        </p:spPr>
        <p:txBody>
          <a:bodyPr wrap="none" rtlCol="0">
            <a:spAutoFit/>
          </a:bodyPr>
          <a:lstStyle/>
          <a:p>
            <a:r>
              <a:rPr lang="lv-LV" b="1" dirty="0"/>
              <a:t>26%</a:t>
            </a:r>
          </a:p>
        </p:txBody>
      </p:sp>
      <p:sp>
        <p:nvSpPr>
          <p:cNvPr id="19" name="TextBox 18"/>
          <p:cNvSpPr txBox="1"/>
          <p:nvPr/>
        </p:nvSpPr>
        <p:spPr>
          <a:xfrm>
            <a:off x="981818" y="4372883"/>
            <a:ext cx="519694" cy="369332"/>
          </a:xfrm>
          <a:prstGeom prst="rect">
            <a:avLst/>
          </a:prstGeom>
          <a:noFill/>
        </p:spPr>
        <p:txBody>
          <a:bodyPr wrap="none" rtlCol="0">
            <a:spAutoFit/>
          </a:bodyPr>
          <a:lstStyle/>
          <a:p>
            <a:r>
              <a:rPr lang="lv-LV" b="1" dirty="0"/>
              <a:t>4 %</a:t>
            </a:r>
          </a:p>
        </p:txBody>
      </p:sp>
    </p:spTree>
    <p:extLst>
      <p:ext uri="{BB962C8B-B14F-4D97-AF65-F5344CB8AC3E}">
        <p14:creationId xmlns:p14="http://schemas.microsoft.com/office/powerpoint/2010/main" val="1848867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02687" y="234461"/>
            <a:ext cx="4457887" cy="584775"/>
          </a:xfrm>
          <a:prstGeom prst="rect">
            <a:avLst/>
          </a:prstGeom>
          <a:noFill/>
        </p:spPr>
        <p:txBody>
          <a:bodyPr wrap="none" rtlCol="0">
            <a:spAutoFit/>
          </a:bodyPr>
          <a:lstStyle/>
          <a:p>
            <a:r>
              <a:rPr lang="en-US" sz="3200" b="1" dirty="0"/>
              <a:t>Monomers and polymers</a:t>
            </a:r>
            <a:endParaRPr lang="lv-LV" sz="3200" b="1" dirty="0"/>
          </a:p>
        </p:txBody>
      </p:sp>
      <p:sp>
        <p:nvSpPr>
          <p:cNvPr id="5" name="TextBox 4"/>
          <p:cNvSpPr txBox="1"/>
          <p:nvPr/>
        </p:nvSpPr>
        <p:spPr>
          <a:xfrm>
            <a:off x="4855218" y="1844612"/>
            <a:ext cx="6668620" cy="830997"/>
          </a:xfrm>
          <a:prstGeom prst="rect">
            <a:avLst/>
          </a:prstGeom>
          <a:noFill/>
        </p:spPr>
        <p:txBody>
          <a:bodyPr wrap="none" rtlCol="0">
            <a:spAutoFit/>
          </a:bodyPr>
          <a:lstStyle/>
          <a:p>
            <a:pPr marL="342900" indent="-342900">
              <a:buFont typeface="Wingdings" panose="05000000000000000000" pitchFamily="2" charset="2"/>
              <a:buChar char="q"/>
            </a:pPr>
            <a:r>
              <a:rPr lang="en-US" sz="2400" dirty="0"/>
              <a:t>Macromolecules are  actually made up of even </a:t>
            </a:r>
            <a:endParaRPr lang="lv-LV" sz="2400" dirty="0"/>
          </a:p>
          <a:p>
            <a:r>
              <a:rPr lang="en-US" sz="2400" dirty="0"/>
              <a:t>smaller subunits</a:t>
            </a:r>
            <a:r>
              <a:rPr lang="lv-LV" sz="2400" dirty="0"/>
              <a:t>. </a:t>
            </a:r>
            <a:r>
              <a:rPr lang="en-US" sz="2400" dirty="0"/>
              <a:t>Each subunit is  called a monomer.</a:t>
            </a:r>
            <a:endParaRPr lang="lv-LV" sz="2400" dirty="0"/>
          </a:p>
        </p:txBody>
      </p:sp>
      <p:sp>
        <p:nvSpPr>
          <p:cNvPr id="6" name="TextBox 5"/>
          <p:cNvSpPr txBox="1"/>
          <p:nvPr/>
        </p:nvSpPr>
        <p:spPr>
          <a:xfrm>
            <a:off x="4975216" y="3355302"/>
            <a:ext cx="7216784" cy="1569660"/>
          </a:xfrm>
          <a:prstGeom prst="rect">
            <a:avLst/>
          </a:prstGeom>
          <a:noFill/>
        </p:spPr>
        <p:txBody>
          <a:bodyPr wrap="none" rtlCol="0">
            <a:spAutoFit/>
          </a:bodyPr>
          <a:lstStyle/>
          <a:p>
            <a:pPr marL="342900" indent="-342900">
              <a:buFont typeface="Wingdings" panose="05000000000000000000" pitchFamily="2" charset="2"/>
              <a:buChar char="q"/>
            </a:pPr>
            <a:r>
              <a:rPr lang="en-US" sz="2400" dirty="0"/>
              <a:t>The macromolecules are  called polymers, </a:t>
            </a:r>
            <a:endParaRPr lang="lv-LV" sz="2400" dirty="0"/>
          </a:p>
          <a:p>
            <a:r>
              <a:rPr lang="en-US" sz="2400" dirty="0"/>
              <a:t>because they are made up of many of these monomers</a:t>
            </a:r>
            <a:r>
              <a:rPr lang="lv-LV" sz="2400" dirty="0"/>
              <a:t>, </a:t>
            </a:r>
          </a:p>
          <a:p>
            <a:r>
              <a:rPr lang="lv-LV" sz="2400" dirty="0" err="1"/>
              <a:t>chemically</a:t>
            </a:r>
            <a:r>
              <a:rPr lang="lv-LV" sz="2400" dirty="0"/>
              <a:t> </a:t>
            </a:r>
            <a:r>
              <a:rPr lang="lv-LV" sz="2400" dirty="0" err="1"/>
              <a:t>joined</a:t>
            </a:r>
            <a:r>
              <a:rPr lang="lv-LV" sz="2400" dirty="0"/>
              <a:t> </a:t>
            </a:r>
            <a:r>
              <a:rPr lang="lv-LV" sz="2400" dirty="0" err="1"/>
              <a:t>together</a:t>
            </a:r>
            <a:r>
              <a:rPr lang="lv-LV" sz="2400" dirty="0"/>
              <a:t>.</a:t>
            </a:r>
            <a:r>
              <a:rPr lang="en-US" sz="2400" dirty="0"/>
              <a:t> </a:t>
            </a:r>
            <a:endParaRPr lang="lv-LV" sz="2400" dirty="0"/>
          </a:p>
          <a:p>
            <a:endParaRPr lang="lv-LV" sz="2400" dirty="0"/>
          </a:p>
        </p:txBody>
      </p:sp>
      <p:pic>
        <p:nvPicPr>
          <p:cNvPr id="3074" name="Picture 2" descr="Image result for monomers and polymers of prote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015" y="1586947"/>
            <a:ext cx="4378338" cy="2996775"/>
          </a:xfrm>
          <a:prstGeom prst="rect">
            <a:avLst/>
          </a:prstGeom>
          <a:noFill/>
          <a:extLst>
            <a:ext uri="{909E8E84-426E-40DD-AFC4-6F175D3DCCD1}">
              <a14:hiddenFill xmlns:a14="http://schemas.microsoft.com/office/drawing/2010/main">
                <a:solidFill>
                  <a:srgbClr val="FFFFFF"/>
                </a:solidFill>
              </a14:hiddenFill>
            </a:ext>
          </a:extLst>
        </p:spPr>
      </p:pic>
      <p:sp>
        <p:nvSpPr>
          <p:cNvPr id="2" name="Taisnstūris 1"/>
          <p:cNvSpPr/>
          <p:nvPr/>
        </p:nvSpPr>
        <p:spPr>
          <a:xfrm>
            <a:off x="255321" y="6153835"/>
            <a:ext cx="8328287" cy="400110"/>
          </a:xfrm>
          <a:prstGeom prst="rect">
            <a:avLst/>
          </a:prstGeom>
        </p:spPr>
        <p:txBody>
          <a:bodyPr wrap="square">
            <a:spAutoFit/>
          </a:bodyPr>
          <a:lstStyle/>
          <a:p>
            <a:r>
              <a:rPr lang="en-US" sz="2000" dirty="0"/>
              <a:t>from the Greek word </a:t>
            </a:r>
            <a:r>
              <a:rPr lang="en-US" sz="2000" b="1" dirty="0"/>
              <a:t>poly</a:t>
            </a:r>
            <a:r>
              <a:rPr lang="en-US" sz="2000" dirty="0"/>
              <a:t>, meaning "</a:t>
            </a:r>
            <a:r>
              <a:rPr lang="en-US" sz="2000" b="1" dirty="0"/>
              <a:t>several</a:t>
            </a:r>
            <a:r>
              <a:rPr lang="en-US" sz="2000" dirty="0"/>
              <a:t>", and </a:t>
            </a:r>
            <a:r>
              <a:rPr lang="en-US" sz="2000" b="1" dirty="0" err="1"/>
              <a:t>mer</a:t>
            </a:r>
            <a:r>
              <a:rPr lang="en-US" sz="2000" dirty="0"/>
              <a:t>, meaning "</a:t>
            </a:r>
            <a:r>
              <a:rPr lang="en-US" sz="2000" b="1" dirty="0"/>
              <a:t>unit</a:t>
            </a:r>
            <a:r>
              <a:rPr lang="en-US" sz="2000" dirty="0"/>
              <a:t>"</a:t>
            </a:r>
            <a:endParaRPr lang="lv-LV" sz="2000" dirty="0"/>
          </a:p>
        </p:txBody>
      </p:sp>
    </p:spTree>
    <p:extLst>
      <p:ext uri="{BB962C8B-B14F-4D97-AF65-F5344CB8AC3E}">
        <p14:creationId xmlns:p14="http://schemas.microsoft.com/office/powerpoint/2010/main" val="4093178064"/>
      </p:ext>
    </p:extLst>
  </p:cSld>
  <p:clrMapOvr>
    <a:masterClrMapping/>
  </p:clrMapOvr>
</p:sld>
</file>

<file path=ppt/theme/theme1.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27167</TotalTime>
  <Words>4331</Words>
  <Application>Microsoft Office PowerPoint</Application>
  <PresentationFormat>Platekrāna</PresentationFormat>
  <Paragraphs>651</Paragraphs>
  <Slides>72</Slides>
  <Notes>1</Notes>
  <HiddenSlides>0</HiddenSlides>
  <MMClips>0</MMClips>
  <ScaleCrop>false</ScaleCrop>
  <HeadingPairs>
    <vt:vector size="6" baseType="variant">
      <vt:variant>
        <vt:lpstr>Lietotie fonti</vt:lpstr>
      </vt:variant>
      <vt:variant>
        <vt:i4>7</vt:i4>
      </vt:variant>
      <vt:variant>
        <vt:lpstr>Dizains</vt:lpstr>
      </vt:variant>
      <vt:variant>
        <vt:i4>1</vt:i4>
      </vt:variant>
      <vt:variant>
        <vt:lpstr>Slaidu virsraksti</vt:lpstr>
      </vt:variant>
      <vt:variant>
        <vt:i4>72</vt:i4>
      </vt:variant>
    </vt:vector>
  </HeadingPairs>
  <TitlesOfParts>
    <vt:vector size="80" baseType="lpstr">
      <vt:lpstr>Arial</vt:lpstr>
      <vt:lpstr>Book Antiqua</vt:lpstr>
      <vt:lpstr>Calibri</vt:lpstr>
      <vt:lpstr>Calibri Light</vt:lpstr>
      <vt:lpstr>Courier New</vt:lpstr>
      <vt:lpstr>Times New Roman</vt:lpstr>
      <vt:lpstr>Wingdings</vt:lpstr>
      <vt:lpstr>Office dizains</vt:lpstr>
      <vt:lpstr>Introduction  to  Molecular Genetics</vt:lpstr>
      <vt:lpstr>PowerPoint prezentācija</vt:lpstr>
      <vt:lpstr>PowerPoint prezentācija</vt:lpstr>
      <vt:lpstr>PowerPoint prezentācija</vt:lpstr>
      <vt:lpstr>PowerPoint prezentācija</vt:lpstr>
      <vt:lpstr>Literature</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DNA and RNA structure</vt:lpstr>
      <vt:lpstr>DNA and RNA structure</vt:lpstr>
      <vt:lpstr>Phosphate(s) groups</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Discovering the structure of DNA</vt:lpstr>
      <vt:lpstr>PowerPoint prezentācija</vt:lpstr>
      <vt:lpstr>Discovering of DNA structure</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Ribonucleic acid (RNA)</vt:lpstr>
      <vt:lpstr>RNA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Ribozymes </vt:lpstr>
      <vt:lpstr>PowerPoint prezentācija</vt:lpstr>
      <vt:lpstr>PowerPoint prezentācija</vt:lpstr>
      <vt:lpstr>DNA sculptures from around the world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Molecular genetics</dc:title>
  <dc:creator>Kaspars Tars</dc:creator>
  <cp:lastModifiedBy>Kaspars Tars</cp:lastModifiedBy>
  <cp:revision>420</cp:revision>
  <cp:lastPrinted>2017-09-04T14:08:34Z</cp:lastPrinted>
  <dcterms:created xsi:type="dcterms:W3CDTF">2016-08-02T14:37:11Z</dcterms:created>
  <dcterms:modified xsi:type="dcterms:W3CDTF">2017-09-11T07:13:56Z</dcterms:modified>
</cp:coreProperties>
</file>