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1"/>
    <p:sldMasterId id="2147483684" r:id="rId2"/>
  </p:sldMasterIdLst>
  <p:notesMasterIdLst>
    <p:notesMasterId r:id="rId39"/>
  </p:notesMasterIdLst>
  <p:handoutMasterIdLst>
    <p:handoutMasterId r:id="rId40"/>
  </p:handoutMasterIdLst>
  <p:sldIdLst>
    <p:sldId id="457" r:id="rId3"/>
    <p:sldId id="458" r:id="rId4"/>
    <p:sldId id="466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6" r:id="rId13"/>
    <p:sldId id="477" r:id="rId14"/>
    <p:sldId id="478" r:id="rId15"/>
    <p:sldId id="481" r:id="rId16"/>
    <p:sldId id="482" r:id="rId17"/>
    <p:sldId id="483" r:id="rId18"/>
    <p:sldId id="484" r:id="rId19"/>
    <p:sldId id="485" r:id="rId20"/>
    <p:sldId id="655" r:id="rId21"/>
    <p:sldId id="656" r:id="rId22"/>
    <p:sldId id="486" r:id="rId23"/>
    <p:sldId id="487" r:id="rId24"/>
    <p:sldId id="488" r:id="rId25"/>
    <p:sldId id="489" r:id="rId26"/>
    <p:sldId id="490" r:id="rId27"/>
    <p:sldId id="491" r:id="rId28"/>
    <p:sldId id="651" r:id="rId29"/>
    <p:sldId id="652" r:id="rId30"/>
    <p:sldId id="653" r:id="rId31"/>
    <p:sldId id="654" r:id="rId32"/>
    <p:sldId id="496" r:id="rId33"/>
    <p:sldId id="495" r:id="rId34"/>
    <p:sldId id="497" r:id="rId35"/>
    <p:sldId id="498" r:id="rId36"/>
    <p:sldId id="499" r:id="rId37"/>
    <p:sldId id="650" r:id="rId38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AEAEA"/>
    <a:srgbClr val="FFFFCC"/>
    <a:srgbClr val="FF0000"/>
    <a:srgbClr val="FFFFFF"/>
    <a:srgbClr val="CC3300"/>
    <a:srgbClr val="9966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2" autoAdjust="0"/>
    <p:restoredTop sz="91135" autoAdjust="0"/>
  </p:normalViewPr>
  <p:slideViewPr>
    <p:cSldViewPr>
      <p:cViewPr varScale="1">
        <p:scale>
          <a:sx n="76" d="100"/>
          <a:sy n="76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95DF1386-26C3-41D9-9AF8-6C0785FAC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5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/>
            </a:lvl1pPr>
          </a:lstStyle>
          <a:p>
            <a:pPr>
              <a:defRPr/>
            </a:pPr>
            <a:fld id="{0075AB64-CA53-4967-9290-AB42CD4CB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39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A7A4D-B2DB-4D42-8117-25ED46890B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FBE4-7E14-474B-B263-B8BD61C4DD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56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2DEF0-2CBE-486F-A37E-F503410861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5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F200-265C-48BC-B2F8-61F977EFC5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63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8187-0E9B-446B-BC64-79CD911F41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75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3520-DD8A-458C-AAFA-F530D28B46D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37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1D09-3229-4092-9BDA-BB72B42E24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E124-5EAC-4586-B67E-5BC76E0F8EF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3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ACBF-158A-4760-8232-CB9C1CD7A24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99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22857-4BE7-457F-89AA-C5E951E2D43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8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C00-1B95-4ACD-AA15-84FA1690D88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3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10897-BD36-48AA-9878-CD5CA829D5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629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9CF56-0E41-45F2-92E5-66C4D6B4B6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2208F-6F36-42E8-9572-5B4819B941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27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ECDD-CDE6-4103-B24A-055045A862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14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40EF-2C76-4FCF-BC76-3D0C7B109C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06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A66E7-462A-47EE-A148-E97633E35CB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4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0B7A-34C8-441F-B713-DBE5ED45F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5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4741-3796-42B4-A5B0-DB926B23E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51E62-CF19-46AB-BDD6-C82CB1CA93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60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E816B-5E07-4860-A3ED-5B29B782BC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84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077D6-8E86-4FE9-8F83-818344759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5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8420-3A1A-42D8-B4E6-67FB2E7A95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80B5-F285-4EFD-9BB9-C7FCE9694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2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4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4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FA780FCB-E9CE-4B9F-8E32-54B092961C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0547396E-70E1-4094-A9E6-1777A8D402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2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7485063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Genetics of populations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464050"/>
          </a:xfrm>
        </p:spPr>
        <p:txBody>
          <a:bodyPr/>
          <a:lstStyle/>
          <a:p>
            <a:pPr eaLnBrk="1" hangingPunct="1"/>
            <a:r>
              <a:rPr lang="en-GB" altLang="en-US" smtClean="0"/>
              <a:t>Natural populations</a:t>
            </a:r>
          </a:p>
          <a:p>
            <a:pPr lvl="1" eaLnBrk="1" hangingPunct="1">
              <a:buFontTx/>
              <a:buNone/>
            </a:pPr>
            <a:r>
              <a:rPr lang="en-GB" altLang="en-US" smtClean="0">
                <a:solidFill>
                  <a:srgbClr val="990000"/>
                </a:solidFill>
              </a:rPr>
              <a:t>unit of evolution</a:t>
            </a:r>
          </a:p>
          <a:p>
            <a:pPr lvl="1" eaLnBrk="1" hangingPunct="1">
              <a:buFontTx/>
              <a:buNone/>
            </a:pPr>
            <a:r>
              <a:rPr lang="en-GB" altLang="en-US" smtClean="0">
                <a:solidFill>
                  <a:srgbClr val="990000"/>
                </a:solidFill>
              </a:rPr>
              <a:t>own area</a:t>
            </a:r>
          </a:p>
          <a:p>
            <a:pPr lvl="1" eaLnBrk="1" hangingPunct="1">
              <a:buFontTx/>
              <a:buNone/>
            </a:pPr>
            <a:r>
              <a:rPr lang="en-GB" altLang="en-US" smtClean="0">
                <a:solidFill>
                  <a:srgbClr val="990000"/>
                </a:solidFill>
              </a:rPr>
              <a:t>genetic system</a:t>
            </a:r>
          </a:p>
          <a:p>
            <a:pPr lvl="1" eaLnBrk="1" hangingPunct="1">
              <a:buFontTx/>
              <a:buNone/>
            </a:pPr>
            <a:endParaRPr lang="en-GB" altLang="en-US" smtClean="0">
              <a:solidFill>
                <a:srgbClr val="990000"/>
              </a:solidFill>
            </a:endParaRPr>
          </a:p>
          <a:p>
            <a:pPr eaLnBrk="1" hangingPunct="1"/>
            <a:r>
              <a:rPr lang="en-GB" altLang="en-US" smtClean="0"/>
              <a:t>Artificial</a:t>
            </a:r>
          </a:p>
          <a:p>
            <a:pPr lvl="1" eaLnBrk="1" hangingPunct="1">
              <a:buFontTx/>
              <a:buNone/>
            </a:pPr>
            <a:r>
              <a:rPr lang="en-GB" altLang="en-US" smtClean="0">
                <a:solidFill>
                  <a:srgbClr val="993300"/>
                </a:solidFill>
              </a:rPr>
              <a:t>mixture of genotypes</a:t>
            </a:r>
          </a:p>
          <a:p>
            <a:pPr lvl="1" eaLnBrk="1" hangingPunct="1">
              <a:buFontTx/>
              <a:buNone/>
            </a:pPr>
            <a:r>
              <a:rPr lang="en-GB" altLang="en-US" smtClean="0"/>
              <a:t>(opposite of "pure lines")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1371600"/>
          </a:xfrm>
        </p:spPr>
        <p:txBody>
          <a:bodyPr/>
          <a:lstStyle/>
          <a:p>
            <a:pPr eaLnBrk="1" hangingPunct="1"/>
            <a:r>
              <a:rPr lang="en-GB" altLang="en-US" smtClean="0"/>
              <a:t>Factors of evolution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772400" cy="3095625"/>
          </a:xfrm>
        </p:spPr>
        <p:txBody>
          <a:bodyPr/>
          <a:lstStyle/>
          <a:p>
            <a:pPr eaLnBrk="1" hangingPunct="1">
              <a:buFont typeface="Symbol" pitchFamily="18" charset="2"/>
              <a:buChar char="·"/>
            </a:pPr>
            <a:r>
              <a:rPr lang="en-GB" altLang="en-US" smtClean="0"/>
              <a:t>selection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GB" altLang="en-US" smtClean="0"/>
              <a:t>mutations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GB" altLang="en-US" smtClean="0"/>
              <a:t>migrations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GB" altLang="en-US" smtClean="0"/>
              <a:t>genetic drift</a:t>
            </a:r>
          </a:p>
          <a:p>
            <a:pPr eaLnBrk="1" hangingPunct="1">
              <a:buFont typeface="Symbol" pitchFamily="18" charset="2"/>
              <a:buChar char="·"/>
            </a:pPr>
            <a:r>
              <a:rPr lang="en-GB" altLang="en-US" smtClean="0"/>
              <a:t>inbreeding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Natural selection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990033"/>
                </a:solidFill>
              </a:rPr>
              <a:t>	Selection acts via reproductive success – probability to have progenies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solidFill>
                  <a:srgbClr val="4C2600"/>
                </a:solidFill>
              </a:rPr>
              <a:t>	</a:t>
            </a:r>
            <a:r>
              <a:rPr lang="en-GB" altLang="en-US" sz="2400" i="1" smtClean="0">
                <a:solidFill>
                  <a:srgbClr val="4C2600"/>
                </a:solidFill>
              </a:rPr>
              <a:t>Different traits influence reproductive success in different way</a:t>
            </a:r>
          </a:p>
          <a:p>
            <a:pPr eaLnBrk="1" hangingPunct="1">
              <a:lnSpc>
                <a:spcPct val="20000"/>
              </a:lnSpc>
              <a:buFontTx/>
              <a:buNone/>
            </a:pPr>
            <a:endParaRPr lang="en-GB" altLang="en-US" sz="2400" i="1" smtClean="0">
              <a:solidFill>
                <a:srgbClr val="4C26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400" i="1" smtClean="0">
                <a:solidFill>
                  <a:srgbClr val="4C2600"/>
                </a:solidFill>
              </a:rPr>
              <a:t>	</a:t>
            </a:r>
            <a:r>
              <a:rPr lang="en-GB" altLang="en-US" sz="2400" u="sng" smtClean="0">
                <a:solidFill>
                  <a:srgbClr val="4C2600"/>
                </a:solidFill>
              </a:rPr>
              <a:t>Selection acts according phenotype, not genotype</a:t>
            </a:r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7480300" cy="609600"/>
          </a:xfrm>
        </p:spPr>
        <p:txBody>
          <a:bodyPr/>
          <a:lstStyle/>
          <a:p>
            <a:pPr eaLnBrk="1" hangingPunct="1"/>
            <a:r>
              <a:rPr lang="en-GB" altLang="en-US" smtClean="0"/>
              <a:t>Type</a:t>
            </a:r>
            <a:r>
              <a:rPr lang="lv-LV" altLang="en-US" smtClean="0"/>
              <a:t>s</a:t>
            </a:r>
            <a:r>
              <a:rPr lang="en-GB" altLang="en-US" smtClean="0"/>
              <a:t> of selection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mtClean="0"/>
              <a:t>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individual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group, family (complex social structure, altruism)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en-US" smtClean="0">
                <a:solidFill>
                  <a:srgbClr val="990033"/>
                </a:solidFill>
              </a:rPr>
              <a:t>Individual selection is more effective than group</a:t>
            </a:r>
            <a:endParaRPr lang="en-GB" altLang="en-US" smtClean="0"/>
          </a:p>
          <a:p>
            <a:pPr lvl="2" eaLnBrk="1" hangingPunct="1">
              <a:lnSpc>
                <a:spcPct val="90000"/>
              </a:lnSpc>
            </a:pPr>
            <a:r>
              <a:rPr lang="en-GB" altLang="en-US" smtClean="0"/>
              <a:t>individual life cycle is shorter than group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mtClean="0"/>
              <a:t>genetic diversity between individuals is higher than between groups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mtClean="0"/>
              <a:t>higher correlation between reproductive success and individual traits than with group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480300" cy="773113"/>
          </a:xfrm>
        </p:spPr>
        <p:txBody>
          <a:bodyPr/>
          <a:lstStyle/>
          <a:p>
            <a:pPr eaLnBrk="1" hangingPunct="1"/>
            <a:r>
              <a:rPr lang="en-GB" altLang="en-US" smtClean="0"/>
              <a:t>Types of selection</a:t>
            </a:r>
          </a:p>
        </p:txBody>
      </p:sp>
      <p:sp>
        <p:nvSpPr>
          <p:cNvPr id="20685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pPr lvl="1" eaLnBrk="1" hangingPunct="1"/>
            <a:r>
              <a:rPr lang="en-GB" altLang="en-US" smtClean="0"/>
              <a:t>directional selection</a:t>
            </a:r>
          </a:p>
          <a:p>
            <a:pPr lvl="1" eaLnBrk="1" hangingPunct="1"/>
            <a:r>
              <a:rPr lang="en-GB" altLang="en-US" smtClean="0"/>
              <a:t>stabilizing selection</a:t>
            </a:r>
          </a:p>
          <a:p>
            <a:pPr lvl="1" eaLnBrk="1" hangingPunct="1"/>
            <a:r>
              <a:rPr lang="en-GB" altLang="en-US" smtClean="0"/>
              <a:t>disruptive selection</a:t>
            </a:r>
          </a:p>
          <a:p>
            <a:pPr lvl="1" eaLnBrk="1" hangingPunct="1"/>
            <a:r>
              <a:rPr lang="en-GB" altLang="en-US" smtClean="0"/>
              <a:t>balancing selection</a:t>
            </a:r>
          </a:p>
          <a:p>
            <a:pPr eaLnBrk="1" hangingPunct="1">
              <a:buFontTx/>
              <a:buNone/>
            </a:pPr>
            <a:r>
              <a:rPr lang="en-GB" altLang="en-US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eaLnBrk="1" hangingPunct="1"/>
            <a:r>
              <a:rPr lang="en-GB" altLang="en-US" smtClean="0"/>
              <a:t>Selection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43200"/>
            <a:ext cx="8229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smtClean="0">
                <a:solidFill>
                  <a:srgbClr val="990000"/>
                </a:solidFill>
              </a:rPr>
              <a:t>	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	</a:t>
            </a:r>
            <a:r>
              <a:rPr lang="en-GB" altLang="en-US" sz="2000" smtClean="0">
                <a:solidFill>
                  <a:srgbClr val="663300"/>
                </a:solidFill>
              </a:rPr>
              <a:t>			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Genotypes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	</a:t>
            </a:r>
            <a:r>
              <a:rPr lang="en-GB" altLang="en-US" sz="2000" smtClean="0">
                <a:solidFill>
                  <a:srgbClr val="663300"/>
                </a:solidFill>
              </a:rPr>
              <a:t>			</a:t>
            </a:r>
            <a:r>
              <a:rPr lang="en-GB" altLang="en-US" sz="2000" u="sng" smtClean="0">
                <a:solidFill>
                  <a:srgbClr val="663300"/>
                </a:solidFill>
                <a:cs typeface="Times New Roman" pitchFamily="18" charset="0"/>
              </a:rPr>
              <a:t>AA 	Aa 	aa 	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	Total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Start frequencies 	p</a:t>
            </a:r>
            <a:r>
              <a:rPr lang="en-GB" altLang="en-US" sz="2000" baseline="30000" smtClean="0">
                <a:solidFill>
                  <a:srgbClr val="663300"/>
                </a:solidFill>
                <a:cs typeface="Times New Roman" pitchFamily="18" charset="0"/>
              </a:rPr>
              <a:t>2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 	2pq 	q</a:t>
            </a:r>
            <a:r>
              <a:rPr lang="en-GB" altLang="en-US" sz="2000" baseline="30000" smtClean="0">
                <a:solidFill>
                  <a:srgbClr val="663300"/>
                </a:solidFill>
                <a:cs typeface="Times New Roman" pitchFamily="18" charset="0"/>
              </a:rPr>
              <a:t>2 		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smtClean="0">
                <a:solidFill>
                  <a:srgbClr val="663300"/>
                </a:solidFill>
              </a:rPr>
              <a:t>Fitness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 (W) 	</a:t>
            </a:r>
            <a:r>
              <a:rPr lang="lv-LV" altLang="en-US" sz="2000" smtClean="0">
                <a:solidFill>
                  <a:srgbClr val="663300"/>
                </a:solidFill>
                <a:cs typeface="Times New Roman" pitchFamily="18" charset="0"/>
              </a:rPr>
              <a:t>	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1 	1 	1-s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000" smtClean="0">
                <a:solidFill>
                  <a:srgbClr val="663300"/>
                </a:solidFill>
              </a:rPr>
              <a:t>After selection	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 	p</a:t>
            </a:r>
            <a:r>
              <a:rPr lang="en-GB" altLang="en-US" sz="2000" baseline="30000" smtClean="0">
                <a:solidFill>
                  <a:srgbClr val="663300"/>
                </a:solidFill>
                <a:cs typeface="Times New Roman" pitchFamily="18" charset="0"/>
              </a:rPr>
              <a:t>2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 	2pq 	q</a:t>
            </a:r>
            <a:r>
              <a:rPr lang="en-GB" altLang="en-US" sz="2000" baseline="30000" smtClean="0">
                <a:solidFill>
                  <a:srgbClr val="663300"/>
                </a:solidFill>
                <a:cs typeface="Times New Roman" pitchFamily="18" charset="0"/>
              </a:rPr>
              <a:t>2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 (1-s)</a:t>
            </a:r>
            <a:r>
              <a:rPr lang="en-GB" altLang="en-US" sz="2000" smtClean="0">
                <a:solidFill>
                  <a:srgbClr val="663300"/>
                </a:solidFill>
              </a:rPr>
              <a:t>	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 </a:t>
            </a:r>
            <a:r>
              <a:rPr lang="en-GB" altLang="en-US" sz="2000" smtClean="0">
                <a:solidFill>
                  <a:srgbClr val="663300"/>
                </a:solidFill>
              </a:rPr>
              <a:t>	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1-sq</a:t>
            </a:r>
            <a:r>
              <a:rPr lang="en-GB" altLang="en-US" sz="2000" baseline="30000" smtClean="0">
                <a:solidFill>
                  <a:srgbClr val="663300"/>
                </a:solidFill>
                <a:cs typeface="Times New Roman" pitchFamily="18" charset="0"/>
              </a:rPr>
              <a:t>2</a:t>
            </a:r>
            <a:r>
              <a:rPr lang="en-GB" altLang="en-US" sz="2000" smtClean="0">
                <a:solidFill>
                  <a:srgbClr val="663300"/>
                </a:solidFill>
                <a:cs typeface="Times New Roman" pitchFamily="18" charset="0"/>
              </a:rPr>
              <a:t> = W</a:t>
            </a:r>
            <a:r>
              <a:rPr lang="en-GB" altLang="en-US" sz="2000" baseline="30000" smtClean="0">
                <a:solidFill>
                  <a:srgbClr val="663300"/>
                </a:solidFill>
              </a:rPr>
              <a:t>'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2400" i="0">
                <a:solidFill>
                  <a:srgbClr val="663300"/>
                </a:solidFill>
                <a:latin typeface="Arial" charset="0"/>
              </a:rPr>
              <a:t>Selection </a:t>
            </a:r>
            <a:r>
              <a:rPr lang="en-GB" altLang="en-US" sz="24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–</a:t>
            </a:r>
            <a:r>
              <a:rPr lang="en-GB" altLang="en-US" sz="2400" i="0">
                <a:solidFill>
                  <a:srgbClr val="663300"/>
                </a:solidFill>
                <a:latin typeface="Arial" charset="0"/>
              </a:rPr>
              <a:t> different reproductive success of different genotypes.</a:t>
            </a:r>
            <a:r>
              <a:rPr lang="en-GB" altLang="en-US" sz="2400" b="0" i="0">
                <a:solidFill>
                  <a:srgbClr val="663300"/>
                </a:solidFill>
                <a:latin typeface="Arial" charset="0"/>
              </a:rPr>
              <a:t> </a:t>
            </a:r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46418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1800" i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W – fitness (1 – for the best genotype)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1800" i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S – selection coefficient = 1</a:t>
            </a:r>
            <a:r>
              <a:rPr lang="en-GB" altLang="en-US" sz="1800" i="0">
                <a:solidFill>
                  <a:srgbClr val="008000"/>
                </a:solidFill>
                <a:latin typeface="Arial" charset="0"/>
              </a:rPr>
              <a:t>-W  (W = 1-S) </a:t>
            </a:r>
            <a:endParaRPr lang="en-GB" altLang="en-US" sz="1800" b="0" i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414726" name="Text Box 6"/>
          <p:cNvSpPr txBox="1">
            <a:spLocks noChangeArrowheads="1"/>
          </p:cNvSpPr>
          <p:nvPr/>
        </p:nvSpPr>
        <p:spPr bwMode="auto">
          <a:xfrm>
            <a:off x="381000" y="5105400"/>
            <a:ext cx="6726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i="0">
                <a:solidFill>
                  <a:srgbClr val="663300"/>
                </a:solidFill>
                <a:latin typeface="Arial" charset="0"/>
              </a:rPr>
              <a:t>New frequencies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GB" altLang="en-US" sz="2000" i="0" u="sng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p</a:t>
            </a:r>
            <a:r>
              <a:rPr lang="en-GB" altLang="en-US" sz="2000" i="0" u="sng" baseline="3000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GB" altLang="en-US" sz="2000" i="0" u="sng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GB" altLang="en-US" sz="2000" i="0" u="sng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2pq 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GB" altLang="en-US" sz="2000" i="0" u="sng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q</a:t>
            </a:r>
            <a:r>
              <a:rPr lang="en-GB" altLang="en-US" sz="2000" i="0" u="sng" baseline="3000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GB" altLang="en-US" sz="2000" i="0" u="sng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 (1-s)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		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en-US" sz="20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</a:rPr>
              <a:t>		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W</a:t>
            </a:r>
            <a:r>
              <a:rPr lang="en-GB" altLang="en-US" sz="2000" i="0" baseline="30000">
                <a:solidFill>
                  <a:srgbClr val="663300"/>
                </a:solidFill>
                <a:latin typeface="Arial" charset="0"/>
              </a:rPr>
              <a:t>'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W</a:t>
            </a:r>
            <a:r>
              <a:rPr lang="en-GB" altLang="en-US" sz="2000" i="0" baseline="30000">
                <a:solidFill>
                  <a:srgbClr val="663300"/>
                </a:solidFill>
                <a:latin typeface="Arial" charset="0"/>
              </a:rPr>
              <a:t>'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 	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</a:rPr>
              <a:t>    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W</a:t>
            </a:r>
            <a:r>
              <a:rPr lang="en-GB" altLang="en-US" sz="2000" i="0" baseline="30000">
                <a:solidFill>
                  <a:srgbClr val="663300"/>
                </a:solidFill>
                <a:latin typeface="Arial" charset="0"/>
              </a:rPr>
              <a:t>'</a:t>
            </a:r>
            <a:r>
              <a:rPr lang="en-GB" altLang="en-US" sz="20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  </a:t>
            </a:r>
          </a:p>
        </p:txBody>
      </p:sp>
      <p:sp>
        <p:nvSpPr>
          <p:cNvPr id="414727" name="Text Box 7"/>
          <p:cNvSpPr txBox="1">
            <a:spLocks noChangeArrowheads="1"/>
          </p:cNvSpPr>
          <p:nvPr/>
        </p:nvSpPr>
        <p:spPr bwMode="auto">
          <a:xfrm>
            <a:off x="3962400" y="4594225"/>
            <a:ext cx="3844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GB" altLang="en-US" sz="1800" i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W</a:t>
            </a:r>
            <a:r>
              <a:rPr lang="en-GB" altLang="en-US" sz="1800" i="0" baseline="30000">
                <a:solidFill>
                  <a:srgbClr val="008000"/>
                </a:solidFill>
                <a:latin typeface="Arial" charset="0"/>
              </a:rPr>
              <a:t>' </a:t>
            </a:r>
            <a:r>
              <a:rPr lang="en-GB" altLang="en-US" sz="180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– average fitness of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 autoUpdateAnimBg="0"/>
      <p:bldP spid="414725" grpId="0" autoUpdateAnimBg="0"/>
      <p:bldP spid="414726" grpId="0" autoUpdateAnimBg="0"/>
      <p:bldP spid="4147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483475" cy="1079500"/>
          </a:xfrm>
        </p:spPr>
        <p:txBody>
          <a:bodyPr/>
          <a:lstStyle/>
          <a:p>
            <a:pPr eaLnBrk="1" hangingPunct="1"/>
            <a:r>
              <a:rPr lang="en-GB" altLang="en-US" smtClean="0"/>
              <a:t>Types of selection</a:t>
            </a:r>
            <a:r>
              <a:rPr lang="lv-LV" altLang="en-US" smtClean="0"/>
              <a:t/>
            </a:r>
            <a:br>
              <a:rPr lang="lv-LV" altLang="en-US" smtClean="0"/>
            </a:br>
            <a:r>
              <a:rPr lang="en-GB" altLang="en-US" sz="3200" i="1" smtClean="0"/>
              <a:t>from genetic point of view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07561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008000"/>
                </a:solidFill>
                <a:latin typeface="Arial" charset="0"/>
              </a:rPr>
              <a:t>1 </a:t>
            </a:r>
            <a:r>
              <a:rPr lang="en-GB" altLang="en-US" sz="2400" i="0">
                <a:solidFill>
                  <a:srgbClr val="008000"/>
                </a:solidFill>
                <a:latin typeface="Arial" charset="0"/>
                <a:cs typeface="Arial" charset="0"/>
              </a:rPr>
              <a:t>–</a:t>
            </a:r>
            <a:r>
              <a:rPr lang="en-GB" altLang="en-US" sz="2400" i="0">
                <a:solidFill>
                  <a:srgbClr val="008000"/>
                </a:solidFill>
                <a:latin typeface="Arial" charset="0"/>
              </a:rPr>
              <a:t> against allele (partial dominance)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008000"/>
                </a:solidFill>
                <a:latin typeface="Arial" charset="0"/>
              </a:rPr>
              <a:t>2 </a:t>
            </a:r>
            <a:r>
              <a:rPr lang="en-GB" altLang="en-US" sz="2400" i="0">
                <a:solidFill>
                  <a:srgbClr val="008000"/>
                </a:solidFill>
                <a:latin typeface="Arial" charset="0"/>
                <a:cs typeface="Arial" charset="0"/>
              </a:rPr>
              <a:t>–</a:t>
            </a:r>
            <a:r>
              <a:rPr lang="en-GB" altLang="en-US" sz="2400" i="0">
                <a:solidFill>
                  <a:srgbClr val="008000"/>
                </a:solidFill>
                <a:latin typeface="Arial" charset="0"/>
              </a:rPr>
              <a:t> against recessive allele in</a:t>
            </a:r>
            <a:r>
              <a:rPr lang="en-GB" altLang="en-US" sz="2400" i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 homozygotic condition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008000"/>
                </a:solidFill>
                <a:latin typeface="Arial" charset="0"/>
              </a:rPr>
              <a:t>3 </a:t>
            </a:r>
            <a:r>
              <a:rPr lang="en-GB" altLang="en-US" sz="2400" i="0">
                <a:solidFill>
                  <a:srgbClr val="008000"/>
                </a:solidFill>
                <a:latin typeface="Arial" charset="0"/>
                <a:cs typeface="Arial" charset="0"/>
              </a:rPr>
              <a:t>–</a:t>
            </a:r>
            <a:r>
              <a:rPr lang="en-GB" altLang="en-US" sz="2400" i="0">
                <a:solidFill>
                  <a:srgbClr val="008000"/>
                </a:solidFill>
                <a:latin typeface="Arial" charset="0"/>
              </a:rPr>
              <a:t> favourable to heterozygote</a:t>
            </a:r>
            <a:r>
              <a:rPr lang="en-GB" altLang="en-US" sz="2400" i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 (against homozygotes)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008000"/>
                </a:solidFill>
                <a:latin typeface="Arial" charset="0"/>
              </a:rPr>
              <a:t>4 </a:t>
            </a:r>
            <a:r>
              <a:rPr lang="en-GB" altLang="en-US" sz="2400" i="0">
                <a:solidFill>
                  <a:srgbClr val="008000"/>
                </a:solidFill>
                <a:latin typeface="Arial" charset="0"/>
                <a:cs typeface="Arial" charset="0"/>
              </a:rPr>
              <a:t>–</a:t>
            </a:r>
            <a:r>
              <a:rPr lang="en-GB" altLang="en-US" sz="2400" i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GB" altLang="en-US" sz="2400" i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against heterozygote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en-GB" altLang="en-US" sz="2400" i="0">
                <a:solidFill>
                  <a:srgbClr val="663300"/>
                </a:solidFill>
                <a:latin typeface="Arial" charset="0"/>
              </a:rPr>
              <a:t>	 </a:t>
            </a:r>
            <a:r>
              <a:rPr lang="en-GB" altLang="en-US" sz="24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1 	</a:t>
            </a:r>
            <a:r>
              <a:rPr lang="en-GB" altLang="en-US" sz="2400" i="0">
                <a:solidFill>
                  <a:srgbClr val="663300"/>
                </a:solidFill>
                <a:latin typeface="Arial" charset="0"/>
              </a:rPr>
              <a:t>  </a:t>
            </a:r>
            <a:r>
              <a:rPr lang="en-GB" altLang="en-US" sz="24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2 	</a:t>
            </a:r>
            <a:r>
              <a:rPr lang="en-GB" altLang="en-US" sz="2400" i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4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3 	4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	AA 	1.0 	1.0 	0.9 	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	Aa 	0.9 	1.0 	1.0 	0.9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	aa	0.8 	0.8 	0.8 	1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i="0">
              <a:solidFill>
                <a:srgbClr val="66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Types of genetic equilibrium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384425"/>
          </a:xfrm>
        </p:spPr>
        <p:txBody>
          <a:bodyPr/>
          <a:lstStyle/>
          <a:p>
            <a:pPr lvl="3" eaLnBrk="1" hangingPunct="1">
              <a:buFontTx/>
              <a:buNone/>
            </a:pPr>
            <a:r>
              <a:rPr lang="en-GB" altLang="en-US" smtClean="0">
                <a:cs typeface="Times New Roman" pitchFamily="18" charset="0"/>
              </a:rPr>
              <a:t> </a:t>
            </a:r>
          </a:p>
          <a:p>
            <a:pPr lvl="3" eaLnBrk="1" hangingPunct="1">
              <a:buFontTx/>
              <a:buNone/>
            </a:pPr>
            <a:r>
              <a:rPr lang="en-GB" altLang="en-US" sz="2800" b="1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a) if W</a:t>
            </a:r>
            <a:r>
              <a:rPr lang="en-GB" altLang="en-US" sz="2800" b="1" baseline="-30000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het </a:t>
            </a:r>
            <a:r>
              <a:rPr lang="en-GB" altLang="en-US" sz="2800" b="1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&gt; W</a:t>
            </a:r>
            <a:r>
              <a:rPr lang="en-GB" altLang="en-US" sz="2800" b="1" baseline="-30000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hom </a:t>
            </a:r>
            <a:r>
              <a:rPr lang="en-GB" altLang="en-US" sz="2800" b="1" baseline="-30000" smtClean="0">
                <a:solidFill>
                  <a:srgbClr val="663300"/>
                </a:solidFill>
                <a:latin typeface="Arial" charset="0"/>
              </a:rPr>
              <a:t>	</a:t>
            </a:r>
            <a:r>
              <a:rPr lang="lv-LV" altLang="en-US" sz="2800" b="1" baseline="-3000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GB" altLang="en-US" sz="2800" b="1" smtClean="0">
                <a:solidFill>
                  <a:srgbClr val="663300"/>
                </a:solidFill>
                <a:latin typeface="Arial" charset="0"/>
              </a:rPr>
              <a:t>s</a:t>
            </a:r>
            <a:r>
              <a:rPr lang="en-GB" altLang="en-US" sz="2800" b="1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table</a:t>
            </a:r>
          </a:p>
          <a:p>
            <a:pPr lvl="3" eaLnBrk="1" hangingPunct="1">
              <a:buFontTx/>
              <a:buNone/>
            </a:pPr>
            <a:r>
              <a:rPr lang="en-GB" altLang="en-US" sz="2800" b="1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b) if W</a:t>
            </a:r>
            <a:r>
              <a:rPr lang="en-GB" altLang="en-US" sz="2800" b="1" baseline="-30000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het </a:t>
            </a:r>
            <a:r>
              <a:rPr lang="en-GB" altLang="en-US" sz="2800" b="1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&lt; W</a:t>
            </a:r>
            <a:r>
              <a:rPr lang="en-GB" altLang="en-US" sz="2800" b="1" baseline="-30000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hom</a:t>
            </a:r>
            <a:r>
              <a:rPr lang="en-GB" altLang="en-US" sz="2800" b="1" baseline="-30000" smtClean="0">
                <a:solidFill>
                  <a:srgbClr val="663300"/>
                </a:solidFill>
                <a:latin typeface="Arial" charset="0"/>
              </a:rPr>
              <a:t>	</a:t>
            </a:r>
            <a:r>
              <a:rPr lang="en-GB" altLang="en-US" sz="2800" b="1" baseline="-30000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2800" b="1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unstable</a:t>
            </a:r>
          </a:p>
          <a:p>
            <a:pPr lvl="3" eaLnBrk="1" hangingPunct="1">
              <a:buFontTx/>
              <a:buNone/>
            </a:pPr>
            <a:r>
              <a:rPr lang="en-GB" altLang="en-US" sz="2800" b="1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c) if W</a:t>
            </a:r>
            <a:r>
              <a:rPr lang="en-GB" altLang="en-US" sz="2800" b="1" baseline="-30000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het </a:t>
            </a:r>
            <a:r>
              <a:rPr lang="en-GB" altLang="en-US" sz="2800" b="1" smtClean="0">
                <a:solidFill>
                  <a:srgbClr val="663300"/>
                </a:solidFill>
                <a:latin typeface="Arial" charset="0"/>
              </a:rPr>
              <a:t>=</a:t>
            </a:r>
            <a:r>
              <a:rPr lang="en-GB" altLang="en-US" sz="2800" b="1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 W</a:t>
            </a:r>
            <a:r>
              <a:rPr lang="en-GB" altLang="en-US" sz="2800" b="1" baseline="-30000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hom</a:t>
            </a:r>
            <a:r>
              <a:rPr lang="en-GB" altLang="en-US" sz="2800" b="1" baseline="-30000" smtClean="0">
                <a:solidFill>
                  <a:srgbClr val="663300"/>
                </a:solidFill>
                <a:latin typeface="Arial" charset="0"/>
              </a:rPr>
              <a:t>	</a:t>
            </a:r>
            <a:r>
              <a:rPr lang="en-GB" altLang="en-US" sz="2800" b="1" baseline="-30000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en-US" sz="2800" b="1" smtClean="0">
                <a:solidFill>
                  <a:srgbClr val="663300"/>
                </a:solidFill>
                <a:latin typeface="Arial" charset="0"/>
              </a:rPr>
              <a:t>neutral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6625" y="622300"/>
            <a:ext cx="7478713" cy="865188"/>
          </a:xfrm>
        </p:spPr>
        <p:txBody>
          <a:bodyPr/>
          <a:lstStyle/>
          <a:p>
            <a:pPr eaLnBrk="1" hangingPunct="1"/>
            <a:r>
              <a:rPr lang="en-GB" altLang="en-US" smtClean="0"/>
              <a:t>Selection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effective against dominant alleles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not effective against recessive alleles with low frequency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solidFill>
                  <a:schemeClr val="accent2"/>
                </a:solidFill>
                <a:cs typeface="Times New Roman" pitchFamily="18" charset="0"/>
              </a:rPr>
              <a:t>NEUTRAL EVOLUTION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800" smtClean="0"/>
              <a:t>	</a:t>
            </a:r>
            <a:r>
              <a:rPr lang="en-GB" altLang="en-US" sz="2800" smtClean="0">
                <a:cs typeface="Times New Roman" pitchFamily="18" charset="0"/>
              </a:rPr>
              <a:t>“Neutral evolution” – if absent relations between changes of frequencies of particular genes and adaptiveness (fitness)</a:t>
            </a:r>
            <a:endParaRPr lang="en-GB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480300" cy="533400"/>
          </a:xfrm>
        </p:spPr>
        <p:txBody>
          <a:bodyPr/>
          <a:lstStyle/>
          <a:p>
            <a:pPr eaLnBrk="1" hangingPunct="1"/>
            <a:r>
              <a:rPr lang="en-GB" altLang="en-US" smtClean="0"/>
              <a:t>Factors of evolution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Mutations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dominant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smtClean="0"/>
              <a:t>direct selection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recessive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smtClean="0"/>
              <a:t>under pressure of natural selection only in homozygotic condition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1800" smtClean="0"/>
              <a:t>accumulate in heterozygotic condition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altLang="en-US" sz="1800" smtClean="0">
                <a:solidFill>
                  <a:srgbClr val="FF0000"/>
                </a:solidFill>
              </a:rPr>
              <a:t>	genetic load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Inbreeding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increasing number of homozygotes (</a:t>
            </a:r>
            <a:r>
              <a:rPr lang="en-GB" altLang="en-US" sz="2000" smtClean="0">
                <a:solidFill>
                  <a:srgbClr val="CC3300"/>
                </a:solidFill>
              </a:rPr>
              <a:t>risk of inbred depression</a:t>
            </a:r>
            <a:r>
              <a:rPr lang="en-GB" altLang="en-US" sz="20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Genetic drift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fluctuations rise by small number individuals in a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founder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924800" cy="1008063"/>
          </a:xfrm>
        </p:spPr>
        <p:txBody>
          <a:bodyPr/>
          <a:lstStyle/>
          <a:p>
            <a:r>
              <a:rPr lang="lv-LV" altLang="en-US" dirty="0" err="1" smtClean="0">
                <a:cs typeface="Times New Roman" pitchFamily="18" charset="0"/>
              </a:rPr>
              <a:t>Founder</a:t>
            </a:r>
            <a:r>
              <a:rPr lang="lv-LV" altLang="en-US" dirty="0" smtClean="0">
                <a:cs typeface="Times New Roman" pitchFamily="18" charset="0"/>
              </a:rPr>
              <a:t> </a:t>
            </a:r>
            <a:r>
              <a:rPr lang="lv-LV" altLang="en-US" dirty="0" err="1" smtClean="0">
                <a:cs typeface="Times New Roman" pitchFamily="18" charset="0"/>
              </a:rPr>
              <a:t>effect</a:t>
            </a:r>
            <a:endParaRPr lang="lv-LV" altLang="en-US" dirty="0" smtClean="0">
              <a:cs typeface="Times New Roman" pitchFamily="18" charset="0"/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4248150" cy="4648200"/>
          </a:xfrm>
        </p:spPr>
        <p:txBody>
          <a:bodyPr/>
          <a:lstStyle/>
          <a:p>
            <a:r>
              <a:rPr lang="en-US" alt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New population is founded by a group with small number of individuals.</a:t>
            </a:r>
          </a:p>
          <a:p>
            <a:pPr>
              <a:buFontTx/>
              <a:buNone/>
            </a:pPr>
            <a:endParaRPr lang="lv-LV" altLang="en-US" sz="2800" dirty="0" smtClean="0"/>
          </a:p>
          <a:p>
            <a:r>
              <a:rPr lang="en-US" alt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Allelic frequencies of several genes in the group can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accidentally differed from those in initial population</a:t>
            </a:r>
            <a:r>
              <a:rPr lang="en-US" alt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3956" name="Picture 4" descr="Founder effect_s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33600"/>
            <a:ext cx="42545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1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713788" cy="609600"/>
          </a:xfrm>
        </p:spPr>
        <p:txBody>
          <a:bodyPr/>
          <a:lstStyle/>
          <a:p>
            <a:pPr eaLnBrk="1" hangingPunct="1"/>
            <a:r>
              <a:rPr lang="en-GB" altLang="en-US" sz="3400" smtClean="0"/>
              <a:t>Genetic characterisation of populations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72400" cy="4724400"/>
          </a:xfrm>
        </p:spPr>
        <p:txBody>
          <a:bodyPr/>
          <a:lstStyle/>
          <a:p>
            <a:pPr eaLnBrk="1" hangingPunct="1"/>
            <a:r>
              <a:rPr lang="en-GB" altLang="en-US" smtClean="0"/>
              <a:t>Genetic heterogeneity of populations</a:t>
            </a:r>
          </a:p>
          <a:p>
            <a:pPr lvl="1" eaLnBrk="1" hangingPunct="1"/>
            <a:r>
              <a:rPr lang="en-GB" altLang="en-US" smtClean="0"/>
              <a:t>genetic differences among individuals</a:t>
            </a:r>
          </a:p>
          <a:p>
            <a:pPr lvl="1" eaLnBrk="1" hangingPunct="1"/>
            <a:r>
              <a:rPr lang="en-GB" altLang="en-US" smtClean="0"/>
              <a:t>heterozygosity by many of genes of each individual</a:t>
            </a:r>
          </a:p>
          <a:p>
            <a:pPr eaLnBrk="1" hangingPunct="1"/>
            <a:r>
              <a:rPr lang="en-GB" altLang="en-US" smtClean="0"/>
              <a:t>Main characteristics of genetic particularities of populations</a:t>
            </a:r>
          </a:p>
          <a:p>
            <a:pPr lvl="1" eaLnBrk="1" hangingPunct="1"/>
            <a:r>
              <a:rPr lang="en-GB" altLang="en-US" smtClean="0"/>
              <a:t>a set of alleles and their frequencies</a:t>
            </a:r>
          </a:p>
          <a:p>
            <a:pPr lvl="1" eaLnBrk="1" hangingPunct="1"/>
            <a:r>
              <a:rPr lang="en-GB" altLang="en-US" smtClean="0"/>
              <a:t>trends of allele changes</a:t>
            </a:r>
            <a:endParaRPr lang="en-GB" altLang="en-US" sz="240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4752975" cy="838200"/>
          </a:xfrm>
        </p:spPr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Founder effect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5257800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err="1" smtClean="0"/>
              <a:t>Tay</a:t>
            </a:r>
            <a:r>
              <a:rPr lang="en-US" altLang="en-US" sz="2400" dirty="0" smtClean="0"/>
              <a:t>-Sachs disease</a:t>
            </a:r>
          </a:p>
          <a:p>
            <a:pPr lvl="1">
              <a:lnSpc>
                <a:spcPct val="90000"/>
              </a:lnSpc>
            </a:pP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Ashkenazi Jews in USA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1/27 </a:t>
            </a: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(Aa)</a:t>
            </a:r>
          </a:p>
          <a:p>
            <a:pPr lvl="1">
              <a:lnSpc>
                <a:spcPct val="90000"/>
              </a:lnSpc>
            </a:pP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French Canada</a:t>
            </a:r>
          </a:p>
          <a:p>
            <a:pPr lvl="1">
              <a:lnSpc>
                <a:spcPct val="90000"/>
              </a:lnSpc>
            </a:pP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population, USA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1/250 </a:t>
            </a: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(Aa)</a:t>
            </a:r>
          </a:p>
          <a:p>
            <a:pPr>
              <a:lnSpc>
                <a:spcPct val="90000"/>
              </a:lnSpc>
            </a:pP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Huntington’s disease</a:t>
            </a:r>
          </a:p>
          <a:p>
            <a:pPr lvl="1">
              <a:lnSpc>
                <a:spcPct val="90000"/>
              </a:lnSpc>
            </a:pP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Afrikaners in South Africa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1/29 000 (</a:t>
            </a: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3">
              <a:lnSpc>
                <a:spcPct val="90000"/>
              </a:lnSpc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Dutch settlement since 1652. g.</a:t>
            </a:r>
          </a:p>
          <a:p>
            <a:pPr lvl="1">
              <a:lnSpc>
                <a:spcPct val="90000"/>
              </a:lnSpc>
            </a:pPr>
            <a:r>
              <a:rPr lang="en-US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blacks in South Africa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1/10 000 000 (</a:t>
            </a: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54980" name="Picture 4" descr="Ellis-van Creveld syndrome_amish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2" y="116632"/>
            <a:ext cx="346392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5" descr="ellis-van crev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4" y="3284984"/>
            <a:ext cx="11541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311774" y="5387132"/>
            <a:ext cx="3708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accent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rgbClr val="CC9900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dirty="0" smtClean="0">
                <a:solidFill>
                  <a:srgbClr val="000000"/>
                </a:solidFill>
              </a:rPr>
              <a:t>High frequency of syndrome (1/200). Among 30 migrants from Switzerland (1744) one individual had corresponding recessive allele in heterozygotic condition. </a:t>
            </a:r>
            <a:endParaRPr lang="en-US" altLang="en-US" sz="16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485062" cy="687388"/>
          </a:xfrm>
        </p:spPr>
        <p:txBody>
          <a:bodyPr/>
          <a:lstStyle/>
          <a:p>
            <a:pPr eaLnBrk="1" hangingPunct="1"/>
            <a:r>
              <a:rPr lang="en-GB" altLang="en-US" smtClean="0"/>
              <a:t>Breeding</a:t>
            </a:r>
          </a:p>
        </p:txBody>
      </p:sp>
      <p:sp>
        <p:nvSpPr>
          <p:cNvPr id="212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mtClean="0"/>
              <a:t>business, art, </a:t>
            </a:r>
            <a:r>
              <a:rPr lang="en-GB" altLang="en-US" u="sng" smtClean="0"/>
              <a:t>science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evolution driven by men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mtClean="0">
                <a:solidFill>
                  <a:srgbClr val="990000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i="1" smtClean="0">
                <a:solidFill>
                  <a:srgbClr val="990000"/>
                </a:solidFill>
              </a:rPr>
              <a:t>	Breeding – creating and selection of genotypes useful for food, agriculture, medicine and other purposes</a:t>
            </a:r>
          </a:p>
          <a:p>
            <a:pPr eaLnBrk="1" hangingPunct="1">
              <a:lnSpc>
                <a:spcPct val="40000"/>
              </a:lnSpc>
              <a:buFontTx/>
              <a:buNone/>
            </a:pPr>
            <a:r>
              <a:rPr lang="en-GB" altLang="en-US" smtClean="0">
                <a:solidFill>
                  <a:srgbClr val="990000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mtClean="0">
                <a:solidFill>
                  <a:srgbClr val="990000"/>
                </a:solidFill>
              </a:rPr>
              <a:t>	Genetics – theoretical basis of breeding</a:t>
            </a:r>
          </a:p>
          <a:p>
            <a:pPr eaLnBrk="1" hangingPunct="1">
              <a:lnSpc>
                <a:spcPct val="30000"/>
              </a:lnSpc>
              <a:buFontTx/>
              <a:buNone/>
            </a:pPr>
            <a:endParaRPr lang="en-GB" altLang="en-US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mtClean="0">
                <a:solidFill>
                  <a:srgbClr val="990000"/>
                </a:solidFill>
              </a:rPr>
              <a:t>	</a:t>
            </a:r>
            <a:endParaRPr lang="en-GB" altLang="en-US" i="1" smtClean="0">
              <a:solidFill>
                <a:srgbClr val="CC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485062" cy="838200"/>
          </a:xfrm>
        </p:spPr>
        <p:txBody>
          <a:bodyPr/>
          <a:lstStyle/>
          <a:p>
            <a:pPr eaLnBrk="1" hangingPunct="1"/>
            <a:r>
              <a:rPr lang="en-GB" altLang="en-US" smtClean="0"/>
              <a:t>Main stages of breeding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5029200"/>
          </a:xfrm>
        </p:spPr>
        <p:txBody>
          <a:bodyPr/>
          <a:lstStyle/>
          <a:p>
            <a:pPr eaLnBrk="1" hangingPunct="1"/>
            <a:r>
              <a:rPr lang="en-GB" altLang="en-US" smtClean="0"/>
              <a:t>Creating of necessary genetic diversity</a:t>
            </a:r>
          </a:p>
          <a:p>
            <a:pPr eaLnBrk="1" hangingPunct="1">
              <a:buFontTx/>
              <a:buNone/>
            </a:pPr>
            <a:r>
              <a:rPr lang="en-GB" altLang="en-US" smtClean="0"/>
              <a:t>							</a:t>
            </a:r>
            <a:r>
              <a:rPr lang="en-GB" altLang="en-US" i="1" smtClean="0">
                <a:solidFill>
                  <a:srgbClr val="FF0000"/>
                </a:solidFill>
              </a:rPr>
              <a:t>45 %</a:t>
            </a:r>
            <a:endParaRPr lang="en-GB" alt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mtClean="0"/>
              <a:t>Identification and selection of the best genotypes</a:t>
            </a:r>
          </a:p>
          <a:p>
            <a:pPr eaLnBrk="1" hangingPunct="1">
              <a:buFontTx/>
              <a:buNone/>
            </a:pPr>
            <a:r>
              <a:rPr lang="en-GB" altLang="en-US" smtClean="0"/>
              <a:t>							</a:t>
            </a:r>
            <a:r>
              <a:rPr lang="en-GB" altLang="en-US" i="1" smtClean="0">
                <a:solidFill>
                  <a:srgbClr val="FF0000"/>
                </a:solidFill>
              </a:rPr>
              <a:t>45 %</a:t>
            </a:r>
          </a:p>
          <a:p>
            <a:pPr eaLnBrk="1" hangingPunct="1"/>
            <a:r>
              <a:rPr lang="en-GB" altLang="en-US" smtClean="0"/>
              <a:t>Multiplication and testing of selected genotypes</a:t>
            </a:r>
          </a:p>
          <a:p>
            <a:pPr eaLnBrk="1" hangingPunct="1">
              <a:buFontTx/>
              <a:buNone/>
            </a:pPr>
            <a:r>
              <a:rPr lang="en-GB" altLang="en-US" smtClean="0"/>
              <a:t>							</a:t>
            </a:r>
            <a:r>
              <a:rPr lang="en-GB" altLang="en-US" i="1" smtClean="0">
                <a:solidFill>
                  <a:srgbClr val="663300"/>
                </a:solidFill>
              </a:rPr>
              <a:t>10 %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762000"/>
          </a:xfrm>
        </p:spPr>
        <p:txBody>
          <a:bodyPr/>
          <a:lstStyle/>
          <a:p>
            <a:pPr eaLnBrk="1" hangingPunct="1"/>
            <a:r>
              <a:rPr lang="en-GB" altLang="en-US" smtClean="0"/>
              <a:t>Breeding methods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selection from local populations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GB" altLang="en-US" sz="2800" smtClean="0"/>
              <a:t>hybridisation				 </a:t>
            </a:r>
            <a:r>
              <a:rPr lang="en-GB" altLang="en-US" sz="2800" smtClean="0">
                <a:solidFill>
                  <a:srgbClr val="FF0000"/>
                </a:solidFill>
                <a:sym typeface="Wingdings" pitchFamily="2" charset="2"/>
              </a:rPr>
              <a:t> </a:t>
            </a:r>
            <a:r>
              <a:rPr lang="en-GB" altLang="en-US" sz="2800" smtClean="0">
                <a:solidFill>
                  <a:srgbClr val="FF7D7D"/>
                </a:solidFill>
                <a:sym typeface="Wingdings" pitchFamily="2" charset="2"/>
              </a:rPr>
              <a:t> </a:t>
            </a: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induced mutagenesis		 </a:t>
            </a:r>
            <a:r>
              <a:rPr lang="en-GB" altLang="en-US" sz="2800" smtClean="0">
                <a:solidFill>
                  <a:srgbClr val="FF0000"/>
                </a:solidFill>
                <a:sym typeface="Wingdings" pitchFamily="2" charset="2"/>
              </a:rPr>
              <a:t> </a:t>
            </a:r>
            <a:r>
              <a:rPr lang="en-GB" altLang="en-US" sz="2800" smtClean="0">
                <a:solidFill>
                  <a:srgbClr val="FF7D7D"/>
                </a:solidFill>
                <a:sym typeface="Wingdings" pitchFamily="2" charset="2"/>
              </a:rPr>
              <a:t> </a:t>
            </a: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heterosis				 </a:t>
            </a:r>
            <a:r>
              <a:rPr lang="en-GB" altLang="en-US" sz="2800" smtClean="0">
                <a:solidFill>
                  <a:srgbClr val="FF0000"/>
                </a:solidFill>
                <a:sym typeface="Wingdings" pitchFamily="2" charset="2"/>
              </a:rPr>
              <a:t> </a:t>
            </a:r>
            <a:r>
              <a:rPr lang="en-GB" altLang="en-US" sz="2800" smtClean="0">
                <a:solidFill>
                  <a:srgbClr val="FF7D7D"/>
                </a:solidFill>
                <a:sym typeface="Wingdings" pitchFamily="2" charset="2"/>
              </a:rPr>
              <a:t> </a:t>
            </a: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polyploidy				 </a:t>
            </a:r>
            <a:r>
              <a:rPr lang="en-GB" altLang="en-US" sz="2800" smtClean="0">
                <a:solidFill>
                  <a:srgbClr val="FF0000"/>
                </a:solidFill>
                <a:sym typeface="Wingdings" pitchFamily="2" charset="2"/>
              </a:rPr>
              <a:t> </a:t>
            </a:r>
            <a:r>
              <a:rPr lang="en-GB" altLang="en-US" sz="2800" smtClean="0">
                <a:solidFill>
                  <a:srgbClr val="FF7D7D"/>
                </a:solidFill>
                <a:sym typeface="Wingdings" pitchFamily="2" charset="2"/>
              </a:rPr>
              <a:t> </a:t>
            </a: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distant hybridisation		 </a:t>
            </a:r>
            <a:r>
              <a:rPr lang="en-GB" altLang="en-US" sz="2800" smtClean="0">
                <a:solidFill>
                  <a:srgbClr val="FF0000"/>
                </a:solidFill>
                <a:sym typeface="Wingdings" pitchFamily="2" charset="2"/>
              </a:rPr>
              <a:t> </a:t>
            </a:r>
            <a:r>
              <a:rPr lang="en-GB" altLang="en-US" sz="2800" smtClean="0">
                <a:solidFill>
                  <a:srgbClr val="FF7D7D"/>
                </a:solidFill>
                <a:sym typeface="Wingdings" pitchFamily="2" charset="2"/>
              </a:rPr>
              <a:t> </a:t>
            </a: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quantitative genetics		 </a:t>
            </a:r>
            <a:r>
              <a:rPr lang="en-GB" altLang="en-US" sz="2800" smtClean="0">
                <a:solidFill>
                  <a:srgbClr val="FF0000"/>
                </a:solidFill>
                <a:sym typeface="Wingdings" pitchFamily="2" charset="2"/>
              </a:rPr>
              <a:t>  </a:t>
            </a: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tissue cultures			 </a:t>
            </a:r>
            <a:r>
              <a:rPr lang="en-GB" altLang="en-US" sz="2800" smtClean="0">
                <a:solidFill>
                  <a:srgbClr val="FF0000"/>
                </a:solidFill>
                <a:sym typeface="Wingdings" pitchFamily="2" charset="2"/>
              </a:rPr>
              <a:t>  </a:t>
            </a: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genetic engineering (GMO)	 </a:t>
            </a:r>
            <a:r>
              <a:rPr lang="en-GB" altLang="en-US" sz="2800" smtClean="0">
                <a:solidFill>
                  <a:srgbClr val="FF0000"/>
                </a:solidFill>
                <a:sym typeface="Wingdings" pitchFamily="2" charset="2"/>
              </a:rPr>
              <a:t> </a:t>
            </a:r>
            <a:r>
              <a:rPr lang="en-GB" altLang="en-US" sz="2800" smtClean="0">
                <a:solidFill>
                  <a:srgbClr val="FF7D7D"/>
                </a:solidFill>
                <a:sym typeface="Wingdings" pitchFamily="2" charset="2"/>
              </a:rPr>
              <a:t> </a:t>
            </a:r>
            <a:endParaRPr lang="en-GB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molecular markers		 	 </a:t>
            </a:r>
            <a:r>
              <a:rPr lang="en-GB" altLang="en-US" sz="2800" smtClean="0">
                <a:solidFill>
                  <a:srgbClr val="FF0000"/>
                </a:solidFill>
                <a:sym typeface="Wingdings" pitchFamily="2" charset="2"/>
              </a:rPr>
              <a:t>  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Creating transgenic plants</a:t>
            </a:r>
          </a:p>
        </p:txBody>
      </p:sp>
      <p:pic>
        <p:nvPicPr>
          <p:cNvPr id="216067" name="Picture 3" descr="Transgenic plants_process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551737" cy="863600"/>
          </a:xfrm>
        </p:spPr>
        <p:txBody>
          <a:bodyPr/>
          <a:lstStyle/>
          <a:p>
            <a:pPr eaLnBrk="1" hangingPunct="1"/>
            <a:r>
              <a:rPr lang="en-GB" altLang="en-US" i="1" smtClean="0"/>
              <a:t>Agrobacterium tumefaciens</a:t>
            </a:r>
            <a:endParaRPr lang="en-GB" altLang="en-US" smtClean="0"/>
          </a:p>
        </p:txBody>
      </p:sp>
      <p:pic>
        <p:nvPicPr>
          <p:cNvPr id="217091" name="Picture 3" descr="Agrobacterium tumefaciens_crown gall on raspb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8674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2" name="Picture 4" descr="Agrobacterium tumefaciens_cell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61722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Selection of transformed plants</a:t>
            </a:r>
          </a:p>
        </p:txBody>
      </p:sp>
      <p:pic>
        <p:nvPicPr>
          <p:cNvPr id="218115" name="Picture 1027" descr="Transgenics on selective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810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6" name="Text Box 1028"/>
          <p:cNvSpPr txBox="1">
            <a:spLocks noChangeArrowheads="1"/>
          </p:cNvSpPr>
          <p:nvPr/>
        </p:nvSpPr>
        <p:spPr bwMode="auto">
          <a:xfrm>
            <a:off x="3292475" y="5943600"/>
            <a:ext cx="263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i="0">
                <a:solidFill>
                  <a:schemeClr val="accent1"/>
                </a:solidFill>
                <a:latin typeface="Arial" charset="0"/>
              </a:rPr>
              <a:t>specific media</a:t>
            </a:r>
            <a:endParaRPr lang="en-GB" altLang="en-US" sz="3600" i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1"/>
            <a:ext cx="9203783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0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izaks.BIO\Documents\0\PP presentations\Lekcijas dazadas\Sagataves\GMO\Globala statistika pa gadiem\by 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izaks.BIO\Documents\0\PP presentations\Lekcijas dazadas\Sagataves\GMO\Globala statistika pa gadiem\principal cr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1"/>
            <a:ext cx="9167370" cy="686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/>
            <a:r>
              <a:rPr lang="en-GB" altLang="en-US" smtClean="0"/>
              <a:t>Idealised population</a:t>
            </a:r>
          </a:p>
        </p:txBody>
      </p:sp>
      <p:sp>
        <p:nvSpPr>
          <p:cNvPr id="196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31150" cy="5334000"/>
          </a:xfrm>
        </p:spPr>
        <p:txBody>
          <a:bodyPr/>
          <a:lstStyle/>
          <a:p>
            <a:pPr eaLnBrk="1" hangingPunct="1">
              <a:lnSpc>
                <a:spcPct val="20000"/>
              </a:lnSpc>
              <a:buFontTx/>
              <a:buNone/>
            </a:pPr>
            <a:r>
              <a:rPr lang="en-GB" altLang="en-US" sz="2800" b="0" i="1" smtClean="0">
                <a:solidFill>
                  <a:schemeClr val="tx1"/>
                </a:solidFill>
              </a:rPr>
              <a:t>	</a:t>
            </a:r>
          </a:p>
          <a:p>
            <a:pPr lvl="1" eaLnBrk="1" hangingPunct="1"/>
            <a:r>
              <a:rPr lang="en-GB" altLang="en-US" b="0" smtClean="0">
                <a:solidFill>
                  <a:schemeClr val="tx1"/>
                </a:solidFill>
              </a:rPr>
              <a:t>infinite </a:t>
            </a:r>
          </a:p>
          <a:p>
            <a:pPr lvl="1" eaLnBrk="1" hangingPunct="1"/>
            <a:r>
              <a:rPr lang="en-GB" altLang="en-US" b="0" smtClean="0">
                <a:solidFill>
                  <a:schemeClr val="tx1"/>
                </a:solidFill>
              </a:rPr>
              <a:t>sexually reproducing </a:t>
            </a:r>
          </a:p>
          <a:p>
            <a:pPr lvl="1" eaLnBrk="1" hangingPunct="1"/>
            <a:r>
              <a:rPr lang="en-GB" altLang="en-US" b="0" smtClean="0">
                <a:solidFill>
                  <a:schemeClr val="tx1"/>
                </a:solidFill>
              </a:rPr>
              <a:t>randomly mating (panmixy, panmixia)</a:t>
            </a:r>
          </a:p>
          <a:p>
            <a:pPr lvl="1" eaLnBrk="1" hangingPunct="1"/>
            <a:r>
              <a:rPr lang="en-GB" altLang="en-US" b="0" smtClean="0">
                <a:solidFill>
                  <a:schemeClr val="tx1"/>
                </a:solidFill>
              </a:rPr>
              <a:t>diploid</a:t>
            </a:r>
          </a:p>
          <a:p>
            <a:pPr lvl="1" eaLnBrk="1" hangingPunct="1"/>
            <a:r>
              <a:rPr lang="en-GB" altLang="en-US" b="0" smtClean="0">
                <a:solidFill>
                  <a:schemeClr val="tx1"/>
                </a:solidFill>
              </a:rPr>
              <a:t>no selection </a:t>
            </a:r>
          </a:p>
          <a:p>
            <a:pPr lvl="1" eaLnBrk="1" hangingPunct="1"/>
            <a:r>
              <a:rPr lang="en-GB" altLang="en-US" b="0" smtClean="0">
                <a:solidFill>
                  <a:schemeClr val="tx1"/>
                </a:solidFill>
              </a:rPr>
              <a:t>no mutation</a:t>
            </a:r>
          </a:p>
          <a:p>
            <a:pPr lvl="1" eaLnBrk="1" hangingPunct="1"/>
            <a:r>
              <a:rPr lang="en-GB" altLang="en-US" b="0" smtClean="0">
                <a:solidFill>
                  <a:schemeClr val="tx1"/>
                </a:solidFill>
              </a:rPr>
              <a:t>no migration (gene flow)</a:t>
            </a:r>
          </a:p>
          <a:p>
            <a:pPr lvl="1" eaLnBrk="1" hangingPunct="1"/>
            <a:r>
              <a:rPr lang="en-GB" altLang="en-US" b="0" smtClean="0">
                <a:solidFill>
                  <a:schemeClr val="tx1"/>
                </a:solidFill>
              </a:rPr>
              <a:t>no genetic drift </a:t>
            </a:r>
          </a:p>
          <a:p>
            <a:pPr lvl="1" algn="just" eaLnBrk="1" hangingPunct="1">
              <a:lnSpc>
                <a:spcPct val="20000"/>
              </a:lnSpc>
              <a:buFont typeface="Symbol" pitchFamily="18" charset="2"/>
              <a:buChar char="·"/>
            </a:pPr>
            <a:endParaRPr lang="en-GB" altLang="en-US" b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GB" altLang="en-US" sz="2800" b="0" i="1" smtClean="0">
                <a:solidFill>
                  <a:schemeClr val="tx1"/>
                </a:solidFill>
              </a:rPr>
              <a:t>	</a:t>
            </a:r>
            <a:endParaRPr lang="en-GB" altLang="en-US" sz="28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izaks.BIO\Documents\0\PP presentations\Lekcijas dazadas\Sagataves\GMO\Globala statistika pa gadiem\by tra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Dangerous of GMO?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/>
            <a:r>
              <a:rPr lang="en-GB" altLang="en-US" smtClean="0"/>
              <a:t>direct influence on human heredity </a:t>
            </a:r>
          </a:p>
          <a:p>
            <a:pPr eaLnBrk="1" hangingPunct="1"/>
            <a:r>
              <a:rPr lang="en-GB" altLang="en-US" smtClean="0"/>
              <a:t>toxic (allergic) effects</a:t>
            </a:r>
          </a:p>
          <a:p>
            <a:pPr eaLnBrk="1" hangingPunct="1"/>
            <a:r>
              <a:rPr lang="en-GB" altLang="en-US" smtClean="0"/>
              <a:t>influence on heredity of human micro flora</a:t>
            </a:r>
          </a:p>
          <a:p>
            <a:pPr eaLnBrk="1" hangingPunct="1"/>
            <a:r>
              <a:rPr lang="en-GB" altLang="en-US" smtClean="0">
                <a:solidFill>
                  <a:srgbClr val="A50021"/>
                </a:solidFill>
              </a:rPr>
              <a:t>forming of super</a:t>
            </a:r>
            <a:r>
              <a:rPr lang="lv-LV" altLang="en-US" smtClean="0">
                <a:solidFill>
                  <a:srgbClr val="A50021"/>
                </a:solidFill>
              </a:rPr>
              <a:t> </a:t>
            </a:r>
            <a:r>
              <a:rPr lang="en-GB" altLang="en-US" smtClean="0">
                <a:solidFill>
                  <a:srgbClr val="A50021"/>
                </a:solidFill>
              </a:rPr>
              <a:t>pathogen race</a:t>
            </a:r>
          </a:p>
          <a:p>
            <a:pPr eaLnBrk="1" hangingPunct="1"/>
            <a:r>
              <a:rPr lang="en-GB" altLang="en-US" smtClean="0">
                <a:solidFill>
                  <a:srgbClr val="A50021"/>
                </a:solidFill>
              </a:rPr>
              <a:t>gene flow from GMO to wild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551737" cy="1074738"/>
          </a:xfrm>
        </p:spPr>
        <p:txBody>
          <a:bodyPr/>
          <a:lstStyle/>
          <a:p>
            <a:pPr eaLnBrk="1" hangingPunct="1"/>
            <a:r>
              <a:rPr lang="en-GB" altLang="en-US" smtClean="0"/>
              <a:t>Growing of </a:t>
            </a:r>
            <a:r>
              <a:rPr lang="en-GB" altLang="en-US" i="1" smtClean="0"/>
              <a:t>Bt</a:t>
            </a:r>
            <a:r>
              <a:rPr lang="en-GB" altLang="en-US" smtClean="0"/>
              <a:t> varieties</a:t>
            </a:r>
          </a:p>
        </p:txBody>
      </p:sp>
      <p:pic>
        <p:nvPicPr>
          <p:cNvPr id="222211" name="Picture 3" descr="Bt_using 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096000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Avidin</a:t>
            </a:r>
            <a:br>
              <a:rPr lang="en-GB" altLang="en-US" smtClean="0"/>
            </a:br>
            <a:r>
              <a:rPr lang="en-GB" altLang="en-US" sz="2800" smtClean="0"/>
              <a:t>an alternative for </a:t>
            </a:r>
            <a:r>
              <a:rPr lang="en-GB" altLang="en-US" sz="2800" i="1" smtClean="0"/>
              <a:t>Bt</a:t>
            </a:r>
            <a:r>
              <a:rPr lang="en-GB" altLang="en-US" sz="2800" smtClean="0"/>
              <a:t> protein</a:t>
            </a:r>
            <a:endParaRPr lang="en-GB" altLang="en-U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blocs a vitamin biotin </a:t>
            </a:r>
            <a:r>
              <a:rPr lang="lv-LV" altLang="en-US" smtClean="0"/>
              <a:t>in</a:t>
            </a:r>
            <a:r>
              <a:rPr lang="en-GB" altLang="en-US" smtClean="0"/>
              <a:t>take which is necessary to insects development</a:t>
            </a:r>
          </a:p>
          <a:p>
            <a:pPr eaLnBrk="1" hangingPunct="1"/>
            <a:r>
              <a:rPr lang="en-GB" altLang="en-US" smtClean="0"/>
              <a:t>natural substance – in egg’s albumin</a:t>
            </a:r>
          </a:p>
          <a:p>
            <a:pPr eaLnBrk="1" hangingPunct="1"/>
            <a:r>
              <a:rPr lang="en-GB" altLang="en-US" smtClean="0"/>
              <a:t>more wide effects </a:t>
            </a:r>
          </a:p>
          <a:p>
            <a:pPr eaLnBrk="1" hangingPunct="1"/>
            <a:r>
              <a:rPr lang="en-GB" altLang="en-US" smtClean="0"/>
              <a:t>created several GMO with avidin transformation (maize, tobacco)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Blocking of gene flow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25688"/>
            <a:ext cx="7556500" cy="3741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	</a:t>
            </a:r>
            <a:r>
              <a:rPr lang="en-GB" altLang="en-US" smtClean="0">
                <a:solidFill>
                  <a:srgbClr val="990000"/>
                </a:solidFill>
              </a:rPr>
              <a:t>Block pollen formation on GMO plants</a:t>
            </a:r>
          </a:p>
          <a:p>
            <a:pPr lvl="1" eaLnBrk="1" hangingPunct="1"/>
            <a:r>
              <a:rPr lang="en-GB" altLang="en-US" smtClean="0"/>
              <a:t>make modification in mitochondrial or chloroplast genomes</a:t>
            </a:r>
          </a:p>
          <a:p>
            <a:pPr lvl="1" eaLnBrk="1" hangingPunct="1"/>
            <a:r>
              <a:rPr lang="en-GB" altLang="en-US" smtClean="0"/>
              <a:t>using GMO with cytoplasmic male sterility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05838" cy="1412875"/>
          </a:xfrm>
        </p:spPr>
        <p:txBody>
          <a:bodyPr/>
          <a:lstStyle/>
          <a:p>
            <a:pPr eaLnBrk="1" hangingPunct="1"/>
            <a:r>
              <a:rPr lang="en-GB" altLang="en-US" smtClean="0"/>
              <a:t>Annie (March of 2000)</a:t>
            </a:r>
            <a:r>
              <a:rPr lang="en-GB" altLang="en-US" smtClean="0">
                <a:solidFill>
                  <a:schemeClr val="tx1"/>
                </a:solidFill>
              </a:rPr>
              <a:t/>
            </a:r>
            <a:br>
              <a:rPr lang="en-GB" altLang="en-US" smtClean="0">
                <a:solidFill>
                  <a:schemeClr val="tx1"/>
                </a:solidFill>
              </a:rPr>
            </a:br>
            <a:r>
              <a:rPr lang="en-GB" altLang="en-US" sz="2800" smtClean="0">
                <a:solidFill>
                  <a:schemeClr val="accent1"/>
                </a:solidFill>
              </a:rPr>
              <a:t>the first cloned cow with agriculturally important gene</a:t>
            </a:r>
            <a:endParaRPr lang="en-GB" altLang="en-US" sz="2800" b="0" smtClean="0">
              <a:solidFill>
                <a:schemeClr val="tx1"/>
              </a:solidFill>
            </a:endParaRPr>
          </a:p>
        </p:txBody>
      </p:sp>
      <p:pic>
        <p:nvPicPr>
          <p:cNvPr id="225283" name="Picture 3" descr="Transgenic cow to resist mat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60198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33400" y="57912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Goal: synhesis of the protein lysostaphin, which suppress bacterium </a:t>
            </a:r>
            <a:r>
              <a:rPr lang="en-GB" altLang="en-US" sz="2400" b="0">
                <a:solidFill>
                  <a:schemeClr val="tx1"/>
                </a:solidFill>
                <a:latin typeface="Arial" charset="0"/>
              </a:rPr>
              <a:t>Staphylococcus aureus</a:t>
            </a:r>
            <a:r>
              <a:rPr lang="en-GB" altLang="en-US" sz="2400" b="0" i="0">
                <a:solidFill>
                  <a:schemeClr val="tx1"/>
                </a:solidFill>
                <a:latin typeface="Arial" charset="0"/>
              </a:rPr>
              <a:t>, causal agent of mastitis.</a:t>
            </a:r>
            <a:endParaRPr lang="en-GB" altLang="en-US" sz="2400" i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58813"/>
          </a:xfrm>
        </p:spPr>
        <p:txBody>
          <a:bodyPr/>
          <a:lstStyle/>
          <a:p>
            <a:pPr eaLnBrk="1" hangingPunct="1"/>
            <a:r>
              <a:rPr lang="en-US" dirty="0" smtClean="0"/>
              <a:t>GMO animals</a:t>
            </a: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608512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684213" y="3860800"/>
            <a:ext cx="3455987" cy="115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1600" i="0" dirty="0" smtClean="0">
                <a:latin typeface="Comic Sans MS" pitchFamily="66" charset="0"/>
              </a:rPr>
              <a:t>Salmon "</a:t>
            </a:r>
            <a:r>
              <a:rPr lang="en-US" sz="1600" i="0" dirty="0" err="1" smtClean="0">
                <a:latin typeface="Comic Sans MS" pitchFamily="66" charset="0"/>
              </a:rPr>
              <a:t>AquAdvantage</a:t>
            </a:r>
            <a:r>
              <a:rPr lang="en-US" sz="1600" i="0" dirty="0" smtClean="0">
                <a:latin typeface="Comic Sans MS" pitchFamily="66" charset="0"/>
              </a:rPr>
              <a:t>® Salmon“ –more fast growth.</a:t>
            </a:r>
          </a:p>
          <a:p>
            <a:pPr eaLnBrk="1" hangingPunct="1"/>
            <a:endParaRPr lang="en-US" sz="1600" i="0" dirty="0" smtClean="0">
              <a:latin typeface="Comic Sans MS" pitchFamily="66" charset="0"/>
            </a:endParaRPr>
          </a:p>
          <a:p>
            <a:pPr eaLnBrk="1" hangingPunct="1"/>
            <a:r>
              <a:rPr lang="en-US" sz="1600" b="1" i="0" dirty="0" smtClean="0">
                <a:solidFill>
                  <a:srgbClr val="FF0000"/>
                </a:solidFill>
                <a:latin typeface="Comic Sans MS" pitchFamily="66" charset="0"/>
              </a:rPr>
              <a:t>Allowed for food by USA authorities in November 2015!</a:t>
            </a:r>
            <a:endParaRPr lang="en-US" sz="1600" b="1" i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9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34" y="2924944"/>
            <a:ext cx="40671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4901983" y="5877272"/>
            <a:ext cx="3960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600" i="0" dirty="0" smtClean="0">
                <a:latin typeface="+mj-lt"/>
              </a:rPr>
              <a:t>Pig “</a:t>
            </a:r>
            <a:r>
              <a:rPr lang="en-US" sz="1600" i="0" dirty="0" err="1" smtClean="0">
                <a:latin typeface="+mj-lt"/>
              </a:rPr>
              <a:t>Enviropig</a:t>
            </a:r>
            <a:r>
              <a:rPr lang="en-US" sz="1600" i="0" dirty="0" smtClean="0">
                <a:latin typeface="+mj-lt"/>
              </a:rPr>
              <a:t>™” – producing phytase, which allowed to effective utilization of plant phosphorus</a:t>
            </a:r>
            <a:endParaRPr lang="en-US" sz="160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157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Genotypes in idealised population</a:t>
            </a:r>
          </a:p>
        </p:txBody>
      </p:sp>
      <p:pic>
        <p:nvPicPr>
          <p:cNvPr id="197635" name="Picture 3" descr="H-W likuma geometriskais atteloj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78180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990600"/>
          </a:xfrm>
        </p:spPr>
        <p:txBody>
          <a:bodyPr/>
          <a:lstStyle/>
          <a:p>
            <a:pPr eaLnBrk="1" hangingPunct="1"/>
            <a:r>
              <a:rPr lang="en-GB" altLang="en-US" smtClean="0"/>
              <a:t>Genotypes in ideal population </a:t>
            </a:r>
            <a:br>
              <a:rPr lang="en-GB" altLang="en-US" smtClean="0"/>
            </a:br>
            <a:r>
              <a:rPr lang="en-GB" altLang="en-US" sz="2800" smtClean="0">
                <a:solidFill>
                  <a:schemeClr val="accent1"/>
                </a:solidFill>
              </a:rPr>
              <a:t>Model</a:t>
            </a:r>
          </a:p>
        </p:txBody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4327525" y="2479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914400" y="2403475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0" i="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4327525" y="2632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98662" name="Object 6"/>
          <p:cNvGraphicFramePr>
            <a:graphicFrameLocks noChangeAspect="1"/>
          </p:cNvGraphicFramePr>
          <p:nvPr/>
        </p:nvGraphicFramePr>
        <p:xfrm>
          <a:off x="200025" y="1447800"/>
          <a:ext cx="8943975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2" name="Document" r:id="rId3" imgW="8941308" imgH="4552188" progId="Word.Document.8">
                  <p:embed/>
                </p:oleObj>
              </mc:Choice>
              <mc:Fallback>
                <p:oleObj name="Document" r:id="rId3" imgW="8941308" imgH="4552188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447800"/>
                        <a:ext cx="8943975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3" name="Line 7"/>
          <p:cNvSpPr>
            <a:spLocks noChangeShapeType="1"/>
          </p:cNvSpPr>
          <p:nvPr/>
        </p:nvSpPr>
        <p:spPr bwMode="auto">
          <a:xfrm flipH="1" flipV="1">
            <a:off x="533400" y="1447800"/>
            <a:ext cx="2743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447800"/>
          </a:xfrm>
        </p:spPr>
        <p:txBody>
          <a:bodyPr/>
          <a:lstStyle/>
          <a:p>
            <a:pPr eaLnBrk="1" hangingPunct="1"/>
            <a:r>
              <a:rPr lang="en-GB" altLang="en-US" smtClean="0"/>
              <a:t>Hardy-Weinberg law</a:t>
            </a:r>
            <a:r>
              <a:rPr lang="lv-LV" altLang="en-US" smtClean="0"/>
              <a:t/>
            </a:r>
            <a:br>
              <a:rPr lang="lv-LV" altLang="en-US" smtClean="0"/>
            </a:br>
            <a:r>
              <a:rPr lang="en-GB" altLang="en-US" sz="2800" i="1" smtClean="0"/>
              <a:t>Main equation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09600" y="2057400"/>
            <a:ext cx="7772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rgbClr val="990033"/>
                </a:solidFill>
                <a:latin typeface="Arial" charset="0"/>
              </a:rPr>
              <a:t>p</a:t>
            </a:r>
            <a:r>
              <a:rPr lang="en-GB" altLang="en-US" sz="4400" baseline="30000">
                <a:solidFill>
                  <a:srgbClr val="990033"/>
                </a:solidFill>
                <a:latin typeface="Arial" charset="0"/>
              </a:rPr>
              <a:t>2</a:t>
            </a:r>
            <a:r>
              <a:rPr lang="en-GB" altLang="en-US" sz="4400">
                <a:solidFill>
                  <a:srgbClr val="990033"/>
                </a:solidFill>
                <a:latin typeface="Arial" charset="0"/>
              </a:rPr>
              <a:t>(AA) + 2pq(Aa) + q</a:t>
            </a:r>
            <a:r>
              <a:rPr lang="en-GB" altLang="en-US" sz="4400" baseline="30000">
                <a:solidFill>
                  <a:srgbClr val="990033"/>
                </a:solidFill>
                <a:latin typeface="Arial" charset="0"/>
              </a:rPr>
              <a:t>2</a:t>
            </a:r>
            <a:r>
              <a:rPr lang="en-GB" altLang="en-US" sz="4400">
                <a:solidFill>
                  <a:srgbClr val="990033"/>
                </a:solidFill>
                <a:latin typeface="Arial" charset="0"/>
              </a:rPr>
              <a:t>(aa) =1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4400">
              <a:solidFill>
                <a:srgbClr val="990033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Arial" charset="0"/>
              </a:rPr>
              <a:t>allelic frequencies do not change among subsequent generations</a:t>
            </a:r>
          </a:p>
          <a:p>
            <a:pPr>
              <a:spcBef>
                <a:spcPct val="0"/>
              </a:spcBef>
            </a:pPr>
            <a:r>
              <a:rPr lang="en-GB" altLang="en-US" sz="2400">
                <a:solidFill>
                  <a:schemeClr val="tx1"/>
                </a:solidFill>
                <a:latin typeface="Arial" charset="0"/>
              </a:rPr>
              <a:t>after single changes population come back to equilibrium during one generation (gene in autosomal chromosome)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1447800"/>
          </a:xfrm>
        </p:spPr>
        <p:txBody>
          <a:bodyPr/>
          <a:lstStyle/>
          <a:p>
            <a:pPr eaLnBrk="1" hangingPunct="1"/>
            <a:r>
              <a:rPr lang="en-GB" altLang="en-US" smtClean="0"/>
              <a:t>Hardy-Weinberg law</a:t>
            </a:r>
            <a:r>
              <a:rPr lang="lv-LV" altLang="en-US" smtClean="0"/>
              <a:t/>
            </a:r>
            <a:br>
              <a:rPr lang="lv-LV" altLang="en-US" smtClean="0"/>
            </a:br>
            <a:r>
              <a:rPr lang="en-GB" altLang="en-US" sz="3200" i="1" smtClean="0"/>
              <a:t>consequences</a:t>
            </a:r>
          </a:p>
        </p:txBody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3489325" y="3927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00708" name="Object 4"/>
          <p:cNvGraphicFramePr>
            <a:graphicFrameLocks noChangeAspect="1"/>
          </p:cNvGraphicFramePr>
          <p:nvPr/>
        </p:nvGraphicFramePr>
        <p:xfrm>
          <a:off x="611188" y="2781300"/>
          <a:ext cx="7467600" cy="335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8" name="Document" r:id="rId3" imgW="9197340" imgH="4131564" progId="Word.Document.8">
                  <p:embed/>
                </p:oleObj>
              </mc:Choice>
              <mc:Fallback>
                <p:oleObj name="Document" r:id="rId3" imgW="9197340" imgH="413156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781300"/>
                        <a:ext cx="7467600" cy="335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746125" y="1792288"/>
            <a:ext cx="748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CC3300"/>
                </a:solidFill>
                <a:latin typeface="Arial" charset="0"/>
              </a:rPr>
              <a:t>rare alleles are mostly in heterozygous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488238" cy="1081087"/>
          </a:xfrm>
        </p:spPr>
        <p:txBody>
          <a:bodyPr/>
          <a:lstStyle/>
          <a:p>
            <a:pPr eaLnBrk="1" hangingPunct="1"/>
            <a:r>
              <a:rPr lang="lv-LV" altLang="en-US" smtClean="0"/>
              <a:t>G</a:t>
            </a:r>
            <a:r>
              <a:rPr lang="en-GB" altLang="en-US" smtClean="0"/>
              <a:t>ene in the sex chromosome</a:t>
            </a:r>
            <a:r>
              <a:rPr lang="lv-LV" altLang="en-US" smtClean="0"/>
              <a:t/>
            </a:r>
            <a:br>
              <a:rPr lang="lv-LV" altLang="en-US" smtClean="0"/>
            </a:br>
            <a:r>
              <a:rPr lang="en-US" altLang="en-US" sz="2800" i="1" smtClean="0"/>
              <a:t>Equilibrium</a:t>
            </a:r>
          </a:p>
        </p:txBody>
      </p:sp>
      <p:sp>
        <p:nvSpPr>
          <p:cNvPr id="404483" name="Line 3"/>
          <p:cNvSpPr>
            <a:spLocks noChangeShapeType="1"/>
          </p:cNvSpPr>
          <p:nvPr/>
        </p:nvSpPr>
        <p:spPr bwMode="auto">
          <a:xfrm>
            <a:off x="1600200" y="25908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84" name="Line 4"/>
          <p:cNvSpPr>
            <a:spLocks noChangeShapeType="1"/>
          </p:cNvSpPr>
          <p:nvPr/>
        </p:nvSpPr>
        <p:spPr bwMode="auto">
          <a:xfrm>
            <a:off x="1600200" y="57912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85" name="Line 5"/>
          <p:cNvSpPr>
            <a:spLocks noChangeShapeType="1"/>
          </p:cNvSpPr>
          <p:nvPr/>
        </p:nvSpPr>
        <p:spPr bwMode="auto">
          <a:xfrm>
            <a:off x="16002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86" name="Line 6"/>
          <p:cNvSpPr>
            <a:spLocks noChangeShapeType="1"/>
          </p:cNvSpPr>
          <p:nvPr/>
        </p:nvSpPr>
        <p:spPr bwMode="auto">
          <a:xfrm>
            <a:off x="1600200" y="2590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87" name="Line 7"/>
          <p:cNvSpPr>
            <a:spLocks noChangeShapeType="1"/>
          </p:cNvSpPr>
          <p:nvPr/>
        </p:nvSpPr>
        <p:spPr bwMode="auto">
          <a:xfrm flipV="1">
            <a:off x="2438400" y="5715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88" name="Line 8"/>
          <p:cNvSpPr>
            <a:spLocks noChangeShapeType="1"/>
          </p:cNvSpPr>
          <p:nvPr/>
        </p:nvSpPr>
        <p:spPr bwMode="auto">
          <a:xfrm flipV="1">
            <a:off x="3276600" y="5715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89" name="Line 9"/>
          <p:cNvSpPr>
            <a:spLocks noChangeShapeType="1"/>
          </p:cNvSpPr>
          <p:nvPr/>
        </p:nvSpPr>
        <p:spPr bwMode="auto">
          <a:xfrm flipV="1">
            <a:off x="4114800" y="5715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0" name="Line 10"/>
          <p:cNvSpPr>
            <a:spLocks noChangeShapeType="1"/>
          </p:cNvSpPr>
          <p:nvPr/>
        </p:nvSpPr>
        <p:spPr bwMode="auto">
          <a:xfrm flipV="1">
            <a:off x="4953000" y="5715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1" name="Line 11"/>
          <p:cNvSpPr>
            <a:spLocks noChangeShapeType="1"/>
          </p:cNvSpPr>
          <p:nvPr/>
        </p:nvSpPr>
        <p:spPr bwMode="auto">
          <a:xfrm flipV="1">
            <a:off x="5791200" y="5715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2" name="Line 12"/>
          <p:cNvSpPr>
            <a:spLocks noChangeShapeType="1"/>
          </p:cNvSpPr>
          <p:nvPr/>
        </p:nvSpPr>
        <p:spPr bwMode="auto">
          <a:xfrm flipV="1">
            <a:off x="6553200" y="5715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3" name="Line 13"/>
          <p:cNvSpPr>
            <a:spLocks noChangeShapeType="1"/>
          </p:cNvSpPr>
          <p:nvPr/>
        </p:nvSpPr>
        <p:spPr bwMode="auto">
          <a:xfrm>
            <a:off x="1600200" y="2590800"/>
            <a:ext cx="838200" cy="1676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4" name="Line 14"/>
          <p:cNvSpPr>
            <a:spLocks noChangeShapeType="1"/>
          </p:cNvSpPr>
          <p:nvPr/>
        </p:nvSpPr>
        <p:spPr bwMode="auto">
          <a:xfrm flipV="1">
            <a:off x="2438400" y="3352800"/>
            <a:ext cx="83820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Line 15"/>
          <p:cNvSpPr>
            <a:spLocks noChangeShapeType="1"/>
          </p:cNvSpPr>
          <p:nvPr/>
        </p:nvSpPr>
        <p:spPr bwMode="auto">
          <a:xfrm>
            <a:off x="32766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Line 16"/>
          <p:cNvSpPr>
            <a:spLocks noChangeShapeType="1"/>
          </p:cNvSpPr>
          <p:nvPr/>
        </p:nvSpPr>
        <p:spPr bwMode="auto">
          <a:xfrm flipV="1">
            <a:off x="1600200" y="2590800"/>
            <a:ext cx="914400" cy="3200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2514600" y="2590800"/>
            <a:ext cx="762000" cy="1600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8" name="Line 18"/>
          <p:cNvSpPr>
            <a:spLocks noChangeShapeType="1"/>
          </p:cNvSpPr>
          <p:nvPr/>
        </p:nvSpPr>
        <p:spPr bwMode="auto">
          <a:xfrm>
            <a:off x="3276600" y="3352800"/>
            <a:ext cx="838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9" name="Line 19"/>
          <p:cNvSpPr>
            <a:spLocks noChangeShapeType="1"/>
          </p:cNvSpPr>
          <p:nvPr/>
        </p:nvSpPr>
        <p:spPr bwMode="auto">
          <a:xfrm flipV="1">
            <a:off x="3276600" y="3352800"/>
            <a:ext cx="838200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500" name="Line 20"/>
          <p:cNvSpPr>
            <a:spLocks noChangeShapeType="1"/>
          </p:cNvSpPr>
          <p:nvPr/>
        </p:nvSpPr>
        <p:spPr bwMode="auto">
          <a:xfrm flipV="1">
            <a:off x="4114800" y="3581400"/>
            <a:ext cx="762000" cy="228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501" name="Line 21"/>
          <p:cNvSpPr>
            <a:spLocks noChangeShapeType="1"/>
          </p:cNvSpPr>
          <p:nvPr/>
        </p:nvSpPr>
        <p:spPr bwMode="auto">
          <a:xfrm>
            <a:off x="4114800" y="3352800"/>
            <a:ext cx="838200" cy="3810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502" name="Line 22"/>
          <p:cNvSpPr>
            <a:spLocks noChangeShapeType="1"/>
          </p:cNvSpPr>
          <p:nvPr/>
        </p:nvSpPr>
        <p:spPr bwMode="auto">
          <a:xfrm>
            <a:off x="4876800" y="3581400"/>
            <a:ext cx="838200" cy="152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503" name="Line 23"/>
          <p:cNvSpPr>
            <a:spLocks noChangeShapeType="1"/>
          </p:cNvSpPr>
          <p:nvPr/>
        </p:nvSpPr>
        <p:spPr bwMode="auto">
          <a:xfrm flipV="1">
            <a:off x="4953000" y="3581400"/>
            <a:ext cx="838200" cy="152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504" name="Line 24"/>
          <p:cNvSpPr>
            <a:spLocks noChangeShapeType="1"/>
          </p:cNvSpPr>
          <p:nvPr/>
        </p:nvSpPr>
        <p:spPr bwMode="auto">
          <a:xfrm>
            <a:off x="5715000" y="3581400"/>
            <a:ext cx="762000" cy="76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505" name="Line 25"/>
          <p:cNvSpPr>
            <a:spLocks noChangeShapeType="1"/>
          </p:cNvSpPr>
          <p:nvPr/>
        </p:nvSpPr>
        <p:spPr bwMode="auto">
          <a:xfrm flipV="1">
            <a:off x="5715000" y="3657600"/>
            <a:ext cx="762000" cy="76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506" name="Text Box 26"/>
          <p:cNvSpPr txBox="1">
            <a:spLocks noChangeArrowheads="1"/>
          </p:cNvSpPr>
          <p:nvPr/>
        </p:nvSpPr>
        <p:spPr bwMode="auto">
          <a:xfrm>
            <a:off x="1066800" y="40386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i="0">
                <a:solidFill>
                  <a:schemeClr val="tx1"/>
                </a:solidFill>
                <a:latin typeface="Arial" charset="0"/>
              </a:rPr>
              <a:t>0.5</a:t>
            </a:r>
            <a:endParaRPr lang="en-GB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4507" name="Text Box 27"/>
          <p:cNvSpPr txBox="1">
            <a:spLocks noChangeArrowheads="1"/>
          </p:cNvSpPr>
          <p:nvPr/>
        </p:nvSpPr>
        <p:spPr bwMode="auto">
          <a:xfrm>
            <a:off x="609600" y="2362200"/>
            <a:ext cx="99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altLang="en-US" sz="2400" baseline="-25000">
                <a:solidFill>
                  <a:schemeClr val="accent2"/>
                </a:solidFill>
                <a:latin typeface="Arial" charset="0"/>
              </a:rPr>
              <a:t>f</a:t>
            </a:r>
            <a:r>
              <a:rPr lang="en-GB" altLang="en-US" sz="1600" i="0">
                <a:solidFill>
                  <a:schemeClr val="tx1"/>
                </a:solidFill>
                <a:latin typeface="Arial" charset="0"/>
              </a:rPr>
              <a:t> = 1.0</a:t>
            </a:r>
          </a:p>
        </p:txBody>
      </p:sp>
      <p:sp>
        <p:nvSpPr>
          <p:cNvPr id="404508" name="Text Box 28"/>
          <p:cNvSpPr txBox="1">
            <a:spLocks noChangeArrowheads="1"/>
          </p:cNvSpPr>
          <p:nvPr/>
        </p:nvSpPr>
        <p:spPr bwMode="auto">
          <a:xfrm>
            <a:off x="4572000" y="1219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1"/>
                </a:solidFill>
                <a:latin typeface="Arial" charset="0"/>
              </a:rPr>
              <a:t>p</a:t>
            </a:r>
            <a:r>
              <a:rPr lang="en-GB" altLang="en-US" sz="2400" baseline="-25000">
                <a:solidFill>
                  <a:schemeClr val="accent1"/>
                </a:solidFill>
                <a:latin typeface="Arial" charset="0"/>
              </a:rPr>
              <a:t>m </a:t>
            </a:r>
            <a:r>
              <a:rPr lang="en-GB" altLang="en-US" sz="2400">
                <a:solidFill>
                  <a:schemeClr val="accent1"/>
                </a:solidFill>
                <a:latin typeface="Arial" charset="0"/>
              </a:rPr>
              <a:t>q</a:t>
            </a:r>
            <a:r>
              <a:rPr lang="en-GB" altLang="en-US" sz="2400" baseline="-25000">
                <a:solidFill>
                  <a:schemeClr val="accent1"/>
                </a:solidFill>
                <a:latin typeface="Arial" charset="0"/>
              </a:rPr>
              <a:t>m</a:t>
            </a:r>
          </a:p>
        </p:txBody>
      </p:sp>
      <p:sp>
        <p:nvSpPr>
          <p:cNvPr id="404509" name="Text Box 29"/>
          <p:cNvSpPr txBox="1">
            <a:spLocks noChangeArrowheads="1"/>
          </p:cNvSpPr>
          <p:nvPr/>
        </p:nvSpPr>
        <p:spPr bwMode="auto">
          <a:xfrm>
            <a:off x="5067300" y="4154488"/>
            <a:ext cx="2614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663300"/>
                </a:solidFill>
                <a:latin typeface="Arial" charset="0"/>
              </a:rPr>
              <a:t>p = 2/3p</a:t>
            </a:r>
            <a:r>
              <a:rPr lang="en-GB" altLang="en-US" sz="2400" baseline="-25000">
                <a:solidFill>
                  <a:srgbClr val="663300"/>
                </a:solidFill>
                <a:latin typeface="Arial" charset="0"/>
              </a:rPr>
              <a:t>f</a:t>
            </a:r>
            <a:r>
              <a:rPr lang="en-GB" altLang="en-US" sz="2400">
                <a:solidFill>
                  <a:srgbClr val="663300"/>
                </a:solidFill>
                <a:latin typeface="Arial" charset="0"/>
              </a:rPr>
              <a:t> + 1/3p</a:t>
            </a:r>
            <a:r>
              <a:rPr lang="en-GB" altLang="en-US" sz="2400" baseline="-25000">
                <a:solidFill>
                  <a:srgbClr val="663300"/>
                </a:solidFill>
                <a:latin typeface="Arial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663300"/>
                </a:solidFill>
                <a:latin typeface="Arial" charset="0"/>
              </a:rPr>
              <a:t>q = 2/3q</a:t>
            </a:r>
            <a:r>
              <a:rPr lang="en-GB" altLang="en-US" sz="2400" baseline="-25000">
                <a:solidFill>
                  <a:srgbClr val="663300"/>
                </a:solidFill>
                <a:latin typeface="Arial" charset="0"/>
              </a:rPr>
              <a:t>f</a:t>
            </a:r>
            <a:r>
              <a:rPr lang="en-GB" altLang="en-US" sz="2400">
                <a:solidFill>
                  <a:srgbClr val="663300"/>
                </a:solidFill>
                <a:latin typeface="Arial" charset="0"/>
              </a:rPr>
              <a:t> + 1/3q</a:t>
            </a:r>
            <a:r>
              <a:rPr lang="en-GB" altLang="en-US" sz="2400" baseline="-25000">
                <a:solidFill>
                  <a:srgbClr val="663300"/>
                </a:solidFill>
                <a:latin typeface="Arial" charset="0"/>
              </a:rPr>
              <a:t>m</a:t>
            </a:r>
            <a:r>
              <a:rPr lang="en-GB" altLang="en-US" sz="2400" b="0" i="0">
                <a:solidFill>
                  <a:srgbClr val="663300"/>
                </a:solidFill>
                <a:latin typeface="Arial" charset="0"/>
              </a:rPr>
              <a:t> </a:t>
            </a:r>
          </a:p>
        </p:txBody>
      </p:sp>
      <p:sp>
        <p:nvSpPr>
          <p:cNvPr id="404510" name="Text Box 30"/>
          <p:cNvSpPr txBox="1">
            <a:spLocks noChangeArrowheads="1"/>
          </p:cNvSpPr>
          <p:nvPr/>
        </p:nvSpPr>
        <p:spPr bwMode="auto">
          <a:xfrm>
            <a:off x="838200" y="5486400"/>
            <a:ext cx="782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1"/>
                </a:solidFill>
                <a:latin typeface="Arial" charset="0"/>
              </a:rPr>
              <a:t>p</a:t>
            </a:r>
            <a:r>
              <a:rPr lang="en-GB" altLang="en-US" sz="2400" baseline="-25000">
                <a:solidFill>
                  <a:schemeClr val="accent1"/>
                </a:solidFill>
                <a:latin typeface="Arial" charset="0"/>
              </a:rPr>
              <a:t>m</a:t>
            </a:r>
            <a:r>
              <a:rPr lang="en-GB" altLang="en-US" sz="1600" i="0">
                <a:solidFill>
                  <a:schemeClr val="tx1"/>
                </a:solidFill>
                <a:latin typeface="Arial" charset="0"/>
              </a:rPr>
              <a:t>=0</a:t>
            </a:r>
          </a:p>
        </p:txBody>
      </p:sp>
      <p:sp>
        <p:nvSpPr>
          <p:cNvPr id="404511" name="Text Box 31"/>
          <p:cNvSpPr txBox="1">
            <a:spLocks noChangeArrowheads="1"/>
          </p:cNvSpPr>
          <p:nvPr/>
        </p:nvSpPr>
        <p:spPr bwMode="auto">
          <a:xfrm>
            <a:off x="4572000" y="1905000"/>
            <a:ext cx="190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1"/>
                </a:solidFill>
                <a:latin typeface="Arial" charset="0"/>
              </a:rPr>
              <a:t>p</a:t>
            </a:r>
            <a:r>
              <a:rPr lang="en-GB" altLang="en-US" sz="2400" baseline="-25000">
                <a:solidFill>
                  <a:schemeClr val="accent1"/>
                </a:solidFill>
                <a:latin typeface="Arial" charset="0"/>
              </a:rPr>
              <a:t>m(n+1)</a:t>
            </a:r>
            <a:r>
              <a:rPr lang="en-GB" altLang="en-US" sz="2400">
                <a:solidFill>
                  <a:schemeClr val="accent1"/>
                </a:solidFill>
                <a:latin typeface="Arial" charset="0"/>
              </a:rPr>
              <a:t> = </a:t>
            </a:r>
            <a:r>
              <a:rPr lang="en-GB" altLang="en-US" sz="2400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altLang="en-US" sz="2400" baseline="-25000">
                <a:solidFill>
                  <a:schemeClr val="accent2"/>
                </a:solidFill>
                <a:latin typeface="Arial" charset="0"/>
              </a:rPr>
              <a:t>f(n)</a:t>
            </a:r>
            <a:endParaRPr lang="en-GB" altLang="en-US" sz="2400" baseline="-250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404512" name="Text Box 32"/>
          <p:cNvSpPr txBox="1">
            <a:spLocks noChangeArrowheads="1"/>
          </p:cNvSpPr>
          <p:nvPr/>
        </p:nvSpPr>
        <p:spPr bwMode="auto">
          <a:xfrm>
            <a:off x="4572000" y="2438400"/>
            <a:ext cx="317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altLang="en-US" sz="2400" baseline="-25000">
                <a:solidFill>
                  <a:schemeClr val="accent2"/>
                </a:solidFill>
                <a:latin typeface="Arial" charset="0"/>
              </a:rPr>
              <a:t>f(n+1)</a:t>
            </a:r>
            <a:r>
              <a:rPr lang="en-GB" altLang="en-US" sz="2400">
                <a:solidFill>
                  <a:schemeClr val="accent1"/>
                </a:solidFill>
                <a:latin typeface="Arial" charset="0"/>
              </a:rPr>
              <a:t> = </a:t>
            </a:r>
            <a:r>
              <a:rPr lang="en-GB" altLang="en-US" sz="2400">
                <a:solidFill>
                  <a:schemeClr val="accent2"/>
                </a:solidFill>
                <a:latin typeface="Arial" charset="0"/>
              </a:rPr>
              <a:t>(p</a:t>
            </a:r>
            <a:r>
              <a:rPr lang="en-GB" altLang="en-US" sz="2400" baseline="-25000">
                <a:solidFill>
                  <a:schemeClr val="accent2"/>
                </a:solidFill>
                <a:latin typeface="Arial" charset="0"/>
              </a:rPr>
              <a:t>f(n</a:t>
            </a:r>
            <a:r>
              <a:rPr lang="en-GB" altLang="en-US" sz="2400">
                <a:solidFill>
                  <a:schemeClr val="accent2"/>
                </a:solidFill>
                <a:latin typeface="Arial" charset="0"/>
              </a:rPr>
              <a:t>)</a:t>
            </a:r>
            <a:r>
              <a:rPr lang="en-GB" altLang="en-US" sz="2400">
                <a:solidFill>
                  <a:schemeClr val="accent1"/>
                </a:solidFill>
                <a:latin typeface="Arial" charset="0"/>
              </a:rPr>
              <a:t>+p</a:t>
            </a:r>
            <a:r>
              <a:rPr lang="en-GB" altLang="en-US" sz="2400" baseline="-25000">
                <a:solidFill>
                  <a:schemeClr val="accent1"/>
                </a:solidFill>
                <a:latin typeface="Arial" charset="0"/>
              </a:rPr>
              <a:t>m(n)</a:t>
            </a:r>
            <a:r>
              <a:rPr lang="en-GB" altLang="en-US" sz="2400">
                <a:solidFill>
                  <a:schemeClr val="accent1"/>
                </a:solidFill>
                <a:latin typeface="Arial" charset="0"/>
              </a:rPr>
              <a:t> )/2</a:t>
            </a:r>
            <a:endParaRPr lang="en-GB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4513" name="Line 33"/>
          <p:cNvSpPr>
            <a:spLocks noChangeShapeType="1"/>
          </p:cNvSpPr>
          <p:nvPr/>
        </p:nvSpPr>
        <p:spPr bwMode="auto">
          <a:xfrm>
            <a:off x="1600200" y="3657600"/>
            <a:ext cx="5410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514" name="Text Box 34"/>
          <p:cNvSpPr txBox="1">
            <a:spLocks noChangeArrowheads="1"/>
          </p:cNvSpPr>
          <p:nvPr/>
        </p:nvSpPr>
        <p:spPr bwMode="auto">
          <a:xfrm>
            <a:off x="1066800" y="3505200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600" i="0">
                <a:solidFill>
                  <a:schemeClr val="tx1"/>
                </a:solidFill>
                <a:latin typeface="Arial" charset="0"/>
              </a:rPr>
              <a:t>0.66</a:t>
            </a:r>
          </a:p>
        </p:txBody>
      </p:sp>
      <p:sp>
        <p:nvSpPr>
          <p:cNvPr id="404515" name="Text Box 35"/>
          <p:cNvSpPr txBox="1">
            <a:spLocks noChangeArrowheads="1"/>
          </p:cNvSpPr>
          <p:nvPr/>
        </p:nvSpPr>
        <p:spPr bwMode="auto">
          <a:xfrm>
            <a:off x="5867400" y="1219200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6600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663300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altLang="en-US" sz="2400" baseline="-25000">
                <a:solidFill>
                  <a:schemeClr val="accent2"/>
                </a:solidFill>
                <a:latin typeface="Arial" charset="0"/>
              </a:rPr>
              <a:t>f</a:t>
            </a:r>
            <a:r>
              <a:rPr lang="en-GB" altLang="en-US" sz="2400">
                <a:solidFill>
                  <a:schemeClr val="accent2"/>
                </a:solidFill>
                <a:latin typeface="Arial" charset="0"/>
              </a:rPr>
              <a:t>, q</a:t>
            </a:r>
            <a:r>
              <a:rPr lang="en-GB" altLang="en-US" sz="2400" baseline="-25000">
                <a:solidFill>
                  <a:schemeClr val="accent2"/>
                </a:solidFill>
                <a:latin typeface="Arial" charset="0"/>
              </a:rPr>
              <a:t>f</a:t>
            </a:r>
            <a:endParaRPr lang="en-GB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animBg="1"/>
      <p:bldP spid="404484" grpId="0" animBg="1"/>
      <p:bldP spid="404485" grpId="0" animBg="1"/>
      <p:bldP spid="404486" grpId="0" animBg="1"/>
      <p:bldP spid="404487" grpId="0" animBg="1"/>
      <p:bldP spid="404488" grpId="0" animBg="1"/>
      <p:bldP spid="404489" grpId="0" animBg="1"/>
      <p:bldP spid="404490" grpId="0" animBg="1"/>
      <p:bldP spid="404491" grpId="0" animBg="1"/>
      <p:bldP spid="404492" grpId="0" animBg="1"/>
      <p:bldP spid="404493" grpId="0" animBg="1"/>
      <p:bldP spid="404494" grpId="0" animBg="1"/>
      <p:bldP spid="404495" grpId="0" animBg="1"/>
      <p:bldP spid="404496" grpId="0" animBg="1"/>
      <p:bldP spid="404497" grpId="0" animBg="1"/>
      <p:bldP spid="404498" grpId="0" animBg="1"/>
      <p:bldP spid="404499" grpId="0" animBg="1"/>
      <p:bldP spid="404500" grpId="0" animBg="1"/>
      <p:bldP spid="404501" grpId="0" animBg="1"/>
      <p:bldP spid="404502" grpId="0" animBg="1"/>
      <p:bldP spid="404503" grpId="0" animBg="1"/>
      <p:bldP spid="404504" grpId="0" animBg="1"/>
      <p:bldP spid="404505" grpId="0" animBg="1"/>
      <p:bldP spid="404506" grpId="0" autoUpdateAnimBg="0"/>
      <p:bldP spid="404507" grpId="0" autoUpdateAnimBg="0"/>
      <p:bldP spid="404508" grpId="0" autoUpdateAnimBg="0"/>
      <p:bldP spid="404509" grpId="0" autoUpdateAnimBg="0"/>
      <p:bldP spid="404510" grpId="0" autoUpdateAnimBg="0"/>
      <p:bldP spid="404511" grpId="0" autoUpdateAnimBg="0"/>
      <p:bldP spid="404512" grpId="0" autoUpdateAnimBg="0"/>
      <p:bldP spid="404513" grpId="0" animBg="1"/>
      <p:bldP spid="404514" grpId="0" autoUpdateAnimBg="0"/>
      <p:bldP spid="4045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685800"/>
          </a:xfrm>
        </p:spPr>
        <p:txBody>
          <a:bodyPr/>
          <a:lstStyle/>
          <a:p>
            <a:pPr eaLnBrk="1" hangingPunct="1"/>
            <a:r>
              <a:rPr lang="en-GB" altLang="en-US" smtClean="0"/>
              <a:t>Hardy-Weinberg law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	</a:t>
            </a:r>
            <a:r>
              <a:rPr lang="en-GB" altLang="en-US" smtClean="0">
                <a:solidFill>
                  <a:srgbClr val="990033"/>
                </a:solidFill>
              </a:rPr>
              <a:t>Relations between allelic frequencies and phenotypic/genotypic frequencies</a:t>
            </a:r>
          </a:p>
          <a:p>
            <a:pPr eaLnBrk="1" hangingPunct="1">
              <a:lnSpc>
                <a:spcPct val="40000"/>
              </a:lnSpc>
              <a:buFontTx/>
              <a:buNone/>
            </a:pPr>
            <a:endParaRPr lang="en-GB" altLang="en-US" smtClean="0"/>
          </a:p>
          <a:p>
            <a:pPr eaLnBrk="1" hangingPunct="1"/>
            <a:r>
              <a:rPr lang="en-GB" altLang="en-US" smtClean="0"/>
              <a:t>from allelic frequencies to phenotypic/genotypic</a:t>
            </a:r>
          </a:p>
          <a:p>
            <a:pPr lvl="1" eaLnBrk="1" hangingPunct="1">
              <a:buFontTx/>
              <a:buNone/>
            </a:pPr>
            <a:r>
              <a:rPr lang="en-GB" altLang="en-US" i="1" smtClean="0"/>
              <a:t>f</a:t>
            </a:r>
            <a:r>
              <a:rPr lang="en-GB" altLang="en-US" i="1" baseline="-25000" smtClean="0"/>
              <a:t>AA</a:t>
            </a:r>
            <a:r>
              <a:rPr lang="en-GB" altLang="en-US" i="1" smtClean="0"/>
              <a:t> = p</a:t>
            </a:r>
            <a:r>
              <a:rPr lang="en-GB" altLang="en-US" i="1" baseline="30000" smtClean="0"/>
              <a:t>2		</a:t>
            </a:r>
            <a:r>
              <a:rPr lang="en-GB" altLang="en-US" i="1" smtClean="0"/>
              <a:t>f</a:t>
            </a:r>
            <a:r>
              <a:rPr lang="en-GB" altLang="en-US" i="1" baseline="-25000" smtClean="0"/>
              <a:t>Aa</a:t>
            </a:r>
            <a:r>
              <a:rPr lang="en-GB" altLang="en-US" i="1" smtClean="0"/>
              <a:t> = 2pq		f</a:t>
            </a:r>
            <a:r>
              <a:rPr lang="en-GB" altLang="en-US" i="1" baseline="-25000" smtClean="0"/>
              <a:t>aa</a:t>
            </a:r>
            <a:r>
              <a:rPr lang="en-GB" altLang="en-US" i="1" smtClean="0"/>
              <a:t> = q</a:t>
            </a:r>
            <a:r>
              <a:rPr lang="en-GB" altLang="en-US" i="1" baseline="30000" smtClean="0"/>
              <a:t>2</a:t>
            </a:r>
            <a:endParaRPr lang="en-GB" altLang="en-US" smtClean="0"/>
          </a:p>
          <a:p>
            <a:pPr eaLnBrk="1" hangingPunct="1"/>
            <a:r>
              <a:rPr lang="en-GB" altLang="en-US" smtClean="0"/>
              <a:t>from phenotypic frequencies to allelic </a:t>
            </a:r>
          </a:p>
          <a:p>
            <a:pPr lvl="1" eaLnBrk="1" hangingPunct="1">
              <a:buFontTx/>
              <a:buNone/>
            </a:pPr>
            <a:r>
              <a:rPr lang="en-GB" altLang="en-US" i="1" smtClean="0"/>
              <a:t>q = </a:t>
            </a:r>
            <a:r>
              <a:rPr lang="en-GB" altLang="en-US" i="1" smtClean="0">
                <a:sym typeface="Symbol" pitchFamily="18" charset="2"/>
              </a:rPr>
              <a:t> f</a:t>
            </a:r>
            <a:r>
              <a:rPr lang="en-GB" altLang="en-US" i="1" baseline="-25000" smtClean="0">
                <a:sym typeface="Symbol" pitchFamily="18" charset="2"/>
              </a:rPr>
              <a:t>aa</a:t>
            </a:r>
            <a:r>
              <a:rPr lang="en-GB" altLang="en-US" i="1" baseline="30000" smtClean="0"/>
              <a:t>		</a:t>
            </a:r>
            <a:r>
              <a:rPr lang="en-GB" altLang="en-US" i="1" smtClean="0"/>
              <a:t>p = 1 - 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 bldLvl="2" autoUpdateAnimBg="0"/>
    </p:bldLst>
  </p:timing>
</p:sld>
</file>

<file path=ppt/theme/theme1.xml><?xml version="1.0" encoding="utf-8"?>
<a:theme xmlns:a="http://schemas.openxmlformats.org/drawingml/2006/main" name="Izaks white">
  <a:themeElements>
    <a:clrScheme name="Izaks 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zaks wh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v-LV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zaks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aks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shal_white">
  <a:themeElements>
    <a:clrScheme name="Izaks 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zaks wh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zaks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aks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zaks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Izaks white</Template>
  <TotalTime>6505</TotalTime>
  <Words>631</Words>
  <Application>Microsoft Office PowerPoint</Application>
  <PresentationFormat>On-screen Show (4:3)</PresentationFormat>
  <Paragraphs>202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Izaks white</vt:lpstr>
      <vt:lpstr>Rashal_white</vt:lpstr>
      <vt:lpstr>Document</vt:lpstr>
      <vt:lpstr>Genetics of populations</vt:lpstr>
      <vt:lpstr>Genetic characterisation of populations</vt:lpstr>
      <vt:lpstr>Idealised population</vt:lpstr>
      <vt:lpstr>Genotypes in idealised population</vt:lpstr>
      <vt:lpstr>Genotypes in ideal population  Model</vt:lpstr>
      <vt:lpstr>Hardy-Weinberg law Main equation</vt:lpstr>
      <vt:lpstr>Hardy-Weinberg law consequences</vt:lpstr>
      <vt:lpstr>Gene in the sex chromosome Equilibrium</vt:lpstr>
      <vt:lpstr>Hardy-Weinberg law</vt:lpstr>
      <vt:lpstr>Factors of evolution</vt:lpstr>
      <vt:lpstr>Natural selection</vt:lpstr>
      <vt:lpstr>Types of selection</vt:lpstr>
      <vt:lpstr>Types of selection</vt:lpstr>
      <vt:lpstr>Selection</vt:lpstr>
      <vt:lpstr>Types of selection from genetic point of view</vt:lpstr>
      <vt:lpstr>Types of genetic equilibrium</vt:lpstr>
      <vt:lpstr>Selection</vt:lpstr>
      <vt:lpstr>Factors of evolution</vt:lpstr>
      <vt:lpstr>Founder effect</vt:lpstr>
      <vt:lpstr>Founder effect</vt:lpstr>
      <vt:lpstr>Breeding</vt:lpstr>
      <vt:lpstr>Main stages of breeding</vt:lpstr>
      <vt:lpstr>Breeding methods</vt:lpstr>
      <vt:lpstr>Creating transgenic plants</vt:lpstr>
      <vt:lpstr>Agrobacterium tumefaciens</vt:lpstr>
      <vt:lpstr>Selection of transformed plants</vt:lpstr>
      <vt:lpstr>PowerPoint Presentation</vt:lpstr>
      <vt:lpstr>PowerPoint Presentation</vt:lpstr>
      <vt:lpstr>PowerPoint Presentation</vt:lpstr>
      <vt:lpstr>PowerPoint Presentation</vt:lpstr>
      <vt:lpstr>Dangerous of GMO?</vt:lpstr>
      <vt:lpstr>Growing of Bt varieties</vt:lpstr>
      <vt:lpstr>Avidin an alternative for Bt protein</vt:lpstr>
      <vt:lpstr>Blocking of gene flow</vt:lpstr>
      <vt:lpstr>Annie (March of 2000) the first cloned cow with agriculturally important gene</vt:lpstr>
      <vt:lpstr>GMO animals</vt:lpstr>
    </vt:vector>
  </TitlesOfParts>
  <Company>PGL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Ievads ģenētikā</dc:title>
  <dc:creator>Izaks</dc:creator>
  <cp:lastModifiedBy>Izaks Rasals</cp:lastModifiedBy>
  <cp:revision>251</cp:revision>
  <cp:lastPrinted>2002-02-18T09:22:00Z</cp:lastPrinted>
  <dcterms:created xsi:type="dcterms:W3CDTF">2002-09-30T15:15:37Z</dcterms:created>
  <dcterms:modified xsi:type="dcterms:W3CDTF">2017-12-11T13:36:56Z</dcterms:modified>
</cp:coreProperties>
</file>