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1" r:id="rId1"/>
  </p:sldMasterIdLst>
  <p:notesMasterIdLst>
    <p:notesMasterId r:id="rId51"/>
  </p:notesMasterIdLst>
  <p:handoutMasterIdLst>
    <p:handoutMasterId r:id="rId52"/>
  </p:handoutMasterIdLst>
  <p:sldIdLst>
    <p:sldId id="380" r:id="rId2"/>
    <p:sldId id="381" r:id="rId3"/>
    <p:sldId id="382" r:id="rId4"/>
    <p:sldId id="383" r:id="rId5"/>
    <p:sldId id="384" r:id="rId6"/>
    <p:sldId id="385" r:id="rId7"/>
    <p:sldId id="386" r:id="rId8"/>
    <p:sldId id="413" r:id="rId9"/>
    <p:sldId id="414" r:id="rId10"/>
    <p:sldId id="415" r:id="rId11"/>
    <p:sldId id="416" r:id="rId12"/>
    <p:sldId id="417" r:id="rId13"/>
    <p:sldId id="418" r:id="rId14"/>
    <p:sldId id="419" r:id="rId15"/>
    <p:sldId id="420" r:id="rId16"/>
    <p:sldId id="421" r:id="rId17"/>
    <p:sldId id="422" r:id="rId18"/>
    <p:sldId id="424" r:id="rId19"/>
    <p:sldId id="427" r:id="rId20"/>
    <p:sldId id="428" r:id="rId21"/>
    <p:sldId id="429" r:id="rId22"/>
    <p:sldId id="430" r:id="rId23"/>
    <p:sldId id="431" r:id="rId24"/>
    <p:sldId id="433" r:id="rId25"/>
    <p:sldId id="434" r:id="rId26"/>
    <p:sldId id="435" r:id="rId27"/>
    <p:sldId id="436" r:id="rId28"/>
    <p:sldId id="437" r:id="rId29"/>
    <p:sldId id="438" r:id="rId30"/>
    <p:sldId id="439" r:id="rId31"/>
    <p:sldId id="440" r:id="rId32"/>
    <p:sldId id="441" r:id="rId33"/>
    <p:sldId id="442" r:id="rId34"/>
    <p:sldId id="443" r:id="rId35"/>
    <p:sldId id="444" r:id="rId36"/>
    <p:sldId id="445" r:id="rId37"/>
    <p:sldId id="446" r:id="rId38"/>
    <p:sldId id="447" r:id="rId39"/>
    <p:sldId id="448" r:id="rId40"/>
    <p:sldId id="589" r:id="rId41"/>
    <p:sldId id="590" r:id="rId42"/>
    <p:sldId id="591" r:id="rId43"/>
    <p:sldId id="449" r:id="rId44"/>
    <p:sldId id="450" r:id="rId45"/>
    <p:sldId id="451" r:id="rId46"/>
    <p:sldId id="453" r:id="rId47"/>
    <p:sldId id="454" r:id="rId48"/>
    <p:sldId id="455" r:id="rId49"/>
    <p:sldId id="456" r:id="rId50"/>
  </p:sldIdLst>
  <p:sldSz cx="9144000" cy="6858000" type="screen4x3"/>
  <p:notesSz cx="6858000" cy="9144000"/>
  <p:defaultTextStyle>
    <a:defPPr>
      <a:defRPr lang="lv-LV"/>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AEAEA"/>
    <a:srgbClr val="FFFFCC"/>
    <a:srgbClr val="FF0000"/>
    <a:srgbClr val="FFFFFF"/>
    <a:srgbClr val="CC3300"/>
    <a:srgbClr val="9966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2" autoAdjust="0"/>
    <p:restoredTop sz="91135" autoAdjust="0"/>
  </p:normalViewPr>
  <p:slideViewPr>
    <p:cSldViewPr>
      <p:cViewPr varScale="1">
        <p:scale>
          <a:sx n="117" d="100"/>
          <a:sy n="117" d="100"/>
        </p:scale>
        <p:origin x="-14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i="0"/>
            </a:lvl1pPr>
          </a:lstStyle>
          <a:p>
            <a:pPr>
              <a:defRPr/>
            </a:pPr>
            <a:endParaRPr lang="en-GB"/>
          </a:p>
        </p:txBody>
      </p:sp>
      <p:sp>
        <p:nvSpPr>
          <p:cNvPr id="1372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i="0"/>
            </a:lvl1pPr>
          </a:lstStyle>
          <a:p>
            <a:pPr>
              <a:defRPr/>
            </a:pPr>
            <a:endParaRPr lang="en-GB"/>
          </a:p>
        </p:txBody>
      </p:sp>
      <p:sp>
        <p:nvSpPr>
          <p:cNvPr id="1372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i="0"/>
            </a:lvl1pPr>
          </a:lstStyle>
          <a:p>
            <a:pPr>
              <a:defRPr/>
            </a:pPr>
            <a:endParaRPr lang="en-GB"/>
          </a:p>
        </p:txBody>
      </p:sp>
      <p:sp>
        <p:nvSpPr>
          <p:cNvPr id="1372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i="0"/>
            </a:lvl1pPr>
          </a:lstStyle>
          <a:p>
            <a:pPr>
              <a:defRPr/>
            </a:pPr>
            <a:fld id="{95DF1386-26C3-41D9-9AF8-6C0785FACCD5}" type="slidenum">
              <a:rPr lang="en-GB"/>
              <a:pPr>
                <a:defRPr/>
              </a:pPr>
              <a:t>‹#›</a:t>
            </a:fld>
            <a:endParaRPr lang="en-GB"/>
          </a:p>
        </p:txBody>
      </p:sp>
    </p:spTree>
    <p:extLst>
      <p:ext uri="{BB962C8B-B14F-4D97-AF65-F5344CB8AC3E}">
        <p14:creationId xmlns:p14="http://schemas.microsoft.com/office/powerpoint/2010/main" val="2350058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i="0"/>
            </a:lvl1pPr>
          </a:lstStyle>
          <a:p>
            <a:pPr>
              <a:defRPr/>
            </a:pPr>
            <a:endParaRPr lang="en-GB"/>
          </a:p>
        </p:txBody>
      </p:sp>
      <p:sp>
        <p:nvSpPr>
          <p:cNvPr id="4710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i="0"/>
            </a:lvl1pPr>
          </a:lstStyle>
          <a:p>
            <a:pPr>
              <a:defRPr/>
            </a:pPr>
            <a:endParaRPr lang="en-GB"/>
          </a:p>
        </p:txBody>
      </p:sp>
      <p:sp>
        <p:nvSpPr>
          <p:cNvPr id="226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lv-LV" noProof="0" smtClean="0"/>
              <a:t>Click to edit Master text styles</a:t>
            </a:r>
          </a:p>
          <a:p>
            <a:pPr lvl="1"/>
            <a:r>
              <a:rPr lang="lv-LV" noProof="0" smtClean="0"/>
              <a:t>Second level</a:t>
            </a:r>
          </a:p>
          <a:p>
            <a:pPr lvl="2"/>
            <a:r>
              <a:rPr lang="lv-LV" noProof="0" smtClean="0"/>
              <a:t>Third level</a:t>
            </a:r>
          </a:p>
          <a:p>
            <a:pPr lvl="3"/>
            <a:r>
              <a:rPr lang="lv-LV" noProof="0" smtClean="0"/>
              <a:t>Fourth level</a:t>
            </a:r>
          </a:p>
          <a:p>
            <a:pPr lvl="4"/>
            <a:r>
              <a:rPr lang="lv-LV" noProof="0" smtClean="0"/>
              <a:t>Fifth level</a:t>
            </a:r>
          </a:p>
        </p:txBody>
      </p:sp>
      <p:sp>
        <p:nvSpPr>
          <p:cNvPr id="4711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i="0"/>
            </a:lvl1pPr>
          </a:lstStyle>
          <a:p>
            <a:pPr>
              <a:defRPr/>
            </a:pPr>
            <a:endParaRPr lang="en-GB"/>
          </a:p>
        </p:txBody>
      </p:sp>
      <p:sp>
        <p:nvSpPr>
          <p:cNvPr id="4711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i="0"/>
            </a:lvl1pPr>
          </a:lstStyle>
          <a:p>
            <a:pPr>
              <a:defRPr/>
            </a:pPr>
            <a:fld id="{0075AB64-CA53-4967-9290-AB42CD4CB664}" type="slidenum">
              <a:rPr lang="en-GB"/>
              <a:pPr>
                <a:defRPr/>
              </a:pPr>
              <a:t>‹#›</a:t>
            </a:fld>
            <a:endParaRPr lang="en-GB"/>
          </a:p>
        </p:txBody>
      </p:sp>
    </p:spTree>
    <p:extLst>
      <p:ext uri="{BB962C8B-B14F-4D97-AF65-F5344CB8AC3E}">
        <p14:creationId xmlns:p14="http://schemas.microsoft.com/office/powerpoint/2010/main" val="2889439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EAA7A4D-B2DB-4D42-8117-25ED46890BE9}" type="slidenum">
              <a:rPr lang="en-GB"/>
              <a:pPr>
                <a:defRPr/>
              </a:pPr>
              <a:t>‹#›</a:t>
            </a:fld>
            <a:endParaRPr lang="en-GB"/>
          </a:p>
        </p:txBody>
      </p:sp>
    </p:spTree>
    <p:extLst>
      <p:ext uri="{BB962C8B-B14F-4D97-AF65-F5344CB8AC3E}">
        <p14:creationId xmlns:p14="http://schemas.microsoft.com/office/powerpoint/2010/main" val="202985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19FBE4-7E14-474B-B263-B8BD61C4DD4C}" type="slidenum">
              <a:rPr lang="en-GB"/>
              <a:pPr>
                <a:defRPr/>
              </a:pPr>
              <a:t>‹#›</a:t>
            </a:fld>
            <a:endParaRPr lang="en-GB"/>
          </a:p>
        </p:txBody>
      </p:sp>
    </p:spTree>
    <p:extLst>
      <p:ext uri="{BB962C8B-B14F-4D97-AF65-F5344CB8AC3E}">
        <p14:creationId xmlns:p14="http://schemas.microsoft.com/office/powerpoint/2010/main" val="1820566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C32DEF0-2CBE-486F-A37E-F50341086110}" type="slidenum">
              <a:rPr lang="en-GB"/>
              <a:pPr>
                <a:defRPr/>
              </a:pPr>
              <a:t>‹#›</a:t>
            </a:fld>
            <a:endParaRPr lang="en-GB"/>
          </a:p>
        </p:txBody>
      </p:sp>
    </p:spTree>
    <p:extLst>
      <p:ext uri="{BB962C8B-B14F-4D97-AF65-F5344CB8AC3E}">
        <p14:creationId xmlns:p14="http://schemas.microsoft.com/office/powerpoint/2010/main" val="2529050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EB3F200-265C-48BC-B2F8-61F977EFC56F}" type="slidenum">
              <a:rPr lang="en-GB"/>
              <a:pPr>
                <a:defRPr/>
              </a:pPr>
              <a:t>‹#›</a:t>
            </a:fld>
            <a:endParaRPr lang="en-GB"/>
          </a:p>
        </p:txBody>
      </p:sp>
    </p:spTree>
    <p:extLst>
      <p:ext uri="{BB962C8B-B14F-4D97-AF65-F5344CB8AC3E}">
        <p14:creationId xmlns:p14="http://schemas.microsoft.com/office/powerpoint/2010/main" val="293766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8F10897-BD36-48AA-9878-CD5CA829D5AA}" type="slidenum">
              <a:rPr lang="en-GB"/>
              <a:pPr>
                <a:defRPr/>
              </a:pPr>
              <a:t>‹#›</a:t>
            </a:fld>
            <a:endParaRPr lang="en-GB"/>
          </a:p>
        </p:txBody>
      </p:sp>
    </p:spTree>
    <p:extLst>
      <p:ext uri="{BB962C8B-B14F-4D97-AF65-F5344CB8AC3E}">
        <p14:creationId xmlns:p14="http://schemas.microsoft.com/office/powerpoint/2010/main" val="186562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7C0B7A-34C8-441F-B713-DBE5ED45F1E6}" type="slidenum">
              <a:rPr lang="en-GB"/>
              <a:pPr>
                <a:defRPr/>
              </a:pPr>
              <a:t>‹#›</a:t>
            </a:fld>
            <a:endParaRPr lang="en-GB"/>
          </a:p>
        </p:txBody>
      </p:sp>
    </p:spTree>
    <p:extLst>
      <p:ext uri="{BB962C8B-B14F-4D97-AF65-F5344CB8AC3E}">
        <p14:creationId xmlns:p14="http://schemas.microsoft.com/office/powerpoint/2010/main" val="103925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BAE4741-3796-42B4-A5B0-DB926B23E5E2}" type="slidenum">
              <a:rPr lang="en-GB"/>
              <a:pPr>
                <a:defRPr/>
              </a:pPr>
              <a:t>‹#›</a:t>
            </a:fld>
            <a:endParaRPr lang="en-GB"/>
          </a:p>
        </p:txBody>
      </p:sp>
    </p:spTree>
    <p:extLst>
      <p:ext uri="{BB962C8B-B14F-4D97-AF65-F5344CB8AC3E}">
        <p14:creationId xmlns:p14="http://schemas.microsoft.com/office/powerpoint/2010/main" val="2668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7D51E62-CF19-46AB-BDD6-C82CB1CA93C1}" type="slidenum">
              <a:rPr lang="en-GB"/>
              <a:pPr>
                <a:defRPr/>
              </a:pPr>
              <a:t>‹#›</a:t>
            </a:fld>
            <a:endParaRPr lang="en-GB"/>
          </a:p>
        </p:txBody>
      </p:sp>
    </p:spTree>
    <p:extLst>
      <p:ext uri="{BB962C8B-B14F-4D97-AF65-F5344CB8AC3E}">
        <p14:creationId xmlns:p14="http://schemas.microsoft.com/office/powerpoint/2010/main" val="314260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66E816B-5E07-4860-A3ED-5B29B782BC7E}" type="slidenum">
              <a:rPr lang="en-GB"/>
              <a:pPr>
                <a:defRPr/>
              </a:pPr>
              <a:t>‹#›</a:t>
            </a:fld>
            <a:endParaRPr lang="en-GB"/>
          </a:p>
        </p:txBody>
      </p:sp>
    </p:spTree>
    <p:extLst>
      <p:ext uri="{BB962C8B-B14F-4D97-AF65-F5344CB8AC3E}">
        <p14:creationId xmlns:p14="http://schemas.microsoft.com/office/powerpoint/2010/main" val="177284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84077D6-8E86-4FE9-8F83-818344759A5C}" type="slidenum">
              <a:rPr lang="en-GB"/>
              <a:pPr>
                <a:defRPr/>
              </a:pPr>
              <a:t>‹#›</a:t>
            </a:fld>
            <a:endParaRPr lang="en-GB"/>
          </a:p>
        </p:txBody>
      </p:sp>
    </p:spTree>
    <p:extLst>
      <p:ext uri="{BB962C8B-B14F-4D97-AF65-F5344CB8AC3E}">
        <p14:creationId xmlns:p14="http://schemas.microsoft.com/office/powerpoint/2010/main" val="45165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5C88420-3A1A-42D8-B4E6-67FB2E7A95A5}" type="slidenum">
              <a:rPr lang="en-GB"/>
              <a:pPr>
                <a:defRPr/>
              </a:pPr>
              <a:t>‹#›</a:t>
            </a:fld>
            <a:endParaRPr lang="en-GB"/>
          </a:p>
        </p:txBody>
      </p:sp>
    </p:spTree>
    <p:extLst>
      <p:ext uri="{BB962C8B-B14F-4D97-AF65-F5344CB8AC3E}">
        <p14:creationId xmlns:p14="http://schemas.microsoft.com/office/powerpoint/2010/main" val="37461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B4180B5-F285-4EFD-9BB9-C7FCE9694502}" type="slidenum">
              <a:rPr lang="en-GB"/>
              <a:pPr>
                <a:defRPr/>
              </a:pPr>
              <a:t>‹#›</a:t>
            </a:fld>
            <a:endParaRPr lang="en-GB"/>
          </a:p>
        </p:txBody>
      </p:sp>
    </p:spTree>
    <p:extLst>
      <p:ext uri="{BB962C8B-B14F-4D97-AF65-F5344CB8AC3E}">
        <p14:creationId xmlns:p14="http://schemas.microsoft.com/office/powerpoint/2010/main" val="83502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57446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vl1pPr>
          </a:lstStyle>
          <a:p>
            <a:pPr>
              <a:defRPr/>
            </a:pPr>
            <a:endParaRPr lang="en-GB"/>
          </a:p>
        </p:txBody>
      </p:sp>
      <p:sp>
        <p:nvSpPr>
          <p:cNvPr id="5744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lvl1pPr>
          </a:lstStyle>
          <a:p>
            <a:pPr>
              <a:defRPr/>
            </a:pPr>
            <a:endParaRPr lang="en-GB"/>
          </a:p>
        </p:txBody>
      </p:sp>
      <p:sp>
        <p:nvSpPr>
          <p:cNvPr id="57447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lvl1pPr>
          </a:lstStyle>
          <a:p>
            <a:pPr>
              <a:defRPr/>
            </a:pPr>
            <a:fld id="{FA780FCB-E9CE-4B9F-8E32-54B092961C7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Comic Sans MS" pitchFamily="66" charset="0"/>
        </a:defRPr>
      </a:lvl2pPr>
      <a:lvl3pPr algn="ctr" rtl="0" eaLnBrk="0" fontAlgn="base" hangingPunct="0">
        <a:spcBef>
          <a:spcPct val="0"/>
        </a:spcBef>
        <a:spcAft>
          <a:spcPct val="0"/>
        </a:spcAft>
        <a:defRPr sz="3600" b="1">
          <a:solidFill>
            <a:schemeClr val="accent2"/>
          </a:solidFill>
          <a:latin typeface="Comic Sans MS" pitchFamily="66" charset="0"/>
        </a:defRPr>
      </a:lvl3pPr>
      <a:lvl4pPr algn="ctr" rtl="0" eaLnBrk="0" fontAlgn="base" hangingPunct="0">
        <a:spcBef>
          <a:spcPct val="0"/>
        </a:spcBef>
        <a:spcAft>
          <a:spcPct val="0"/>
        </a:spcAft>
        <a:defRPr sz="3600" b="1">
          <a:solidFill>
            <a:schemeClr val="accent2"/>
          </a:solidFill>
          <a:latin typeface="Comic Sans MS" pitchFamily="66" charset="0"/>
        </a:defRPr>
      </a:lvl4pPr>
      <a:lvl5pPr algn="ctr" rtl="0" eaLnBrk="0" fontAlgn="base" hangingPunct="0">
        <a:spcBef>
          <a:spcPct val="0"/>
        </a:spcBef>
        <a:spcAft>
          <a:spcPct val="0"/>
        </a:spcAft>
        <a:defRPr sz="3600" b="1">
          <a:solidFill>
            <a:schemeClr val="accent2"/>
          </a:solidFill>
          <a:latin typeface="Comic Sans MS" pitchFamily="66" charset="0"/>
        </a:defRPr>
      </a:lvl5pPr>
      <a:lvl6pPr marL="457200" algn="ctr" rtl="0" fontAlgn="base">
        <a:spcBef>
          <a:spcPct val="0"/>
        </a:spcBef>
        <a:spcAft>
          <a:spcPct val="0"/>
        </a:spcAft>
        <a:defRPr sz="3600" b="1">
          <a:solidFill>
            <a:schemeClr val="accent2"/>
          </a:solidFill>
          <a:latin typeface="Comic Sans MS" pitchFamily="66" charset="0"/>
        </a:defRPr>
      </a:lvl6pPr>
      <a:lvl7pPr marL="914400" algn="ctr" rtl="0" fontAlgn="base">
        <a:spcBef>
          <a:spcPct val="0"/>
        </a:spcBef>
        <a:spcAft>
          <a:spcPct val="0"/>
        </a:spcAft>
        <a:defRPr sz="3600" b="1">
          <a:solidFill>
            <a:schemeClr val="accent2"/>
          </a:solidFill>
          <a:latin typeface="Comic Sans MS" pitchFamily="66" charset="0"/>
        </a:defRPr>
      </a:lvl7pPr>
      <a:lvl8pPr marL="1371600" algn="ctr" rtl="0" fontAlgn="base">
        <a:spcBef>
          <a:spcPct val="0"/>
        </a:spcBef>
        <a:spcAft>
          <a:spcPct val="0"/>
        </a:spcAft>
        <a:defRPr sz="3600" b="1">
          <a:solidFill>
            <a:schemeClr val="accent2"/>
          </a:solidFill>
          <a:latin typeface="Comic Sans MS" pitchFamily="66" charset="0"/>
        </a:defRPr>
      </a:lvl8pPr>
      <a:lvl9pPr marL="1828800" algn="ctr" rtl="0" fontAlgn="base">
        <a:spcBef>
          <a:spcPct val="0"/>
        </a:spcBef>
        <a:spcAft>
          <a:spcPct val="0"/>
        </a:spcAft>
        <a:defRPr sz="3600" b="1">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3200" b="1">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b="1">
          <a:solidFill>
            <a:srgbClr val="663300"/>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9.emf"/></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4213" y="404813"/>
            <a:ext cx="7772400" cy="803275"/>
          </a:xfrm>
        </p:spPr>
        <p:txBody>
          <a:bodyPr/>
          <a:lstStyle/>
          <a:p>
            <a:pPr eaLnBrk="1" hangingPunct="1"/>
            <a:r>
              <a:rPr lang="en-GB" altLang="en-US" smtClean="0"/>
              <a:t>Mutations</a:t>
            </a:r>
          </a:p>
        </p:txBody>
      </p:sp>
      <p:sp>
        <p:nvSpPr>
          <p:cNvPr id="144387" name="Rectangle 3"/>
          <p:cNvSpPr>
            <a:spLocks noGrp="1" noChangeArrowheads="1"/>
          </p:cNvSpPr>
          <p:nvPr>
            <p:ph type="body" idx="1"/>
          </p:nvPr>
        </p:nvSpPr>
        <p:spPr>
          <a:xfrm>
            <a:off x="684213" y="1484313"/>
            <a:ext cx="7772400" cy="4114800"/>
          </a:xfrm>
        </p:spPr>
        <p:txBody>
          <a:bodyPr/>
          <a:lstStyle/>
          <a:p>
            <a:pPr eaLnBrk="1" hangingPunct="1"/>
            <a:r>
              <a:rPr lang="en-GB" altLang="en-US" smtClean="0"/>
              <a:t>Process</a:t>
            </a:r>
          </a:p>
          <a:p>
            <a:pPr eaLnBrk="1" hangingPunct="1"/>
            <a:r>
              <a:rPr lang="en-GB" altLang="en-US" smtClean="0"/>
              <a:t>Result</a:t>
            </a:r>
          </a:p>
          <a:p>
            <a:pPr lvl="1" eaLnBrk="1" hangingPunct="1"/>
            <a:r>
              <a:rPr lang="en-GB" altLang="en-US" smtClean="0"/>
              <a:t>organisms carrying mutation</a:t>
            </a:r>
            <a:r>
              <a:rPr lang="lv-LV" altLang="en-US" smtClean="0"/>
              <a:t> </a:t>
            </a:r>
            <a:r>
              <a:rPr lang="en-GB" altLang="en-US" smtClean="0"/>
              <a:t>- mutant</a:t>
            </a:r>
            <a:r>
              <a:rPr lang="lv-LV" altLang="en-US" smtClean="0"/>
              <a:t>s</a:t>
            </a:r>
            <a:endParaRPr lang="en-GB" altLang="en-US" smtClean="0"/>
          </a:p>
          <a:p>
            <a:pPr lvl="1" eaLnBrk="1" hangingPunct="1"/>
            <a:endParaRPr lang="en-GB" altLang="en-US" smtClean="0"/>
          </a:p>
          <a:p>
            <a:pPr lvl="1" eaLnBrk="1" hangingPunct="1">
              <a:buFontTx/>
              <a:buNone/>
            </a:pPr>
            <a:r>
              <a:rPr lang="en-GB" altLang="en-US" smtClean="0">
                <a:solidFill>
                  <a:srgbClr val="CC3300"/>
                </a:solidFill>
              </a:rPr>
              <a:t>New genetic variability</a:t>
            </a:r>
          </a:p>
          <a:p>
            <a:pPr lvl="1" eaLnBrk="1" hangingPunct="1">
              <a:buFontTx/>
              <a:buNone/>
            </a:pPr>
            <a:endParaRPr lang="en-GB" altLang="en-US" smtClean="0">
              <a:solidFill>
                <a:srgbClr val="CC3300"/>
              </a:solidFill>
            </a:endParaRPr>
          </a:p>
          <a:p>
            <a:pPr lvl="1" eaLnBrk="1" hangingPunct="1">
              <a:buFontTx/>
              <a:buNone/>
            </a:pPr>
            <a:r>
              <a:rPr lang="en-GB" altLang="en-US" smtClean="0">
                <a:solidFill>
                  <a:srgbClr val="CC3300"/>
                </a:solidFill>
              </a:rPr>
              <a:t>Material for evolution</a:t>
            </a:r>
            <a:r>
              <a:rPr lang="en-GB" altLang="en-US"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85800" y="228600"/>
            <a:ext cx="7924800" cy="838200"/>
          </a:xfrm>
        </p:spPr>
        <p:txBody>
          <a:bodyPr/>
          <a:lstStyle/>
          <a:p>
            <a:pPr eaLnBrk="1" hangingPunct="1"/>
            <a:r>
              <a:rPr lang="en-GB" altLang="en-US" smtClean="0"/>
              <a:t>Chromosomal rearrangements</a:t>
            </a:r>
          </a:p>
        </p:txBody>
      </p:sp>
      <p:sp>
        <p:nvSpPr>
          <p:cNvPr id="153603" name="Rectangle 3"/>
          <p:cNvSpPr>
            <a:spLocks noGrp="1" noChangeArrowheads="1"/>
          </p:cNvSpPr>
          <p:nvPr>
            <p:ph type="body" idx="1"/>
          </p:nvPr>
        </p:nvSpPr>
        <p:spPr>
          <a:xfrm>
            <a:off x="685800" y="1143000"/>
            <a:ext cx="7772400" cy="5334000"/>
          </a:xfrm>
        </p:spPr>
        <p:txBody>
          <a:bodyPr/>
          <a:lstStyle/>
          <a:p>
            <a:pPr eaLnBrk="1" hangingPunct="1">
              <a:buFontTx/>
              <a:buNone/>
            </a:pPr>
            <a:r>
              <a:rPr lang="en-GB" altLang="en-US" smtClean="0"/>
              <a:t>	Aneuploidy (heteroploidy) – alteration in the number of particular chromosomes </a:t>
            </a:r>
          </a:p>
          <a:p>
            <a:pPr lvl="2" eaLnBrk="1" hangingPunct="1"/>
            <a:r>
              <a:rPr lang="en-GB" altLang="en-US" smtClean="0"/>
              <a:t>aneuploidy</a:t>
            </a:r>
            <a:endParaRPr lang="en-GB" altLang="en-US" sz="2800" smtClean="0">
              <a:solidFill>
                <a:schemeClr val="accent1"/>
              </a:solidFill>
            </a:endParaRPr>
          </a:p>
          <a:p>
            <a:pPr lvl="1" eaLnBrk="1" hangingPunct="1"/>
            <a:r>
              <a:rPr lang="en-GB" altLang="en-US" smtClean="0"/>
              <a:t>nullisomy, monosomy, trisomy</a:t>
            </a:r>
          </a:p>
          <a:p>
            <a:pPr lvl="2" eaLnBrk="1" hangingPunct="1"/>
            <a:endParaRPr lang="en-GB" altLang="en-US" smtClean="0"/>
          </a:p>
          <a:p>
            <a:pPr lvl="2" eaLnBrk="1" hangingPunct="1"/>
            <a:r>
              <a:rPr lang="en-GB" altLang="en-US" smtClean="0"/>
              <a:t>nullisomic (2n - 2)</a:t>
            </a:r>
          </a:p>
          <a:p>
            <a:pPr lvl="3" eaLnBrk="1" hangingPunct="1">
              <a:buFontTx/>
              <a:buNone/>
            </a:pPr>
            <a:r>
              <a:rPr lang="en-GB" altLang="en-US" smtClean="0"/>
              <a:t>can occur only in polyploid species </a:t>
            </a:r>
          </a:p>
          <a:p>
            <a:pPr lvl="2" eaLnBrk="1" hangingPunct="1"/>
            <a:r>
              <a:rPr lang="en-GB" altLang="en-US" smtClean="0"/>
              <a:t>monosomic (2n - 1)</a:t>
            </a:r>
          </a:p>
          <a:p>
            <a:pPr lvl="2" eaLnBrk="1" hangingPunct="1"/>
            <a:r>
              <a:rPr lang="en-GB" altLang="en-US" smtClean="0"/>
              <a:t>trisomic (2n + 1)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85800" y="228600"/>
            <a:ext cx="7924800" cy="838200"/>
          </a:xfrm>
        </p:spPr>
        <p:txBody>
          <a:bodyPr/>
          <a:lstStyle/>
          <a:p>
            <a:pPr eaLnBrk="1" hangingPunct="1"/>
            <a:r>
              <a:rPr lang="en-GB" altLang="en-US" smtClean="0"/>
              <a:t>Chromosomal rearrangements</a:t>
            </a:r>
          </a:p>
        </p:txBody>
      </p:sp>
      <p:sp>
        <p:nvSpPr>
          <p:cNvPr id="154627" name="Rectangle 3"/>
          <p:cNvSpPr>
            <a:spLocks noGrp="1" noChangeArrowheads="1"/>
          </p:cNvSpPr>
          <p:nvPr>
            <p:ph type="body" idx="1"/>
          </p:nvPr>
        </p:nvSpPr>
        <p:spPr>
          <a:xfrm>
            <a:off x="609600" y="990600"/>
            <a:ext cx="7772400" cy="5638800"/>
          </a:xfrm>
        </p:spPr>
        <p:txBody>
          <a:bodyPr/>
          <a:lstStyle/>
          <a:p>
            <a:pPr eaLnBrk="1" hangingPunct="1">
              <a:buFontTx/>
              <a:buNone/>
            </a:pPr>
            <a:r>
              <a:rPr lang="en-GB" altLang="en-US" smtClean="0"/>
              <a:t>trisomy in humans (2n = 46 + 1)</a:t>
            </a:r>
          </a:p>
          <a:p>
            <a:pPr lvl="2" eaLnBrk="1" hangingPunct="1">
              <a:lnSpc>
                <a:spcPct val="30000"/>
              </a:lnSpc>
              <a:buFontTx/>
              <a:buNone/>
            </a:pPr>
            <a:endParaRPr lang="en-GB" altLang="en-US" smtClean="0"/>
          </a:p>
          <a:p>
            <a:pPr lvl="1" eaLnBrk="1" hangingPunct="1"/>
            <a:r>
              <a:rPr lang="en-GB" altLang="en-US" smtClean="0"/>
              <a:t>trisomy 21 – Down syndrome</a:t>
            </a:r>
          </a:p>
        </p:txBody>
      </p:sp>
      <p:pic>
        <p:nvPicPr>
          <p:cNvPr id="154628" name="Picture 4" descr="Fig 8-16"/>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7092950" y="1628775"/>
            <a:ext cx="16827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Text Box 5"/>
          <p:cNvSpPr txBox="1">
            <a:spLocks noChangeArrowheads="1"/>
          </p:cNvSpPr>
          <p:nvPr/>
        </p:nvSpPr>
        <p:spPr bwMode="auto">
          <a:xfrm>
            <a:off x="3581400" y="3810000"/>
            <a:ext cx="5334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000" i="0" u="sng">
                <a:solidFill>
                  <a:schemeClr val="tx1"/>
                </a:solidFill>
                <a:latin typeface="Arial" charset="0"/>
              </a:rPr>
              <a:t>Age of mother</a:t>
            </a:r>
            <a:endParaRPr lang="en-GB" altLang="en-US" sz="2000" i="0">
              <a:solidFill>
                <a:schemeClr val="tx1"/>
              </a:solidFill>
              <a:latin typeface="Arial" charset="0"/>
            </a:endParaRPr>
          </a:p>
          <a:p>
            <a:pPr>
              <a:spcBef>
                <a:spcPct val="0"/>
              </a:spcBef>
              <a:buFontTx/>
              <a:buNone/>
            </a:pPr>
            <a:r>
              <a:rPr lang="en-GB" altLang="en-US" sz="2000" i="0">
                <a:solidFill>
                  <a:schemeClr val="tx1"/>
                </a:solidFill>
                <a:latin typeface="Arial" charset="0"/>
              </a:rPr>
              <a:t>          20	  1 of 1500        births</a:t>
            </a:r>
          </a:p>
          <a:p>
            <a:pPr>
              <a:spcBef>
                <a:spcPct val="0"/>
              </a:spcBef>
              <a:buFontTx/>
              <a:buNone/>
            </a:pPr>
            <a:r>
              <a:rPr lang="en-GB" altLang="en-US" sz="2000" i="0">
                <a:solidFill>
                  <a:schemeClr val="tx1"/>
                </a:solidFill>
                <a:latin typeface="Arial" charset="0"/>
              </a:rPr>
              <a:t>          30	   1 of 900           - '' -</a:t>
            </a:r>
          </a:p>
          <a:p>
            <a:pPr>
              <a:spcBef>
                <a:spcPct val="0"/>
              </a:spcBef>
              <a:buFontTx/>
              <a:buNone/>
            </a:pPr>
            <a:r>
              <a:rPr lang="en-GB" altLang="en-US" sz="2000" i="0">
                <a:solidFill>
                  <a:schemeClr val="tx1"/>
                </a:solidFill>
                <a:latin typeface="Arial" charset="0"/>
              </a:rPr>
              <a:t>          35	   1 of 400           - '' -</a:t>
            </a:r>
          </a:p>
          <a:p>
            <a:pPr>
              <a:spcBef>
                <a:spcPct val="0"/>
              </a:spcBef>
              <a:buFontTx/>
              <a:buNone/>
            </a:pPr>
            <a:r>
              <a:rPr lang="en-GB" altLang="en-US" sz="2000" i="0">
                <a:solidFill>
                  <a:schemeClr val="tx1"/>
                </a:solidFill>
                <a:latin typeface="Arial" charset="0"/>
              </a:rPr>
              <a:t>          40	   1 of 100           - '' -</a:t>
            </a:r>
          </a:p>
          <a:p>
            <a:pPr>
              <a:spcBef>
                <a:spcPct val="0"/>
              </a:spcBef>
              <a:buFontTx/>
              <a:buNone/>
            </a:pPr>
            <a:r>
              <a:rPr lang="en-GB" altLang="en-US" sz="2000" i="0">
                <a:solidFill>
                  <a:schemeClr val="tx1"/>
                </a:solidFill>
                <a:latin typeface="Arial" charset="0"/>
              </a:rPr>
              <a:t>          45	    1 of 30            - '' -</a:t>
            </a:r>
          </a:p>
        </p:txBody>
      </p:sp>
      <p:pic>
        <p:nvPicPr>
          <p:cNvPr id="348166" name="Picture 6" descr="Fig 8-18"/>
          <p:cNvPicPr>
            <a:picLocks noChangeAspect="1" noChangeArrowheads="1"/>
          </p:cNvPicPr>
          <p:nvPr/>
        </p:nvPicPr>
        <p:blipFill>
          <a:blip r:embed="rId3">
            <a:grayscl/>
            <a:extLst>
              <a:ext uri="{28A0092B-C50C-407E-A947-70E740481C1C}">
                <a14:useLocalDpi xmlns:a14="http://schemas.microsoft.com/office/drawing/2010/main" val="0"/>
              </a:ext>
            </a:extLst>
          </a:blip>
          <a:srcRect l="8885" r="6834"/>
          <a:stretch>
            <a:fillRect/>
          </a:stretch>
        </p:blipFill>
        <p:spPr bwMode="auto">
          <a:xfrm>
            <a:off x="228600" y="2362200"/>
            <a:ext cx="32829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348166"/>
                                        </p:tgtEl>
                                        <p:attrNameLst>
                                          <p:attrName>style.visibility</p:attrName>
                                        </p:attrNameLst>
                                      </p:cBhvr>
                                      <p:to>
                                        <p:strVal val="visible"/>
                                      </p:to>
                                    </p:set>
                                    <p:anim calcmode="lin" valueType="num">
                                      <p:cBhvr>
                                        <p:cTn id="7" dur="500" fill="hold"/>
                                        <p:tgtEl>
                                          <p:spTgt spid="348166"/>
                                        </p:tgtEl>
                                        <p:attrNameLst>
                                          <p:attrName>ppt_x</p:attrName>
                                        </p:attrNameLst>
                                      </p:cBhvr>
                                      <p:tavLst>
                                        <p:tav tm="0">
                                          <p:val>
                                            <p:strVal val="#ppt_x"/>
                                          </p:val>
                                        </p:tav>
                                        <p:tav tm="100000">
                                          <p:val>
                                            <p:strVal val="#ppt_x"/>
                                          </p:val>
                                        </p:tav>
                                      </p:tavLst>
                                    </p:anim>
                                    <p:anim calcmode="lin" valueType="num">
                                      <p:cBhvr>
                                        <p:cTn id="8" dur="500" fill="hold"/>
                                        <p:tgtEl>
                                          <p:spTgt spid="348166"/>
                                        </p:tgtEl>
                                        <p:attrNameLst>
                                          <p:attrName>ppt_y</p:attrName>
                                        </p:attrNameLst>
                                      </p:cBhvr>
                                      <p:tavLst>
                                        <p:tav tm="0">
                                          <p:val>
                                            <p:strVal val="#ppt_y+#ppt_h/2"/>
                                          </p:val>
                                        </p:tav>
                                        <p:tav tm="100000">
                                          <p:val>
                                            <p:strVal val="#ppt_y"/>
                                          </p:val>
                                        </p:tav>
                                      </p:tavLst>
                                    </p:anim>
                                    <p:anim calcmode="lin" valueType="num">
                                      <p:cBhvr>
                                        <p:cTn id="9" dur="500" fill="hold"/>
                                        <p:tgtEl>
                                          <p:spTgt spid="348166"/>
                                        </p:tgtEl>
                                        <p:attrNameLst>
                                          <p:attrName>ppt_w</p:attrName>
                                        </p:attrNameLst>
                                      </p:cBhvr>
                                      <p:tavLst>
                                        <p:tav tm="0">
                                          <p:val>
                                            <p:strVal val="#ppt_w"/>
                                          </p:val>
                                        </p:tav>
                                        <p:tav tm="100000">
                                          <p:val>
                                            <p:strVal val="#ppt_w"/>
                                          </p:val>
                                        </p:tav>
                                      </p:tavLst>
                                    </p:anim>
                                    <p:anim calcmode="lin" valueType="num">
                                      <p:cBhvr>
                                        <p:cTn id="10" dur="500" fill="hold"/>
                                        <p:tgtEl>
                                          <p:spTgt spid="3481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85800" y="228600"/>
            <a:ext cx="7924800" cy="838200"/>
          </a:xfrm>
        </p:spPr>
        <p:txBody>
          <a:bodyPr/>
          <a:lstStyle/>
          <a:p>
            <a:pPr eaLnBrk="1" hangingPunct="1"/>
            <a:r>
              <a:rPr lang="en-GB" altLang="en-US" smtClean="0"/>
              <a:t>Chromosomal rearrangements</a:t>
            </a:r>
          </a:p>
        </p:txBody>
      </p:sp>
      <p:sp>
        <p:nvSpPr>
          <p:cNvPr id="155651" name="Rectangle 3"/>
          <p:cNvSpPr>
            <a:spLocks noGrp="1" noChangeArrowheads="1"/>
          </p:cNvSpPr>
          <p:nvPr>
            <p:ph type="body" idx="1"/>
          </p:nvPr>
        </p:nvSpPr>
        <p:spPr>
          <a:xfrm>
            <a:off x="609600" y="990600"/>
            <a:ext cx="7772400" cy="5638800"/>
          </a:xfrm>
        </p:spPr>
        <p:txBody>
          <a:bodyPr/>
          <a:lstStyle/>
          <a:p>
            <a:pPr eaLnBrk="1" hangingPunct="1">
              <a:buFontTx/>
              <a:buNone/>
            </a:pPr>
            <a:r>
              <a:rPr lang="en-GB" altLang="en-US" smtClean="0"/>
              <a:t>Trisomy in humans (2n = 46 + 1)</a:t>
            </a:r>
          </a:p>
          <a:p>
            <a:pPr lvl="1" eaLnBrk="1" hangingPunct="1"/>
            <a:r>
              <a:rPr lang="en-GB" altLang="en-US" smtClean="0"/>
              <a:t>trisomy 18 – Edwards syndrome</a:t>
            </a:r>
          </a:p>
          <a:p>
            <a:pPr lvl="2" eaLnBrk="1" hangingPunct="1">
              <a:buFontTx/>
              <a:buNone/>
            </a:pPr>
            <a:r>
              <a:rPr lang="en-GB" altLang="en-US" smtClean="0"/>
              <a:t>~ 1 of 3000 births</a:t>
            </a:r>
          </a:p>
        </p:txBody>
      </p:sp>
      <p:pic>
        <p:nvPicPr>
          <p:cNvPr id="349188" name="Picture 4" descr="Edwards syndrome_karyoty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90800"/>
            <a:ext cx="28956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89" name="Picture 5" descr="Edwards synd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1557338"/>
            <a:ext cx="17414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90" name="Picture 6" descr="Edwards syndr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667000"/>
            <a:ext cx="1489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91" name="Picture 7" descr="Edwards syndrome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257800"/>
            <a:ext cx="19812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92" name="Picture 8" descr="Edwards syndrome_fing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5257800"/>
            <a:ext cx="19812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93" name="Picture 9" descr="Edwards syndrome_ sof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800600"/>
            <a:ext cx="13811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94" name="Text Box 10"/>
          <p:cNvSpPr txBox="1">
            <a:spLocks noChangeArrowheads="1"/>
          </p:cNvSpPr>
          <p:nvPr/>
        </p:nvSpPr>
        <p:spPr bwMode="auto">
          <a:xfrm>
            <a:off x="914400" y="4572000"/>
            <a:ext cx="2654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800" b="0" i="0">
                <a:solidFill>
                  <a:schemeClr val="tx1"/>
                </a:solidFill>
                <a:latin typeface="Arial" charset="0"/>
              </a:rPr>
              <a:t>47, XY, +18 (trisomy 18)</a:t>
            </a:r>
            <a:endParaRPr lang="en-GB" altLang="en-US" sz="1800" b="0" i="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349188"/>
                                        </p:tgtEl>
                                        <p:attrNameLst>
                                          <p:attrName>style.visibility</p:attrName>
                                        </p:attrNameLst>
                                      </p:cBhvr>
                                      <p:to>
                                        <p:strVal val="visible"/>
                                      </p:to>
                                    </p:set>
                                    <p:animEffect transition="in" filter="strips(upRight)">
                                      <p:cBhvr>
                                        <p:cTn id="7" dur="500"/>
                                        <p:tgtEl>
                                          <p:spTgt spid="349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4919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nodeType="clickEffect">
                                  <p:stCondLst>
                                    <p:cond delay="0"/>
                                  </p:stCondLst>
                                  <p:childTnLst>
                                    <p:set>
                                      <p:cBhvr>
                                        <p:cTn id="15" dur="1" fill="hold">
                                          <p:stCondLst>
                                            <p:cond delay="0"/>
                                          </p:stCondLst>
                                        </p:cTn>
                                        <p:tgtEl>
                                          <p:spTgt spid="349189"/>
                                        </p:tgtEl>
                                        <p:attrNameLst>
                                          <p:attrName>style.visibility</p:attrName>
                                        </p:attrNameLst>
                                      </p:cBhvr>
                                      <p:to>
                                        <p:strVal val="visible"/>
                                      </p:to>
                                    </p:set>
                                    <p:anim calcmode="lin" valueType="num">
                                      <p:cBhvr additive="base">
                                        <p:cTn id="16" dur="500" fill="hold"/>
                                        <p:tgtEl>
                                          <p:spTgt spid="349189"/>
                                        </p:tgtEl>
                                        <p:attrNameLst>
                                          <p:attrName>ppt_x</p:attrName>
                                        </p:attrNameLst>
                                      </p:cBhvr>
                                      <p:tavLst>
                                        <p:tav tm="0">
                                          <p:val>
                                            <p:strVal val="1+#ppt_w/2"/>
                                          </p:val>
                                        </p:tav>
                                        <p:tav tm="100000">
                                          <p:val>
                                            <p:strVal val="#ppt_x"/>
                                          </p:val>
                                        </p:tav>
                                      </p:tavLst>
                                    </p:anim>
                                    <p:anim calcmode="lin" valueType="num">
                                      <p:cBhvr additive="base">
                                        <p:cTn id="17" dur="500" fill="hold"/>
                                        <p:tgtEl>
                                          <p:spTgt spid="349189"/>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49190"/>
                                        </p:tgtEl>
                                        <p:attrNameLst>
                                          <p:attrName>style.visibility</p:attrName>
                                        </p:attrNameLst>
                                      </p:cBhvr>
                                      <p:to>
                                        <p:strVal val="visible"/>
                                      </p:to>
                                    </p:set>
                                    <p:anim calcmode="lin" valueType="num">
                                      <p:cBhvr additive="base">
                                        <p:cTn id="22" dur="500" fill="hold"/>
                                        <p:tgtEl>
                                          <p:spTgt spid="349190"/>
                                        </p:tgtEl>
                                        <p:attrNameLst>
                                          <p:attrName>ppt_x</p:attrName>
                                        </p:attrNameLst>
                                      </p:cBhvr>
                                      <p:tavLst>
                                        <p:tav tm="0">
                                          <p:val>
                                            <p:strVal val="#ppt_x"/>
                                          </p:val>
                                        </p:tav>
                                        <p:tav tm="100000">
                                          <p:val>
                                            <p:strVal val="#ppt_x"/>
                                          </p:val>
                                        </p:tav>
                                      </p:tavLst>
                                    </p:anim>
                                    <p:anim calcmode="lin" valueType="num">
                                      <p:cBhvr additive="base">
                                        <p:cTn id="23" dur="500" fill="hold"/>
                                        <p:tgtEl>
                                          <p:spTgt spid="349190"/>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12" fill="hold" nodeType="clickEffect">
                                  <p:stCondLst>
                                    <p:cond delay="0"/>
                                  </p:stCondLst>
                                  <p:childTnLst>
                                    <p:set>
                                      <p:cBhvr>
                                        <p:cTn id="27" dur="1" fill="hold">
                                          <p:stCondLst>
                                            <p:cond delay="0"/>
                                          </p:stCondLst>
                                        </p:cTn>
                                        <p:tgtEl>
                                          <p:spTgt spid="349191"/>
                                        </p:tgtEl>
                                        <p:attrNameLst>
                                          <p:attrName>style.visibility</p:attrName>
                                        </p:attrNameLst>
                                      </p:cBhvr>
                                      <p:to>
                                        <p:strVal val="visible"/>
                                      </p:to>
                                    </p:set>
                                    <p:anim calcmode="lin" valueType="num">
                                      <p:cBhvr additive="base">
                                        <p:cTn id="28" dur="500" fill="hold"/>
                                        <p:tgtEl>
                                          <p:spTgt spid="349191"/>
                                        </p:tgtEl>
                                        <p:attrNameLst>
                                          <p:attrName>ppt_x</p:attrName>
                                        </p:attrNameLst>
                                      </p:cBhvr>
                                      <p:tavLst>
                                        <p:tav tm="0">
                                          <p:val>
                                            <p:strVal val="0-#ppt_w/2"/>
                                          </p:val>
                                        </p:tav>
                                        <p:tav tm="100000">
                                          <p:val>
                                            <p:strVal val="#ppt_x"/>
                                          </p:val>
                                        </p:tav>
                                      </p:tavLst>
                                    </p:anim>
                                    <p:anim calcmode="lin" valueType="num">
                                      <p:cBhvr additive="base">
                                        <p:cTn id="29" dur="500" fill="hold"/>
                                        <p:tgtEl>
                                          <p:spTgt spid="34919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49192"/>
                                        </p:tgtEl>
                                        <p:attrNameLst>
                                          <p:attrName>style.visibility</p:attrName>
                                        </p:attrNameLst>
                                      </p:cBhvr>
                                      <p:to>
                                        <p:strVal val="visible"/>
                                      </p:to>
                                    </p:set>
                                    <p:anim calcmode="lin" valueType="num">
                                      <p:cBhvr additive="base">
                                        <p:cTn id="34" dur="500" fill="hold"/>
                                        <p:tgtEl>
                                          <p:spTgt spid="349192"/>
                                        </p:tgtEl>
                                        <p:attrNameLst>
                                          <p:attrName>ppt_x</p:attrName>
                                        </p:attrNameLst>
                                      </p:cBhvr>
                                      <p:tavLst>
                                        <p:tav tm="0">
                                          <p:val>
                                            <p:strVal val="#ppt_x"/>
                                          </p:val>
                                        </p:tav>
                                        <p:tav tm="100000">
                                          <p:val>
                                            <p:strVal val="#ppt_x"/>
                                          </p:val>
                                        </p:tav>
                                      </p:tavLst>
                                    </p:anim>
                                    <p:anim calcmode="lin" valueType="num">
                                      <p:cBhvr additive="base">
                                        <p:cTn id="35" dur="500" fill="hold"/>
                                        <p:tgtEl>
                                          <p:spTgt spid="349192"/>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6" fill="hold" nodeType="clickEffect">
                                  <p:stCondLst>
                                    <p:cond delay="0"/>
                                  </p:stCondLst>
                                  <p:childTnLst>
                                    <p:set>
                                      <p:cBhvr>
                                        <p:cTn id="39" dur="1" fill="hold">
                                          <p:stCondLst>
                                            <p:cond delay="0"/>
                                          </p:stCondLst>
                                        </p:cTn>
                                        <p:tgtEl>
                                          <p:spTgt spid="349193"/>
                                        </p:tgtEl>
                                        <p:attrNameLst>
                                          <p:attrName>style.visibility</p:attrName>
                                        </p:attrNameLst>
                                      </p:cBhvr>
                                      <p:to>
                                        <p:strVal val="visible"/>
                                      </p:to>
                                    </p:set>
                                    <p:anim calcmode="lin" valueType="num">
                                      <p:cBhvr additive="base">
                                        <p:cTn id="40" dur="500" fill="hold"/>
                                        <p:tgtEl>
                                          <p:spTgt spid="349193"/>
                                        </p:tgtEl>
                                        <p:attrNameLst>
                                          <p:attrName>ppt_x</p:attrName>
                                        </p:attrNameLst>
                                      </p:cBhvr>
                                      <p:tavLst>
                                        <p:tav tm="0">
                                          <p:val>
                                            <p:strVal val="1+#ppt_w/2"/>
                                          </p:val>
                                        </p:tav>
                                        <p:tav tm="100000">
                                          <p:val>
                                            <p:strVal val="#ppt_x"/>
                                          </p:val>
                                        </p:tav>
                                      </p:tavLst>
                                    </p:anim>
                                    <p:anim calcmode="lin" valueType="num">
                                      <p:cBhvr additive="base">
                                        <p:cTn id="41" dur="500" fill="hold"/>
                                        <p:tgtEl>
                                          <p:spTgt spid="349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84213" y="188913"/>
            <a:ext cx="7924800" cy="685800"/>
          </a:xfrm>
        </p:spPr>
        <p:txBody>
          <a:bodyPr/>
          <a:lstStyle/>
          <a:p>
            <a:pPr eaLnBrk="1" hangingPunct="1"/>
            <a:r>
              <a:rPr lang="en-GB" altLang="en-US" smtClean="0"/>
              <a:t>Chromosomal rearrangements</a:t>
            </a:r>
          </a:p>
        </p:txBody>
      </p:sp>
      <p:pic>
        <p:nvPicPr>
          <p:cNvPr id="156675" name="Picture 3" descr="Fig 8-36"/>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219700" y="1341438"/>
            <a:ext cx="2936875"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6" name="Text Box 4"/>
          <p:cNvSpPr txBox="1">
            <a:spLocks noChangeArrowheads="1"/>
          </p:cNvSpPr>
          <p:nvPr/>
        </p:nvSpPr>
        <p:spPr bwMode="auto">
          <a:xfrm>
            <a:off x="179388" y="836613"/>
            <a:ext cx="5260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i="0">
                <a:solidFill>
                  <a:srgbClr val="996633"/>
                </a:solidFill>
                <a:latin typeface="Arial" charset="0"/>
              </a:rPr>
              <a:t>Klinefelter syndrome,</a:t>
            </a:r>
            <a:r>
              <a:rPr lang="en-GB" altLang="en-US" i="0">
                <a:solidFill>
                  <a:srgbClr val="CC3300"/>
                </a:solidFill>
                <a:latin typeface="Arial" charset="0"/>
              </a:rPr>
              <a:t> XXY</a:t>
            </a:r>
            <a:endParaRPr lang="en-GB" altLang="en-US" i="0">
              <a:solidFill>
                <a:srgbClr val="996633"/>
              </a:solidFill>
              <a:latin typeface="Arial" charset="0"/>
            </a:endParaRPr>
          </a:p>
        </p:txBody>
      </p:sp>
      <p:sp>
        <p:nvSpPr>
          <p:cNvPr id="156677" name="Text Box 5"/>
          <p:cNvSpPr txBox="1">
            <a:spLocks noChangeArrowheads="1"/>
          </p:cNvSpPr>
          <p:nvPr/>
        </p:nvSpPr>
        <p:spPr bwMode="auto">
          <a:xfrm>
            <a:off x="7240588" y="4508500"/>
            <a:ext cx="190341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000" i="0">
                <a:solidFill>
                  <a:schemeClr val="tx1"/>
                </a:solidFill>
                <a:latin typeface="Arial" charset="0"/>
              </a:rPr>
              <a:t>Variant forms:</a:t>
            </a:r>
          </a:p>
          <a:p>
            <a:pPr lvl="1">
              <a:spcBef>
                <a:spcPct val="0"/>
              </a:spcBef>
              <a:buFontTx/>
              <a:buNone/>
            </a:pPr>
            <a:r>
              <a:rPr lang="en-GB" altLang="en-US" sz="2000" b="0" i="0">
                <a:solidFill>
                  <a:schemeClr val="tx1"/>
                </a:solidFill>
                <a:latin typeface="Arial" charset="0"/>
              </a:rPr>
              <a:t>48,XXXY</a:t>
            </a:r>
          </a:p>
          <a:p>
            <a:pPr lvl="1">
              <a:spcBef>
                <a:spcPct val="0"/>
              </a:spcBef>
              <a:buFontTx/>
              <a:buNone/>
            </a:pPr>
            <a:r>
              <a:rPr lang="en-GB" altLang="en-US" sz="2000" b="0" i="0">
                <a:solidFill>
                  <a:schemeClr val="tx1"/>
                </a:solidFill>
                <a:latin typeface="Arial" charset="0"/>
              </a:rPr>
              <a:t>49,XXXXY</a:t>
            </a:r>
          </a:p>
          <a:p>
            <a:pPr lvl="1">
              <a:spcBef>
                <a:spcPct val="0"/>
              </a:spcBef>
              <a:buFontTx/>
              <a:buNone/>
            </a:pPr>
            <a:r>
              <a:rPr lang="en-GB" altLang="en-US" sz="2000" b="0" i="0">
                <a:solidFill>
                  <a:schemeClr val="tx1"/>
                </a:solidFill>
                <a:latin typeface="Arial" charset="0"/>
              </a:rPr>
              <a:t>48,XXYY</a:t>
            </a:r>
          </a:p>
          <a:p>
            <a:pPr lvl="1">
              <a:spcBef>
                <a:spcPct val="0"/>
              </a:spcBef>
              <a:buFontTx/>
              <a:buNone/>
            </a:pPr>
            <a:r>
              <a:rPr lang="en-GB" altLang="en-US" sz="2000" b="0" i="0">
                <a:solidFill>
                  <a:schemeClr val="tx1"/>
                </a:solidFill>
                <a:latin typeface="Arial" charset="0"/>
              </a:rPr>
              <a:t>49,XXXYY</a:t>
            </a:r>
          </a:p>
          <a:p>
            <a:pPr>
              <a:spcBef>
                <a:spcPct val="0"/>
              </a:spcBef>
            </a:pPr>
            <a:endParaRPr lang="en-GB" altLang="en-US" sz="2000" b="0" i="0">
              <a:solidFill>
                <a:schemeClr val="tx1"/>
              </a:solidFill>
              <a:latin typeface="Times New Roman" pitchFamily="18" charset="0"/>
            </a:endParaRPr>
          </a:p>
        </p:txBody>
      </p:sp>
      <p:sp>
        <p:nvSpPr>
          <p:cNvPr id="156678" name="Text Box 8"/>
          <p:cNvSpPr txBox="1">
            <a:spLocks noChangeArrowheads="1"/>
          </p:cNvSpPr>
          <p:nvPr/>
        </p:nvSpPr>
        <p:spPr bwMode="auto">
          <a:xfrm>
            <a:off x="539750" y="1484313"/>
            <a:ext cx="4176713"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000" i="0">
                <a:solidFill>
                  <a:schemeClr val="tx1"/>
                </a:solidFill>
                <a:latin typeface="Arial" charset="0"/>
              </a:rPr>
              <a:t>Synonyms:</a:t>
            </a:r>
          </a:p>
          <a:p>
            <a:pPr>
              <a:spcBef>
                <a:spcPct val="0"/>
              </a:spcBef>
            </a:pPr>
            <a:r>
              <a:rPr lang="en-GB" altLang="en-US" sz="2000" b="0" i="0">
                <a:solidFill>
                  <a:schemeClr val="tx1"/>
                </a:solidFill>
                <a:latin typeface="Arial" charset="0"/>
              </a:rPr>
              <a:t>Klinefelter-Reifenstein-Albright syndrome</a:t>
            </a:r>
          </a:p>
          <a:p>
            <a:pPr>
              <a:spcBef>
                <a:spcPct val="0"/>
              </a:spcBef>
            </a:pPr>
            <a:r>
              <a:rPr lang="en-GB" altLang="en-US" sz="2000" b="0" i="0">
                <a:solidFill>
                  <a:schemeClr val="tx1"/>
                </a:solidFill>
                <a:latin typeface="Arial" charset="0"/>
              </a:rPr>
              <a:t>Klinefelter-Reifenstein syndrome</a:t>
            </a:r>
          </a:p>
          <a:p>
            <a:pPr>
              <a:spcBef>
                <a:spcPct val="0"/>
              </a:spcBef>
            </a:pPr>
            <a:r>
              <a:rPr lang="en-GB" altLang="en-US" sz="2000" b="0" i="0">
                <a:solidFill>
                  <a:schemeClr val="tx1"/>
                </a:solidFill>
                <a:latin typeface="Arial" charset="0"/>
              </a:rPr>
              <a:t>Reifenstein-Albright XXY syndrome</a:t>
            </a:r>
          </a:p>
          <a:p>
            <a:pPr>
              <a:spcBef>
                <a:spcPct val="0"/>
              </a:spcBef>
            </a:pPr>
            <a:r>
              <a:rPr lang="en-GB" altLang="en-US" sz="2000" b="0" i="0">
                <a:solidFill>
                  <a:schemeClr val="tx1"/>
                </a:solidFill>
                <a:latin typeface="Arial" charset="0"/>
              </a:rPr>
              <a:t>chromosome XXY syndrome</a:t>
            </a:r>
          </a:p>
          <a:p>
            <a:pPr>
              <a:spcBef>
                <a:spcPct val="0"/>
              </a:spcBef>
            </a:pPr>
            <a:r>
              <a:rPr lang="en-GB" altLang="en-US" sz="2000" b="0" i="0">
                <a:solidFill>
                  <a:schemeClr val="tx1"/>
                </a:solidFill>
                <a:latin typeface="Arial" charset="0"/>
              </a:rPr>
              <a:t>XXY syndrome</a:t>
            </a:r>
          </a:p>
          <a:p>
            <a:pPr>
              <a:spcBef>
                <a:spcPct val="0"/>
              </a:spcBef>
            </a:pPr>
            <a:r>
              <a:rPr lang="en-GB" altLang="en-US" sz="2000" b="0" i="0">
                <a:solidFill>
                  <a:schemeClr val="tx1"/>
                </a:solidFill>
                <a:latin typeface="Arial" charset="0"/>
              </a:rPr>
              <a:t>aspermatogenesis-gynaecomastia syndrome</a:t>
            </a:r>
          </a:p>
          <a:p>
            <a:pPr>
              <a:spcBef>
                <a:spcPct val="0"/>
              </a:spcBef>
            </a:pPr>
            <a:r>
              <a:rPr lang="en-GB" altLang="en-US" sz="2000" b="0" i="0">
                <a:solidFill>
                  <a:schemeClr val="tx1"/>
                </a:solidFill>
                <a:latin typeface="Arial" charset="0"/>
              </a:rPr>
              <a:t>gynaecomastia-aspermatogenesis syndrome</a:t>
            </a:r>
          </a:p>
          <a:p>
            <a:pPr>
              <a:spcBef>
                <a:spcPct val="0"/>
              </a:spcBef>
            </a:pPr>
            <a:r>
              <a:rPr lang="en-GB" altLang="en-US" sz="2000" b="0" i="0">
                <a:solidFill>
                  <a:schemeClr val="tx1"/>
                </a:solidFill>
                <a:latin typeface="Arial" charset="0"/>
              </a:rPr>
              <a:t>medullary gonadal dysgenesis</a:t>
            </a:r>
          </a:p>
          <a:p>
            <a:pPr>
              <a:spcBef>
                <a:spcPct val="0"/>
              </a:spcBef>
            </a:pPr>
            <a:r>
              <a:rPr lang="en-GB" altLang="en-US" sz="2000" b="0" i="0">
                <a:solidFill>
                  <a:schemeClr val="tx1"/>
                </a:solidFill>
                <a:latin typeface="Arial" charset="0"/>
              </a:rPr>
              <a:t>primary microorchidism</a:t>
            </a:r>
          </a:p>
          <a:p>
            <a:pPr>
              <a:spcBef>
                <a:spcPct val="0"/>
              </a:spcBef>
            </a:pPr>
            <a:r>
              <a:rPr lang="en-GB" altLang="en-US" sz="2000" b="0" i="0">
                <a:solidFill>
                  <a:schemeClr val="tx1"/>
                </a:solidFill>
                <a:latin typeface="Arial" charset="0"/>
              </a:rPr>
              <a:t>puberal seminiferous tubule failure</a:t>
            </a:r>
          </a:p>
          <a:p>
            <a:pPr>
              <a:spcBef>
                <a:spcPct val="0"/>
              </a:spcBef>
            </a:pPr>
            <a:r>
              <a:rPr lang="en-GB" altLang="en-US" sz="2000" b="0" i="0">
                <a:solidFill>
                  <a:schemeClr val="tx1"/>
                </a:solidFill>
                <a:latin typeface="Arial" charset="0"/>
              </a:rPr>
              <a:t>sclerosing tubular degeneration</a:t>
            </a:r>
          </a:p>
          <a:p>
            <a:pPr>
              <a:spcBef>
                <a:spcPct val="0"/>
              </a:spcBef>
            </a:pPr>
            <a:r>
              <a:rPr lang="en-GB" altLang="en-US" sz="2000" b="0" i="0">
                <a:solidFill>
                  <a:schemeClr val="tx1"/>
                </a:solidFill>
                <a:latin typeface="Arial" charset="0"/>
              </a:rPr>
              <a:t>seminiferous tubule dysgenesis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900113" y="404813"/>
            <a:ext cx="7485062" cy="534987"/>
          </a:xfrm>
        </p:spPr>
        <p:txBody>
          <a:bodyPr/>
          <a:lstStyle/>
          <a:p>
            <a:pPr eaLnBrk="1" hangingPunct="1"/>
            <a:r>
              <a:rPr lang="en-GB" altLang="en-US" smtClean="0"/>
              <a:t>Chromosomal rearrangements</a:t>
            </a:r>
          </a:p>
        </p:txBody>
      </p:sp>
      <p:pic>
        <p:nvPicPr>
          <p:cNvPr id="157699" name="Picture 3" descr="Fig 8-38"/>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548313" y="1295400"/>
            <a:ext cx="2884487"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0" name="Text Box 4"/>
          <p:cNvSpPr txBox="1">
            <a:spLocks noChangeArrowheads="1"/>
          </p:cNvSpPr>
          <p:nvPr/>
        </p:nvSpPr>
        <p:spPr bwMode="auto">
          <a:xfrm>
            <a:off x="622300" y="1363663"/>
            <a:ext cx="4244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i="0">
                <a:solidFill>
                  <a:srgbClr val="996633"/>
                </a:solidFill>
                <a:latin typeface="Arial" charset="0"/>
              </a:rPr>
              <a:t>Turner syndrome, </a:t>
            </a:r>
            <a:r>
              <a:rPr lang="en-GB" altLang="en-US" i="0">
                <a:solidFill>
                  <a:srgbClr val="CC3300"/>
                </a:solidFill>
                <a:latin typeface="Arial" charset="0"/>
              </a:rPr>
              <a:t>X0</a:t>
            </a:r>
            <a:endParaRPr lang="en-GB" altLang="en-US" b="0" i="0">
              <a:solidFill>
                <a:schemeClr val="tx1"/>
              </a:solidFill>
              <a:latin typeface="Arial" charset="0"/>
            </a:endParaRPr>
          </a:p>
        </p:txBody>
      </p:sp>
      <p:sp>
        <p:nvSpPr>
          <p:cNvPr id="157701" name="Text Box 5"/>
          <p:cNvSpPr txBox="1">
            <a:spLocks noChangeArrowheads="1"/>
          </p:cNvSpPr>
          <p:nvPr/>
        </p:nvSpPr>
        <p:spPr bwMode="auto">
          <a:xfrm>
            <a:off x="395288" y="2251075"/>
            <a:ext cx="44069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000" i="0">
                <a:solidFill>
                  <a:schemeClr val="tx1"/>
                </a:solidFill>
                <a:latin typeface="Arial" charset="0"/>
              </a:rPr>
              <a:t>Synonyms</a:t>
            </a:r>
          </a:p>
          <a:p>
            <a:pPr>
              <a:spcBef>
                <a:spcPct val="0"/>
              </a:spcBef>
            </a:pPr>
            <a:r>
              <a:rPr lang="en-GB" altLang="en-US" sz="2000" b="0" i="0">
                <a:solidFill>
                  <a:schemeClr val="tx1"/>
                </a:solidFill>
                <a:latin typeface="Arial" charset="0"/>
              </a:rPr>
              <a:t>Schereshevkii-Turner Syndrome </a:t>
            </a:r>
          </a:p>
          <a:p>
            <a:pPr>
              <a:spcBef>
                <a:spcPct val="0"/>
              </a:spcBef>
            </a:pPr>
            <a:r>
              <a:rPr lang="en-GB" altLang="en-US" sz="2000" b="0" i="0">
                <a:solidFill>
                  <a:schemeClr val="tx1"/>
                </a:solidFill>
                <a:latin typeface="Arial" charset="0"/>
              </a:rPr>
              <a:t>Turner-Varny Syndrome </a:t>
            </a:r>
          </a:p>
          <a:p>
            <a:pPr>
              <a:spcBef>
                <a:spcPct val="0"/>
              </a:spcBef>
            </a:pPr>
            <a:r>
              <a:rPr lang="en-GB" altLang="en-US" sz="2000" b="0" i="0">
                <a:solidFill>
                  <a:schemeClr val="tx1"/>
                </a:solidFill>
                <a:latin typeface="Arial" charset="0"/>
              </a:rPr>
              <a:t>Bonnevie-Ulrich Syndrome</a:t>
            </a:r>
          </a:p>
          <a:p>
            <a:pPr>
              <a:spcBef>
                <a:spcPct val="0"/>
              </a:spcBef>
            </a:pPr>
            <a:r>
              <a:rPr lang="en-GB" altLang="en-US" sz="2000" b="0" i="0">
                <a:solidFill>
                  <a:schemeClr val="tx1"/>
                </a:solidFill>
                <a:latin typeface="Arial" charset="0"/>
              </a:rPr>
              <a:t>45, X Syndrome </a:t>
            </a:r>
          </a:p>
          <a:p>
            <a:pPr>
              <a:spcBef>
                <a:spcPct val="0"/>
              </a:spcBef>
            </a:pPr>
            <a:r>
              <a:rPr lang="en-GB" altLang="en-US" sz="2000" b="0" i="0">
                <a:solidFill>
                  <a:schemeClr val="tx1"/>
                </a:solidFill>
                <a:latin typeface="Arial" charset="0"/>
              </a:rPr>
              <a:t>XO Syndrome</a:t>
            </a:r>
          </a:p>
          <a:p>
            <a:pPr>
              <a:spcBef>
                <a:spcPct val="0"/>
              </a:spcBef>
            </a:pPr>
            <a:r>
              <a:rPr lang="en-GB" altLang="en-US" sz="2000" b="0" i="0">
                <a:solidFill>
                  <a:schemeClr val="tx1"/>
                </a:solidFill>
                <a:latin typeface="Arial" charset="0"/>
              </a:rPr>
              <a:t>Monosomy X </a:t>
            </a:r>
          </a:p>
          <a:p>
            <a:pPr>
              <a:spcBef>
                <a:spcPct val="0"/>
              </a:spcBef>
            </a:pPr>
            <a:r>
              <a:rPr lang="en-GB" altLang="en-US" sz="2000" b="0" i="0">
                <a:solidFill>
                  <a:schemeClr val="tx1"/>
                </a:solidFill>
                <a:latin typeface="Arial" charset="0"/>
              </a:rPr>
              <a:t>Gonadal Dysgenesis (45,X) </a:t>
            </a:r>
          </a:p>
          <a:p>
            <a:pPr>
              <a:spcBef>
                <a:spcPct val="0"/>
              </a:spcBef>
            </a:pPr>
            <a:r>
              <a:rPr lang="en-GB" altLang="en-US" sz="2000" b="0" i="0">
                <a:solidFill>
                  <a:schemeClr val="tx1"/>
                </a:solidFill>
                <a:latin typeface="Arial" charset="0"/>
              </a:rPr>
              <a:t>Gonadal Dysgenesis (XO) </a:t>
            </a:r>
          </a:p>
          <a:p>
            <a:pPr>
              <a:spcBef>
                <a:spcPct val="0"/>
              </a:spcBef>
            </a:pPr>
            <a:r>
              <a:rPr lang="en-GB" altLang="en-US" sz="2000" b="0" i="0">
                <a:solidFill>
                  <a:schemeClr val="tx1"/>
                </a:solidFill>
                <a:latin typeface="Arial" charset="0"/>
              </a:rPr>
              <a:t>Morgagni-Turner-Albright Syndrome </a:t>
            </a:r>
          </a:p>
          <a:p>
            <a:pPr>
              <a:spcBef>
                <a:spcPct val="0"/>
              </a:spcBef>
            </a:pPr>
            <a:r>
              <a:rPr lang="en-GB" altLang="en-US" sz="2000" b="0" i="0">
                <a:solidFill>
                  <a:schemeClr val="tx1"/>
                </a:solidFill>
                <a:latin typeface="Arial" charset="0"/>
              </a:rPr>
              <a:t>Ovarian Dwarfism, Turner Type </a:t>
            </a:r>
          </a:p>
          <a:p>
            <a:pPr>
              <a:spcBef>
                <a:spcPct val="0"/>
              </a:spcBef>
            </a:pPr>
            <a:r>
              <a:rPr lang="en-GB" altLang="en-US" sz="2000" b="0" i="0">
                <a:solidFill>
                  <a:schemeClr val="tx1"/>
                </a:solidFill>
                <a:latin typeface="Arial" charset="0"/>
              </a:rPr>
              <a:t>Ovary Aplasia, Turner Type </a:t>
            </a:r>
          </a:p>
          <a:p>
            <a:pPr>
              <a:spcBef>
                <a:spcPct val="0"/>
              </a:spcBef>
            </a:pPr>
            <a:r>
              <a:rPr lang="en-GB" altLang="en-US" sz="2000" b="0" i="0">
                <a:solidFill>
                  <a:schemeClr val="tx1"/>
                </a:solidFill>
                <a:latin typeface="Arial" charset="0"/>
              </a:rPr>
              <a:t>Pterygolymphangiectasia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228600"/>
            <a:ext cx="7924800" cy="838200"/>
          </a:xfrm>
        </p:spPr>
        <p:txBody>
          <a:bodyPr/>
          <a:lstStyle/>
          <a:p>
            <a:pPr eaLnBrk="1" hangingPunct="1"/>
            <a:r>
              <a:rPr lang="en-GB" altLang="en-US" smtClean="0"/>
              <a:t>Chromosomal rearrangements</a:t>
            </a:r>
          </a:p>
        </p:txBody>
      </p:sp>
      <p:sp>
        <p:nvSpPr>
          <p:cNvPr id="158723" name="Rectangle 3"/>
          <p:cNvSpPr>
            <a:spLocks noGrp="1" noChangeArrowheads="1"/>
          </p:cNvSpPr>
          <p:nvPr>
            <p:ph type="body" idx="1"/>
          </p:nvPr>
        </p:nvSpPr>
        <p:spPr>
          <a:xfrm>
            <a:off x="395288" y="1196975"/>
            <a:ext cx="8351837" cy="3517900"/>
          </a:xfrm>
        </p:spPr>
        <p:txBody>
          <a:bodyPr/>
          <a:lstStyle/>
          <a:p>
            <a:pPr eaLnBrk="1" hangingPunct="1">
              <a:buFontTx/>
              <a:buNone/>
            </a:pPr>
            <a:r>
              <a:rPr lang="en-GB" altLang="en-US" smtClean="0"/>
              <a:t>	</a:t>
            </a:r>
            <a:r>
              <a:rPr lang="en-GB" altLang="en-US" sz="3000" smtClean="0"/>
              <a:t>Changes in the structure of chromosomes</a:t>
            </a:r>
          </a:p>
          <a:p>
            <a:pPr lvl="1" eaLnBrk="1" hangingPunct="1">
              <a:buFontTx/>
              <a:buNone/>
            </a:pPr>
            <a:r>
              <a:rPr lang="en-GB" altLang="en-US" smtClean="0">
                <a:solidFill>
                  <a:srgbClr val="996633"/>
                </a:solidFill>
              </a:rPr>
              <a:t>inside a chromosome:</a:t>
            </a:r>
            <a:endParaRPr lang="en-GB" altLang="en-US" smtClean="0"/>
          </a:p>
          <a:p>
            <a:pPr lvl="1" eaLnBrk="1" hangingPunct="1"/>
            <a:r>
              <a:rPr lang="en-GB" altLang="en-US" smtClean="0"/>
              <a:t>inversions</a:t>
            </a:r>
          </a:p>
          <a:p>
            <a:pPr lvl="1" eaLnBrk="1" hangingPunct="1"/>
            <a:r>
              <a:rPr lang="en-GB" altLang="en-US" smtClean="0"/>
              <a:t>duplications</a:t>
            </a:r>
          </a:p>
          <a:p>
            <a:pPr lvl="1" eaLnBrk="1" hangingPunct="1"/>
            <a:r>
              <a:rPr lang="en-GB" altLang="en-US" smtClean="0"/>
              <a:t>deletions</a:t>
            </a:r>
          </a:p>
          <a:p>
            <a:pPr lvl="1" eaLnBrk="1" hangingPunct="1"/>
            <a:r>
              <a:rPr lang="en-GB" altLang="en-US" smtClean="0"/>
              <a:t>insertions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85800" y="228600"/>
            <a:ext cx="7924800" cy="838200"/>
          </a:xfrm>
        </p:spPr>
        <p:txBody>
          <a:bodyPr/>
          <a:lstStyle/>
          <a:p>
            <a:pPr eaLnBrk="1" hangingPunct="1"/>
            <a:r>
              <a:rPr lang="en-GB" altLang="en-US" smtClean="0"/>
              <a:t>Chromosomal rearrangements</a:t>
            </a:r>
          </a:p>
        </p:txBody>
      </p:sp>
      <p:sp>
        <p:nvSpPr>
          <p:cNvPr id="159747" name="Rectangle 3"/>
          <p:cNvSpPr>
            <a:spLocks noGrp="1" noChangeArrowheads="1"/>
          </p:cNvSpPr>
          <p:nvPr>
            <p:ph type="body" idx="1"/>
          </p:nvPr>
        </p:nvSpPr>
        <p:spPr>
          <a:xfrm>
            <a:off x="323850" y="1196975"/>
            <a:ext cx="8424863" cy="2952750"/>
          </a:xfrm>
        </p:spPr>
        <p:txBody>
          <a:bodyPr/>
          <a:lstStyle/>
          <a:p>
            <a:pPr eaLnBrk="1" hangingPunct="1">
              <a:buFontTx/>
              <a:buNone/>
            </a:pPr>
            <a:r>
              <a:rPr lang="en-GB" altLang="en-US" smtClean="0"/>
              <a:t>	 </a:t>
            </a:r>
            <a:r>
              <a:rPr lang="en-GB" altLang="en-US" sz="3000" smtClean="0"/>
              <a:t>Changes in the structure of chromosomes</a:t>
            </a:r>
            <a:endParaRPr lang="en-GB" altLang="en-US" smtClean="0"/>
          </a:p>
          <a:p>
            <a:pPr lvl="1" eaLnBrk="1" hangingPunct="1">
              <a:buFontTx/>
              <a:buNone/>
            </a:pPr>
            <a:r>
              <a:rPr lang="en-GB" altLang="en-US" smtClean="0">
                <a:solidFill>
                  <a:srgbClr val="996633"/>
                </a:solidFill>
              </a:rPr>
              <a:t>affect two chromosomes</a:t>
            </a:r>
            <a:endParaRPr lang="en-GB" altLang="en-US" smtClean="0"/>
          </a:p>
          <a:p>
            <a:pPr lvl="1" eaLnBrk="1" hangingPunct="1"/>
            <a:r>
              <a:rPr lang="en-GB" altLang="en-US" smtClean="0"/>
              <a:t>translocations</a:t>
            </a:r>
          </a:p>
          <a:p>
            <a:pPr lvl="2" eaLnBrk="1" hangingPunct="1"/>
            <a:r>
              <a:rPr lang="en-GB" altLang="en-US" smtClean="0"/>
              <a:t>reciprocal translocations</a:t>
            </a:r>
          </a:p>
          <a:p>
            <a:pPr lvl="2" eaLnBrk="1" hangingPunct="1"/>
            <a:r>
              <a:rPr lang="en-GB" altLang="en-US" smtClean="0"/>
              <a:t>Robertson translocations</a:t>
            </a:r>
          </a:p>
          <a:p>
            <a:pPr lvl="2" eaLnBrk="1" hangingPunct="1"/>
            <a:endParaRPr lang="en-GB"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901204" y="577180"/>
            <a:ext cx="7485062" cy="763588"/>
          </a:xfrm>
        </p:spPr>
        <p:txBody>
          <a:bodyPr/>
          <a:lstStyle/>
          <a:p>
            <a:pPr eaLnBrk="1" hangingPunct="1"/>
            <a:r>
              <a:rPr lang="en-GB" altLang="en-US" smtClean="0"/>
              <a:t>Inversion</a:t>
            </a:r>
          </a:p>
        </p:txBody>
      </p:sp>
      <p:pic>
        <p:nvPicPr>
          <p:cNvPr id="160771" name="Picture 3" descr="Fig 8-11 inversion"/>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79512" y="1196752"/>
            <a:ext cx="4494204" cy="27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2" name="Text Box 4"/>
          <p:cNvSpPr txBox="1">
            <a:spLocks noChangeArrowheads="1"/>
          </p:cNvSpPr>
          <p:nvPr/>
        </p:nvSpPr>
        <p:spPr bwMode="auto">
          <a:xfrm>
            <a:off x="1228778" y="5445224"/>
            <a:ext cx="723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i="0" dirty="0">
                <a:solidFill>
                  <a:srgbClr val="CC3300"/>
                </a:solidFill>
                <a:latin typeface="Arial" charset="0"/>
              </a:rPr>
              <a:t>Amount of the genetic material is not changed </a:t>
            </a:r>
            <a:r>
              <a:rPr lang="en-GB" altLang="en-US" sz="2400" dirty="0">
                <a:latin typeface="Arial" charset="0"/>
              </a:rPr>
              <a:t>(gene linkage is changed)</a:t>
            </a:r>
          </a:p>
        </p:txBody>
      </p:sp>
      <p:pic>
        <p:nvPicPr>
          <p:cNvPr id="191491" name="Picture 3" descr="C:\Users\izaks.BIO\Desktop\aaa\Bildes\emerit\clip_image006-65_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698" y="2780928"/>
            <a:ext cx="4897304" cy="2384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900113" y="549275"/>
            <a:ext cx="7485062" cy="609600"/>
          </a:xfrm>
        </p:spPr>
        <p:txBody>
          <a:bodyPr/>
          <a:lstStyle/>
          <a:p>
            <a:pPr eaLnBrk="1" hangingPunct="1"/>
            <a:r>
              <a:rPr lang="en-GB" altLang="en-US" smtClean="0"/>
              <a:t>Duplication</a:t>
            </a:r>
          </a:p>
        </p:txBody>
      </p:sp>
      <p:pic>
        <p:nvPicPr>
          <p:cNvPr id="161795" name="Picture 3" descr="Fig 8-11 duplication"/>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362200" y="1219200"/>
            <a:ext cx="46482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Text Box 4"/>
          <p:cNvSpPr txBox="1">
            <a:spLocks noChangeArrowheads="1"/>
          </p:cNvSpPr>
          <p:nvPr/>
        </p:nvSpPr>
        <p:spPr bwMode="auto">
          <a:xfrm>
            <a:off x="2133600" y="4800600"/>
            <a:ext cx="54911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b="0" i="0">
                <a:solidFill>
                  <a:srgbClr val="CC3300"/>
                </a:solidFill>
                <a:latin typeface="Arial" charset="0"/>
              </a:rPr>
              <a:t>Genes controlling importing functions</a:t>
            </a:r>
          </a:p>
          <a:p>
            <a:pPr lvl="1">
              <a:spcBef>
                <a:spcPct val="0"/>
              </a:spcBef>
              <a:buFontTx/>
              <a:buChar char="•"/>
            </a:pPr>
            <a:r>
              <a:rPr lang="en-GB" altLang="en-US" sz="2400" b="0" i="0">
                <a:solidFill>
                  <a:schemeClr val="tx1"/>
                </a:solidFill>
                <a:latin typeface="Arial" charset="0"/>
              </a:rPr>
              <a:t>quantitative effect</a:t>
            </a:r>
          </a:p>
          <a:p>
            <a:pPr lvl="1">
              <a:spcBef>
                <a:spcPct val="0"/>
              </a:spcBef>
              <a:buFontTx/>
              <a:buChar char="•"/>
            </a:pPr>
            <a:r>
              <a:rPr lang="en-GB" altLang="en-US" sz="2400" b="0" i="0">
                <a:solidFill>
                  <a:schemeClr val="tx1"/>
                </a:solidFill>
                <a:latin typeface="Arial" charset="0"/>
              </a:rPr>
              <a:t>stability of the system</a:t>
            </a:r>
          </a:p>
          <a:p>
            <a:pPr>
              <a:spcBef>
                <a:spcPct val="0"/>
              </a:spcBef>
              <a:buFontTx/>
              <a:buNone/>
            </a:pPr>
            <a:r>
              <a:rPr lang="en-GB" altLang="en-US" sz="2400" b="0" i="0">
                <a:solidFill>
                  <a:srgbClr val="663300"/>
                </a:solidFill>
                <a:latin typeface="Arial" charset="0"/>
              </a:rPr>
              <a:t>Background for the function divergence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15q 11-13 deleci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838200"/>
            <a:ext cx="29718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Text Box 3"/>
          <p:cNvSpPr txBox="1">
            <a:spLocks noChangeArrowheads="1"/>
          </p:cNvSpPr>
          <p:nvPr/>
        </p:nvSpPr>
        <p:spPr bwMode="auto">
          <a:xfrm>
            <a:off x="323850" y="188913"/>
            <a:ext cx="83248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i="0">
                <a:solidFill>
                  <a:schemeClr val="accent2"/>
                </a:solidFill>
                <a:latin typeface="Arial" charset="0"/>
              </a:rPr>
              <a:t>Deletion 15q11-13 (</a:t>
            </a:r>
            <a:r>
              <a:rPr lang="en-GB" altLang="en-US">
                <a:solidFill>
                  <a:schemeClr val="accent2"/>
                </a:solidFill>
                <a:latin typeface="Arial" charset="0"/>
              </a:rPr>
              <a:t>Prader-Willi syndrome</a:t>
            </a:r>
            <a:r>
              <a:rPr lang="en-GB" altLang="en-US" i="0">
                <a:solidFill>
                  <a:schemeClr val="accent2"/>
                </a:solidFill>
                <a:latin typeface="Arial" charset="0"/>
              </a:rPr>
              <a:t>)</a:t>
            </a:r>
          </a:p>
        </p:txBody>
      </p:sp>
      <p:sp>
        <p:nvSpPr>
          <p:cNvPr id="162820" name="Text Box 4"/>
          <p:cNvSpPr txBox="1">
            <a:spLocks noChangeArrowheads="1"/>
          </p:cNvSpPr>
          <p:nvPr/>
        </p:nvSpPr>
        <p:spPr bwMode="auto">
          <a:xfrm>
            <a:off x="228600" y="5943600"/>
            <a:ext cx="518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000" b="0" i="0">
                <a:solidFill>
                  <a:schemeClr val="tx1"/>
                </a:solidFill>
                <a:latin typeface="Arial" charset="0"/>
              </a:rPr>
              <a:t>Probe of the 15 chromosome (</a:t>
            </a:r>
            <a:r>
              <a:rPr lang="en-GB" altLang="en-US" sz="2000" b="0" i="0">
                <a:solidFill>
                  <a:srgbClr val="009900"/>
                </a:solidFill>
                <a:latin typeface="Arial" charset="0"/>
              </a:rPr>
              <a:t>green</a:t>
            </a:r>
            <a:r>
              <a:rPr lang="en-GB" altLang="en-US" sz="2000" b="0" i="0">
                <a:solidFill>
                  <a:schemeClr val="tx1"/>
                </a:solidFill>
                <a:latin typeface="Arial" charset="0"/>
              </a:rPr>
              <a:t>)</a:t>
            </a:r>
          </a:p>
          <a:p>
            <a:pPr>
              <a:spcBef>
                <a:spcPct val="0"/>
              </a:spcBef>
              <a:buFontTx/>
              <a:buNone/>
            </a:pPr>
            <a:r>
              <a:rPr lang="en-GB" altLang="en-US" sz="2000" b="0" i="0">
                <a:solidFill>
                  <a:schemeClr val="tx1"/>
                </a:solidFill>
                <a:latin typeface="Arial" charset="0"/>
              </a:rPr>
              <a:t>Probe of the critical region (</a:t>
            </a:r>
            <a:r>
              <a:rPr lang="en-GB" altLang="en-US" sz="2000" b="0" i="0">
                <a:solidFill>
                  <a:srgbClr val="FF0000"/>
                </a:solidFill>
                <a:latin typeface="Arial" charset="0"/>
              </a:rPr>
              <a:t>red</a:t>
            </a:r>
            <a:r>
              <a:rPr lang="en-GB" altLang="en-US" sz="2000" b="0" i="0">
                <a:solidFill>
                  <a:schemeClr val="tx1"/>
                </a:solidFill>
                <a:latin typeface="Arial" charset="0"/>
              </a:rPr>
              <a:t>)</a:t>
            </a:r>
          </a:p>
        </p:txBody>
      </p:sp>
      <p:pic>
        <p:nvPicPr>
          <p:cNvPr id="162821" name="Picture 5" descr="Fig 8-2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57200" y="990600"/>
            <a:ext cx="35671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2" name="Picture 6" descr="15q 11-13 delecija-2"/>
          <p:cNvPicPr>
            <a:picLocks noChangeAspect="1" noChangeArrowheads="1"/>
          </p:cNvPicPr>
          <p:nvPr/>
        </p:nvPicPr>
        <p:blipFill>
          <a:blip r:embed="rId4">
            <a:extLst>
              <a:ext uri="{28A0092B-C50C-407E-A947-70E740481C1C}">
                <a14:useLocalDpi xmlns:a14="http://schemas.microsoft.com/office/drawing/2010/main" val="0"/>
              </a:ext>
            </a:extLst>
          </a:blip>
          <a:srcRect l="15038" r="15038"/>
          <a:stretch>
            <a:fillRect/>
          </a:stretch>
        </p:blipFill>
        <p:spPr bwMode="auto">
          <a:xfrm>
            <a:off x="5410200" y="3048000"/>
            <a:ext cx="2989263"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3" name="Text Box 7"/>
          <p:cNvSpPr txBox="1">
            <a:spLocks noChangeArrowheads="1"/>
          </p:cNvSpPr>
          <p:nvPr/>
        </p:nvSpPr>
        <p:spPr bwMode="auto">
          <a:xfrm>
            <a:off x="4483100" y="17526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800" b="0" i="0">
                <a:solidFill>
                  <a:schemeClr val="tx1"/>
                </a:solidFill>
                <a:latin typeface="Arial" charset="0"/>
              </a:rPr>
              <a:t>norm</a:t>
            </a:r>
          </a:p>
        </p:txBody>
      </p:sp>
      <p:sp>
        <p:nvSpPr>
          <p:cNvPr id="162824" name="Text Box 8"/>
          <p:cNvSpPr txBox="1">
            <a:spLocks noChangeArrowheads="1"/>
          </p:cNvSpPr>
          <p:nvPr/>
        </p:nvSpPr>
        <p:spPr bwMode="auto">
          <a:xfrm>
            <a:off x="4330700" y="4267200"/>
            <a:ext cx="98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800" b="0" i="0">
                <a:solidFill>
                  <a:schemeClr val="tx1"/>
                </a:solidFill>
                <a:latin typeface="Arial" charset="0"/>
              </a:rPr>
              <a:t>deletion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800" y="609600"/>
            <a:ext cx="7772400" cy="1019175"/>
          </a:xfrm>
        </p:spPr>
        <p:txBody>
          <a:bodyPr/>
          <a:lstStyle/>
          <a:p>
            <a:pPr eaLnBrk="1" hangingPunct="1"/>
            <a:r>
              <a:rPr lang="en-GB" altLang="en-US" smtClean="0"/>
              <a:t>Depending of origin</a:t>
            </a:r>
          </a:p>
        </p:txBody>
      </p:sp>
      <p:sp>
        <p:nvSpPr>
          <p:cNvPr id="145411" name="Rectangle 3"/>
          <p:cNvSpPr>
            <a:spLocks noGrp="1" noChangeArrowheads="1"/>
          </p:cNvSpPr>
          <p:nvPr>
            <p:ph type="body" idx="1"/>
          </p:nvPr>
        </p:nvSpPr>
        <p:spPr/>
        <p:txBody>
          <a:bodyPr/>
          <a:lstStyle/>
          <a:p>
            <a:pPr eaLnBrk="1" hangingPunct="1">
              <a:lnSpc>
                <a:spcPct val="90000"/>
              </a:lnSpc>
            </a:pPr>
            <a:r>
              <a:rPr lang="en-GB" altLang="en-US" smtClean="0"/>
              <a:t>spontaneous (10</a:t>
            </a:r>
            <a:r>
              <a:rPr lang="en-GB" altLang="en-US" baseline="30000" smtClean="0"/>
              <a:t>-5 </a:t>
            </a:r>
            <a:r>
              <a:rPr lang="en-GB" altLang="en-US" smtClean="0"/>
              <a:t>–</a:t>
            </a:r>
            <a:r>
              <a:rPr lang="en-GB" altLang="en-US" baseline="30000" smtClean="0"/>
              <a:t> </a:t>
            </a:r>
            <a:r>
              <a:rPr lang="en-GB" altLang="en-US" smtClean="0"/>
              <a:t>10</a:t>
            </a:r>
            <a:r>
              <a:rPr lang="en-GB" altLang="en-US" baseline="30000" smtClean="0"/>
              <a:t>-6</a:t>
            </a:r>
            <a:r>
              <a:rPr lang="en-GB" altLang="en-US" smtClean="0"/>
              <a:t>)</a:t>
            </a:r>
          </a:p>
          <a:p>
            <a:pPr eaLnBrk="1" hangingPunct="1">
              <a:lnSpc>
                <a:spcPct val="90000"/>
              </a:lnSpc>
            </a:pPr>
            <a:r>
              <a:rPr lang="en-GB" altLang="en-US" smtClean="0"/>
              <a:t>induced</a:t>
            </a:r>
          </a:p>
          <a:p>
            <a:pPr eaLnBrk="1" hangingPunct="1">
              <a:lnSpc>
                <a:spcPct val="90000"/>
              </a:lnSpc>
            </a:pPr>
            <a:endParaRPr lang="en-GB" altLang="en-US" smtClean="0"/>
          </a:p>
          <a:p>
            <a:pPr lvl="1" eaLnBrk="1" hangingPunct="1">
              <a:lnSpc>
                <a:spcPct val="90000"/>
              </a:lnSpc>
              <a:buFontTx/>
              <a:buNone/>
            </a:pPr>
            <a:r>
              <a:rPr lang="en-GB" altLang="en-US" smtClean="0"/>
              <a:t>Even "spontaneous" mutations have an inducting factor</a:t>
            </a:r>
          </a:p>
          <a:p>
            <a:pPr lvl="1" eaLnBrk="1" hangingPunct="1">
              <a:lnSpc>
                <a:spcPct val="90000"/>
              </a:lnSpc>
              <a:buFontTx/>
              <a:buNone/>
            </a:pPr>
            <a:r>
              <a:rPr lang="en-GB" altLang="en-US" smtClean="0"/>
              <a:t>Mutations:</a:t>
            </a:r>
          </a:p>
          <a:p>
            <a:pPr lvl="1" eaLnBrk="1" hangingPunct="1">
              <a:lnSpc>
                <a:spcPct val="90000"/>
              </a:lnSpc>
            </a:pPr>
            <a:r>
              <a:rPr lang="en-GB" altLang="en-US" smtClean="0"/>
              <a:t>random</a:t>
            </a:r>
          </a:p>
          <a:p>
            <a:pPr lvl="1" eaLnBrk="1" hangingPunct="1">
              <a:lnSpc>
                <a:spcPct val="90000"/>
              </a:lnSpc>
            </a:pPr>
            <a:r>
              <a:rPr lang="en-GB" altLang="en-US" smtClean="0"/>
              <a:t>specific (rate, "hot points" etc)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547813" y="476250"/>
            <a:ext cx="5761037" cy="533400"/>
          </a:xfrm>
        </p:spPr>
        <p:txBody>
          <a:bodyPr/>
          <a:lstStyle/>
          <a:p>
            <a:pPr eaLnBrk="1" hangingPunct="1"/>
            <a:r>
              <a:rPr lang="en-GB" altLang="en-US" smtClean="0"/>
              <a:t>Translocation</a:t>
            </a:r>
          </a:p>
        </p:txBody>
      </p:sp>
      <p:pic>
        <p:nvPicPr>
          <p:cNvPr id="163843" name="Picture 3" descr="Translocatio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635375" y="2420938"/>
            <a:ext cx="5040313" cy="3922712"/>
          </a:xfrm>
        </p:spPr>
      </p:pic>
      <p:sp>
        <p:nvSpPr>
          <p:cNvPr id="163844" name="Text Box 4"/>
          <p:cNvSpPr txBox="1">
            <a:spLocks noChangeArrowheads="1"/>
          </p:cNvSpPr>
          <p:nvPr/>
        </p:nvSpPr>
        <p:spPr bwMode="auto">
          <a:xfrm>
            <a:off x="611188" y="1196975"/>
            <a:ext cx="471328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b="0" i="0">
                <a:solidFill>
                  <a:srgbClr val="FF0000"/>
                </a:solidFill>
                <a:latin typeface="Arial" charset="0"/>
              </a:rPr>
              <a:t>Rearrangement of linkage groups</a:t>
            </a:r>
          </a:p>
          <a:p>
            <a:pPr>
              <a:spcBef>
                <a:spcPct val="0"/>
              </a:spcBef>
              <a:buFontTx/>
              <a:buNone/>
            </a:pPr>
            <a:endParaRPr lang="en-GB" altLang="en-US" sz="2400" b="0" i="0">
              <a:solidFill>
                <a:srgbClr val="FF0000"/>
              </a:solidFill>
              <a:latin typeface="Arial" charset="0"/>
            </a:endParaRPr>
          </a:p>
          <a:p>
            <a:pPr>
              <a:spcBef>
                <a:spcPct val="0"/>
              </a:spcBef>
              <a:buFontTx/>
              <a:buChar char="–"/>
            </a:pPr>
            <a:r>
              <a:rPr lang="en-GB" altLang="en-US" sz="2000" b="0" i="0">
                <a:solidFill>
                  <a:schemeClr val="tx1"/>
                </a:solidFill>
                <a:latin typeface="Arial" charset="0"/>
              </a:rPr>
              <a:t> balanced translocations</a:t>
            </a:r>
          </a:p>
          <a:p>
            <a:pPr>
              <a:spcBef>
                <a:spcPct val="0"/>
              </a:spcBef>
              <a:buFontTx/>
              <a:buChar char="–"/>
            </a:pPr>
            <a:r>
              <a:rPr lang="en-GB" altLang="en-US" sz="2000" b="0" i="0">
                <a:solidFill>
                  <a:schemeClr val="tx1"/>
                </a:solidFill>
                <a:latin typeface="Arial" charset="0"/>
              </a:rPr>
              <a:t> unbalanced translocations</a:t>
            </a:r>
          </a:p>
        </p:txBody>
      </p:sp>
      <p:sp>
        <p:nvSpPr>
          <p:cNvPr id="163845" name="Text Box 5"/>
          <p:cNvSpPr txBox="1">
            <a:spLocks noChangeArrowheads="1"/>
          </p:cNvSpPr>
          <p:nvPr/>
        </p:nvSpPr>
        <p:spPr bwMode="auto">
          <a:xfrm>
            <a:off x="5260975" y="6211888"/>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000" b="0" i="0">
                <a:solidFill>
                  <a:schemeClr val="tx1"/>
                </a:solidFill>
                <a:latin typeface="Arial" charset="0"/>
              </a:rPr>
              <a:t>Reciprocal translocation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901700" y="715963"/>
            <a:ext cx="7485063" cy="762000"/>
          </a:xfrm>
        </p:spPr>
        <p:txBody>
          <a:bodyPr/>
          <a:lstStyle/>
          <a:p>
            <a:pPr eaLnBrk="1" hangingPunct="1"/>
            <a:r>
              <a:rPr lang="en-GB" altLang="en-US" smtClean="0"/>
              <a:t>Translocation</a:t>
            </a:r>
          </a:p>
        </p:txBody>
      </p:sp>
      <p:pic>
        <p:nvPicPr>
          <p:cNvPr id="164867" name="Picture 3" descr="FIG 8-12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4167188"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68" name="Picture 4" descr="Fig 8-13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700213"/>
            <a:ext cx="364331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9" name="Text Box 5"/>
          <p:cNvSpPr txBox="1">
            <a:spLocks noChangeArrowheads="1"/>
          </p:cNvSpPr>
          <p:nvPr/>
        </p:nvSpPr>
        <p:spPr bwMode="auto">
          <a:xfrm>
            <a:off x="1400175" y="5983288"/>
            <a:ext cx="1627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i="0">
                <a:solidFill>
                  <a:schemeClr val="tx1"/>
                </a:solidFill>
                <a:latin typeface="Arial" charset="0"/>
              </a:rPr>
              <a:t>Reciprocal</a:t>
            </a:r>
          </a:p>
        </p:txBody>
      </p:sp>
      <p:sp>
        <p:nvSpPr>
          <p:cNvPr id="164870" name="Text Box 6"/>
          <p:cNvSpPr txBox="1">
            <a:spLocks noChangeArrowheads="1"/>
          </p:cNvSpPr>
          <p:nvPr/>
        </p:nvSpPr>
        <p:spPr bwMode="auto">
          <a:xfrm>
            <a:off x="6011863" y="5084763"/>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i="0">
                <a:solidFill>
                  <a:schemeClr val="tx1"/>
                </a:solidFill>
                <a:latin typeface="Arial" charset="0"/>
              </a:rPr>
              <a:t>Robertsonian </a:t>
            </a:r>
          </a:p>
        </p:txBody>
      </p:sp>
      <p:sp>
        <p:nvSpPr>
          <p:cNvPr id="164871" name="Text Box 7"/>
          <p:cNvSpPr txBox="1">
            <a:spLocks noChangeArrowheads="1"/>
          </p:cNvSpPr>
          <p:nvPr/>
        </p:nvSpPr>
        <p:spPr bwMode="auto">
          <a:xfrm>
            <a:off x="4978400" y="5661025"/>
            <a:ext cx="4165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000" b="0" i="0">
                <a:solidFill>
                  <a:schemeClr val="tx1"/>
                </a:solidFill>
                <a:latin typeface="Arial" charset="0"/>
              </a:rPr>
              <a:t>In human can involved chromosomes 13, 14, 15, 21 and 22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0" y="476250"/>
            <a:ext cx="9144000" cy="612775"/>
          </a:xfrm>
        </p:spPr>
        <p:txBody>
          <a:bodyPr/>
          <a:lstStyle/>
          <a:p>
            <a:pPr eaLnBrk="1" hangingPunct="1"/>
            <a:r>
              <a:rPr lang="en-GB" altLang="en-US" smtClean="0"/>
              <a:t>Reciprocal translocations during meiosis</a:t>
            </a:r>
          </a:p>
        </p:txBody>
      </p:sp>
      <p:pic>
        <p:nvPicPr>
          <p:cNvPr id="165891" name="Picture 3" descr="FIG 8-1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143000" y="1295400"/>
            <a:ext cx="7086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3" descr="Fig 8-15"/>
          <p:cNvPicPr>
            <a:picLocks noChangeAspect="1" noChangeArrowheads="1"/>
          </p:cNvPicPr>
          <p:nvPr/>
        </p:nvPicPr>
        <p:blipFill>
          <a:blip r:embed="rId2">
            <a:grayscl/>
            <a:extLst>
              <a:ext uri="{28A0092B-C50C-407E-A947-70E740481C1C}">
                <a14:useLocalDpi xmlns:a14="http://schemas.microsoft.com/office/drawing/2010/main" val="0"/>
              </a:ext>
            </a:extLst>
          </a:blip>
          <a:srcRect l="3816" r="12721"/>
          <a:stretch>
            <a:fillRect/>
          </a:stretch>
        </p:blipFill>
        <p:spPr bwMode="auto">
          <a:xfrm>
            <a:off x="1187450" y="1196975"/>
            <a:ext cx="67818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Rectangle 2"/>
          <p:cNvSpPr>
            <a:spLocks noGrp="1" noChangeArrowheads="1"/>
          </p:cNvSpPr>
          <p:nvPr>
            <p:ph type="title"/>
          </p:nvPr>
        </p:nvSpPr>
        <p:spPr>
          <a:xfrm>
            <a:off x="179388" y="188913"/>
            <a:ext cx="8785225" cy="1036637"/>
          </a:xfrm>
        </p:spPr>
        <p:txBody>
          <a:bodyPr/>
          <a:lstStyle/>
          <a:p>
            <a:pPr eaLnBrk="1" hangingPunct="1"/>
            <a:r>
              <a:rPr lang="en-GB" altLang="en-US" sz="3200" smtClean="0"/>
              <a:t>Robertsonian translocations during meiosis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GB" altLang="en-US" smtClean="0"/>
              <a:t>Isochromosomes</a:t>
            </a:r>
          </a:p>
        </p:txBody>
      </p:sp>
      <p:pic>
        <p:nvPicPr>
          <p:cNvPr id="167939" name="Picture 3" descr="Fig 8-11isoch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828800" y="2438400"/>
            <a:ext cx="5287963"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901700" y="639763"/>
            <a:ext cx="7485063" cy="763587"/>
          </a:xfrm>
        </p:spPr>
        <p:txBody>
          <a:bodyPr/>
          <a:lstStyle/>
          <a:p>
            <a:pPr eaLnBrk="1" hangingPunct="1"/>
            <a:r>
              <a:rPr lang="en-GB" altLang="en-US" smtClean="0"/>
              <a:t>Insertion</a:t>
            </a:r>
          </a:p>
        </p:txBody>
      </p:sp>
      <p:pic>
        <p:nvPicPr>
          <p:cNvPr id="168963" name="Picture 3" descr="Fig 8-11 insertion"/>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295400" y="1295400"/>
            <a:ext cx="64770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79388" y="188913"/>
            <a:ext cx="8820150" cy="1079500"/>
          </a:xfrm>
        </p:spPr>
        <p:txBody>
          <a:bodyPr/>
          <a:lstStyle/>
          <a:p>
            <a:pPr eaLnBrk="1" hangingPunct="1"/>
            <a:r>
              <a:rPr lang="en-GB" altLang="en-US" smtClean="0"/>
              <a:t>Frequency of different mutation types during aging</a:t>
            </a:r>
          </a:p>
        </p:txBody>
      </p:sp>
      <p:pic>
        <p:nvPicPr>
          <p:cNvPr id="169987" name="Picture 3" descr="FIG 1-1"/>
          <p:cNvPicPr>
            <a:picLocks noChangeAspect="1" noChangeArrowheads="1"/>
          </p:cNvPicPr>
          <p:nvPr/>
        </p:nvPicPr>
        <p:blipFill>
          <a:blip r:embed="rId2">
            <a:extLst>
              <a:ext uri="{28A0092B-C50C-407E-A947-70E740481C1C}">
                <a14:useLocalDpi xmlns:a14="http://schemas.microsoft.com/office/drawing/2010/main" val="0"/>
              </a:ext>
            </a:extLst>
          </a:blip>
          <a:srcRect t="22649"/>
          <a:stretch>
            <a:fillRect/>
          </a:stretch>
        </p:blipFill>
        <p:spPr bwMode="auto">
          <a:xfrm>
            <a:off x="755650" y="1628775"/>
            <a:ext cx="76327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GB" altLang="en-US" smtClean="0"/>
              <a:t>Control of mutations</a:t>
            </a:r>
          </a:p>
        </p:txBody>
      </p:sp>
      <p:sp>
        <p:nvSpPr>
          <p:cNvPr id="171011" name="Rectangle 3"/>
          <p:cNvSpPr>
            <a:spLocks noGrp="1" noChangeArrowheads="1"/>
          </p:cNvSpPr>
          <p:nvPr>
            <p:ph type="body" idx="1"/>
          </p:nvPr>
        </p:nvSpPr>
        <p:spPr/>
        <p:txBody>
          <a:bodyPr/>
          <a:lstStyle/>
          <a:p>
            <a:pPr eaLnBrk="1" hangingPunct="1"/>
            <a:r>
              <a:rPr lang="en-GB" altLang="en-US" smtClean="0"/>
              <a:t>phenotypical</a:t>
            </a:r>
          </a:p>
          <a:p>
            <a:pPr eaLnBrk="1" hangingPunct="1"/>
            <a:r>
              <a:rPr lang="en-GB" altLang="en-US" smtClean="0"/>
              <a:t>genetic methods</a:t>
            </a:r>
          </a:p>
          <a:p>
            <a:pPr eaLnBrk="1" hangingPunct="1"/>
            <a:r>
              <a:rPr lang="en-GB" altLang="en-US" smtClean="0"/>
              <a:t>sequencing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GB" altLang="en-US" smtClean="0"/>
              <a:t>Control of mutagens</a:t>
            </a:r>
          </a:p>
        </p:txBody>
      </p:sp>
      <p:sp>
        <p:nvSpPr>
          <p:cNvPr id="172035" name="Rectangle 3"/>
          <p:cNvSpPr>
            <a:spLocks noGrp="1" noChangeArrowheads="1"/>
          </p:cNvSpPr>
          <p:nvPr>
            <p:ph type="body" idx="1"/>
          </p:nvPr>
        </p:nvSpPr>
        <p:spPr/>
        <p:txBody>
          <a:bodyPr/>
          <a:lstStyle/>
          <a:p>
            <a:pPr eaLnBrk="1" hangingPunct="1"/>
            <a:r>
              <a:rPr lang="en-GB" altLang="en-US" smtClean="0"/>
              <a:t>test-objects</a:t>
            </a:r>
          </a:p>
          <a:p>
            <a:pPr eaLnBrk="1" hangingPunct="1"/>
            <a:r>
              <a:rPr lang="en-GB" altLang="en-US" smtClean="0"/>
              <a:t>test systems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09600" y="228600"/>
            <a:ext cx="7924800" cy="533400"/>
          </a:xfrm>
        </p:spPr>
        <p:txBody>
          <a:bodyPr/>
          <a:lstStyle/>
          <a:p>
            <a:pPr eaLnBrk="1" hangingPunct="1"/>
            <a:r>
              <a:rPr lang="en-GB" altLang="en-US" smtClean="0"/>
              <a:t>Dominant autosomal mutation</a:t>
            </a:r>
          </a:p>
        </p:txBody>
      </p:sp>
      <p:pic>
        <p:nvPicPr>
          <p:cNvPr id="370691" name="Picture 3" descr="Neirofibromatoze_att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2667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692" name="Picture 4" descr="Neirofibromatoze_ciltsk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76400"/>
            <a:ext cx="63246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693" name="Line 5"/>
          <p:cNvSpPr>
            <a:spLocks noChangeShapeType="1"/>
          </p:cNvSpPr>
          <p:nvPr/>
        </p:nvSpPr>
        <p:spPr bwMode="auto">
          <a:xfrm flipV="1">
            <a:off x="5638800" y="3048000"/>
            <a:ext cx="106680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694" name="Line 6"/>
          <p:cNvSpPr>
            <a:spLocks noChangeShapeType="1"/>
          </p:cNvSpPr>
          <p:nvPr/>
        </p:nvSpPr>
        <p:spPr bwMode="auto">
          <a:xfrm flipV="1">
            <a:off x="6019800" y="3048000"/>
            <a:ext cx="106680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3" name="Text Box 7"/>
          <p:cNvSpPr txBox="1">
            <a:spLocks noChangeArrowheads="1"/>
          </p:cNvSpPr>
          <p:nvPr/>
        </p:nvSpPr>
        <p:spPr bwMode="auto">
          <a:xfrm>
            <a:off x="3543300" y="838200"/>
            <a:ext cx="289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i="0">
                <a:solidFill>
                  <a:srgbClr val="009900"/>
                </a:solidFill>
                <a:latin typeface="Arial" charset="0"/>
              </a:rPr>
              <a:t>Neurofibromatosis</a:t>
            </a:r>
          </a:p>
        </p:txBody>
      </p:sp>
      <p:sp>
        <p:nvSpPr>
          <p:cNvPr id="370696" name="Text Box 8"/>
          <p:cNvSpPr txBox="1">
            <a:spLocks noChangeArrowheads="1"/>
          </p:cNvSpPr>
          <p:nvPr/>
        </p:nvSpPr>
        <p:spPr bwMode="auto">
          <a:xfrm>
            <a:off x="406400" y="2667000"/>
            <a:ext cx="1982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i="0">
                <a:solidFill>
                  <a:schemeClr val="tx1"/>
                </a:solidFill>
                <a:latin typeface="Arial" charset="0"/>
              </a:rPr>
              <a:t>neurofibroma</a:t>
            </a:r>
          </a:p>
        </p:txBody>
      </p:sp>
      <p:sp>
        <p:nvSpPr>
          <p:cNvPr id="370697" name="Text Box 9"/>
          <p:cNvSpPr txBox="1">
            <a:spLocks noChangeArrowheads="1"/>
          </p:cNvSpPr>
          <p:nvPr/>
        </p:nvSpPr>
        <p:spPr bwMode="auto">
          <a:xfrm>
            <a:off x="609600" y="4876800"/>
            <a:ext cx="571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i="0">
                <a:solidFill>
                  <a:srgbClr val="FF0000"/>
                </a:solidFill>
                <a:latin typeface="Arial" charset="0"/>
              </a:rPr>
              <a:t>Mutation in the germ-line cells of the individual III-8,</a:t>
            </a:r>
          </a:p>
        </p:txBody>
      </p:sp>
      <p:sp>
        <p:nvSpPr>
          <p:cNvPr id="370698" name="Text Box 10"/>
          <p:cNvSpPr txBox="1">
            <a:spLocks noChangeArrowheads="1"/>
          </p:cNvSpPr>
          <p:nvPr/>
        </p:nvSpPr>
        <p:spPr bwMode="auto">
          <a:xfrm>
            <a:off x="6094413" y="4876800"/>
            <a:ext cx="242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i="0">
                <a:solidFill>
                  <a:srgbClr val="FF0000"/>
                </a:solidFill>
                <a:latin typeface="Arial" charset="0"/>
              </a:rPr>
              <a:t>or individual III-9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70691"/>
                                        </p:tgtEl>
                                        <p:attrNameLst>
                                          <p:attrName>style.visibility</p:attrName>
                                        </p:attrNameLst>
                                      </p:cBhvr>
                                      <p:to>
                                        <p:strVal val="visible"/>
                                      </p:to>
                                    </p:set>
                                    <p:anim calcmode="lin" valueType="num">
                                      <p:cBhvr additive="base">
                                        <p:cTn id="7" dur="500" fill="hold"/>
                                        <p:tgtEl>
                                          <p:spTgt spid="370691"/>
                                        </p:tgtEl>
                                        <p:attrNameLst>
                                          <p:attrName>ppt_x</p:attrName>
                                        </p:attrNameLst>
                                      </p:cBhvr>
                                      <p:tavLst>
                                        <p:tav tm="0">
                                          <p:val>
                                            <p:strVal val="0-#ppt_w/2"/>
                                          </p:val>
                                        </p:tav>
                                        <p:tav tm="100000">
                                          <p:val>
                                            <p:strVal val="#ppt_x"/>
                                          </p:val>
                                        </p:tav>
                                      </p:tavLst>
                                    </p:anim>
                                    <p:anim calcmode="lin" valueType="num">
                                      <p:cBhvr additive="base">
                                        <p:cTn id="8" dur="500" fill="hold"/>
                                        <p:tgtEl>
                                          <p:spTgt spid="37069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37069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nodeType="clickEffect">
                                  <p:stCondLst>
                                    <p:cond delay="0"/>
                                  </p:stCondLst>
                                  <p:childTnLst>
                                    <p:set>
                                      <p:cBhvr>
                                        <p:cTn id="15" dur="1" fill="hold">
                                          <p:stCondLst>
                                            <p:cond delay="0"/>
                                          </p:stCondLst>
                                        </p:cTn>
                                        <p:tgtEl>
                                          <p:spTgt spid="370692"/>
                                        </p:tgtEl>
                                        <p:attrNameLst>
                                          <p:attrName>style.visibility</p:attrName>
                                        </p:attrNameLst>
                                      </p:cBhvr>
                                      <p:to>
                                        <p:strVal val="visible"/>
                                      </p:to>
                                    </p:set>
                                    <p:anim calcmode="lin" valueType="num">
                                      <p:cBhvr additive="base">
                                        <p:cTn id="16" dur="500" fill="hold"/>
                                        <p:tgtEl>
                                          <p:spTgt spid="370692"/>
                                        </p:tgtEl>
                                        <p:attrNameLst>
                                          <p:attrName>ppt_x</p:attrName>
                                        </p:attrNameLst>
                                      </p:cBhvr>
                                      <p:tavLst>
                                        <p:tav tm="0">
                                          <p:val>
                                            <p:strVal val="1+#ppt_w/2"/>
                                          </p:val>
                                        </p:tav>
                                        <p:tav tm="100000">
                                          <p:val>
                                            <p:strVal val="#ppt_x"/>
                                          </p:val>
                                        </p:tav>
                                      </p:tavLst>
                                    </p:anim>
                                    <p:anim calcmode="lin" valueType="num">
                                      <p:cBhvr additive="base">
                                        <p:cTn id="17" dur="500" fill="hold"/>
                                        <p:tgtEl>
                                          <p:spTgt spid="370692"/>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370697"/>
                                        </p:tgtEl>
                                        <p:attrNameLst>
                                          <p:attrName>style.visibility</p:attrName>
                                        </p:attrNameLst>
                                      </p:cBhvr>
                                      <p:to>
                                        <p:strVal val="visible"/>
                                      </p:to>
                                    </p:set>
                                  </p:childTnLst>
                                </p:cTn>
                              </p:par>
                            </p:childTnLst>
                          </p:cTn>
                        </p:par>
                        <p:par>
                          <p:cTn id="22" fill="hold" nodeType="afterGroup">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370693"/>
                                        </p:tgtEl>
                                        <p:attrNameLst>
                                          <p:attrName>style.visibility</p:attrName>
                                        </p:attrNameLst>
                                      </p:cBhvr>
                                      <p:to>
                                        <p:strVal val="visible"/>
                                      </p:to>
                                    </p:set>
                                    <p:animEffect transition="in" filter="slide(fromLeft)">
                                      <p:cBhvr>
                                        <p:cTn id="25" dur="500"/>
                                        <p:tgtEl>
                                          <p:spTgt spid="370693"/>
                                        </p:tgtEl>
                                      </p:cBhvr>
                                    </p:animEffect>
                                  </p:childTnLst>
                                  <p:subTnLst>
                                    <p:animClr clrSpc="rgb" dir="cw">
                                      <p:cBhvr override="childStyle">
                                        <p:cTn dur="1" fill="hold" display="0" masterRel="nextClick" afterEffect="1"/>
                                        <p:tgtEl>
                                          <p:spTgt spid="370693"/>
                                        </p:tgtEl>
                                        <p:attrNameLst>
                                          <p:attrName>ppt_c</p:attrName>
                                        </p:attrNameLst>
                                      </p:cBhvr>
                                      <p:to>
                                        <a:schemeClr val="bg1"/>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70698"/>
                                        </p:tgtEl>
                                        <p:attrNameLst>
                                          <p:attrName>style.visibility</p:attrName>
                                        </p:attrNameLst>
                                      </p:cBhvr>
                                      <p:to>
                                        <p:strVal val="visible"/>
                                      </p:to>
                                    </p:set>
                                  </p:childTnLst>
                                </p:cTn>
                              </p:par>
                            </p:childTnLst>
                          </p:cTn>
                        </p:par>
                        <p:par>
                          <p:cTn id="30" fill="hold" nodeType="afterGroup">
                            <p:stCondLst>
                              <p:cond delay="500"/>
                            </p:stCondLst>
                            <p:childTnLst>
                              <p:par>
                                <p:cTn id="31" presetID="12" presetClass="entr" presetSubtype="8" fill="hold" grpId="0" nodeType="afterEffect">
                                  <p:stCondLst>
                                    <p:cond delay="0"/>
                                  </p:stCondLst>
                                  <p:childTnLst>
                                    <p:set>
                                      <p:cBhvr>
                                        <p:cTn id="32" dur="1" fill="hold">
                                          <p:stCondLst>
                                            <p:cond delay="0"/>
                                          </p:stCondLst>
                                        </p:cTn>
                                        <p:tgtEl>
                                          <p:spTgt spid="370694"/>
                                        </p:tgtEl>
                                        <p:attrNameLst>
                                          <p:attrName>style.visibility</p:attrName>
                                        </p:attrNameLst>
                                      </p:cBhvr>
                                      <p:to>
                                        <p:strVal val="visible"/>
                                      </p:to>
                                    </p:set>
                                    <p:animEffect transition="in" filter="slide(fromLeft)">
                                      <p:cBhvr>
                                        <p:cTn id="33" dur="500"/>
                                        <p:tgtEl>
                                          <p:spTgt spid="370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3" grpId="0" animBg="1"/>
      <p:bldP spid="370694" grpId="0" animBg="1"/>
      <p:bldP spid="370696" grpId="0" autoUpdateAnimBg="0"/>
      <p:bldP spid="370697" grpId="0" autoUpdateAnimBg="0"/>
      <p:bldP spid="37069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900113" y="260350"/>
            <a:ext cx="7485062" cy="763588"/>
          </a:xfrm>
        </p:spPr>
        <p:txBody>
          <a:bodyPr/>
          <a:lstStyle/>
          <a:p>
            <a:pPr eaLnBrk="1" hangingPunct="1"/>
            <a:r>
              <a:rPr lang="en-GB" altLang="en-US" smtClean="0"/>
              <a:t>Classification</a:t>
            </a:r>
          </a:p>
        </p:txBody>
      </p:sp>
      <p:sp>
        <p:nvSpPr>
          <p:cNvPr id="146435" name="Rectangle 3"/>
          <p:cNvSpPr>
            <a:spLocks noGrp="1" noChangeArrowheads="1"/>
          </p:cNvSpPr>
          <p:nvPr>
            <p:ph type="body" idx="1"/>
          </p:nvPr>
        </p:nvSpPr>
        <p:spPr>
          <a:xfrm>
            <a:off x="611188" y="1196975"/>
            <a:ext cx="7772400" cy="5105400"/>
          </a:xfrm>
        </p:spPr>
        <p:txBody>
          <a:bodyPr/>
          <a:lstStyle/>
          <a:p>
            <a:pPr eaLnBrk="1" hangingPunct="1"/>
            <a:r>
              <a:rPr lang="en-GB" altLang="en-US" smtClean="0"/>
              <a:t>Direction</a:t>
            </a:r>
          </a:p>
          <a:p>
            <a:pPr lvl="1" eaLnBrk="1" hangingPunct="1"/>
            <a:r>
              <a:rPr lang="en-GB" altLang="en-US" smtClean="0"/>
              <a:t>direct</a:t>
            </a:r>
          </a:p>
          <a:p>
            <a:pPr lvl="1" eaLnBrk="1" hangingPunct="1"/>
            <a:r>
              <a:rPr lang="en-GB" altLang="en-US" smtClean="0"/>
              <a:t>reverse</a:t>
            </a:r>
          </a:p>
          <a:p>
            <a:pPr eaLnBrk="1" hangingPunct="1"/>
            <a:r>
              <a:rPr lang="en-GB" altLang="en-US" smtClean="0"/>
              <a:t>Location</a:t>
            </a:r>
          </a:p>
          <a:p>
            <a:pPr lvl="1" eaLnBrk="1" hangingPunct="1"/>
            <a:r>
              <a:rPr lang="en-GB" altLang="en-US" smtClean="0"/>
              <a:t>nucleus</a:t>
            </a:r>
          </a:p>
          <a:p>
            <a:pPr lvl="1" eaLnBrk="1" hangingPunct="1"/>
            <a:r>
              <a:rPr lang="en-GB" altLang="en-US" smtClean="0"/>
              <a:t>cytoplasm</a:t>
            </a:r>
          </a:p>
          <a:p>
            <a:pPr eaLnBrk="1" hangingPunct="1"/>
            <a:r>
              <a:rPr lang="en-GB" altLang="en-US" smtClean="0"/>
              <a:t>Type of cells</a:t>
            </a:r>
          </a:p>
          <a:p>
            <a:pPr lvl="1" eaLnBrk="1" hangingPunct="1"/>
            <a:r>
              <a:rPr lang="en-GB" altLang="en-US" smtClean="0"/>
              <a:t>germ-line</a:t>
            </a:r>
          </a:p>
          <a:p>
            <a:pPr lvl="1" eaLnBrk="1" hangingPunct="1"/>
            <a:r>
              <a:rPr lang="en-GB" altLang="en-US" smtClean="0"/>
              <a:t>somatic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81000" y="228600"/>
            <a:ext cx="8610600" cy="762000"/>
          </a:xfrm>
        </p:spPr>
        <p:txBody>
          <a:bodyPr/>
          <a:lstStyle/>
          <a:p>
            <a:pPr eaLnBrk="1" hangingPunct="1"/>
            <a:r>
              <a:rPr lang="en-GB" altLang="en-US" smtClean="0"/>
              <a:t>Sex-related recessive mutation</a:t>
            </a:r>
          </a:p>
        </p:txBody>
      </p:sp>
      <p:pic>
        <p:nvPicPr>
          <p:cNvPr id="174083" name="Picture 3" descr="Hemophilia_mutation_pedig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5943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4" name="Text Box 4"/>
          <p:cNvSpPr txBox="1">
            <a:spLocks noChangeArrowheads="1"/>
          </p:cNvSpPr>
          <p:nvPr/>
        </p:nvSpPr>
        <p:spPr bwMode="auto">
          <a:xfrm>
            <a:off x="3563938" y="914400"/>
            <a:ext cx="182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i="0">
                <a:solidFill>
                  <a:srgbClr val="009900"/>
                </a:solidFill>
                <a:latin typeface="Arial" charset="0"/>
              </a:rPr>
              <a:t>Hemophilia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79388" y="188913"/>
            <a:ext cx="8763000" cy="936625"/>
          </a:xfrm>
        </p:spPr>
        <p:txBody>
          <a:bodyPr/>
          <a:lstStyle/>
          <a:p>
            <a:pPr eaLnBrk="1" hangingPunct="1"/>
            <a:r>
              <a:rPr lang="en-GB" altLang="en-US" sz="3200" smtClean="0"/>
              <a:t>Mutation determination in the endosperm of maize</a:t>
            </a:r>
          </a:p>
        </p:txBody>
      </p:sp>
      <p:pic>
        <p:nvPicPr>
          <p:cNvPr id="175107" name="Picture 3" descr="Mutation detection in co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28670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8" name="Text Box 4"/>
          <p:cNvSpPr txBox="1">
            <a:spLocks noChangeArrowheads="1"/>
          </p:cNvSpPr>
          <p:nvPr/>
        </p:nvSpPr>
        <p:spPr bwMode="auto">
          <a:xfrm>
            <a:off x="3211513" y="1268413"/>
            <a:ext cx="5932487"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i="0">
                <a:solidFill>
                  <a:srgbClr val="993300"/>
                </a:solidFill>
              </a:rPr>
              <a:t>The first system for mutation detection</a:t>
            </a:r>
            <a:endParaRPr lang="en-GB" altLang="en-US" sz="2400" b="0" i="0">
              <a:solidFill>
                <a:srgbClr val="009900"/>
              </a:solidFill>
              <a:latin typeface="Arial" charset="0"/>
            </a:endParaRPr>
          </a:p>
          <a:p>
            <a:pPr algn="ctr">
              <a:spcBef>
                <a:spcPct val="0"/>
              </a:spcBef>
              <a:buFontTx/>
              <a:buNone/>
            </a:pPr>
            <a:endParaRPr lang="en-GB" altLang="en-US" sz="2400" b="0" i="0">
              <a:solidFill>
                <a:srgbClr val="009900"/>
              </a:solidFill>
              <a:latin typeface="Arial" charset="0"/>
            </a:endParaRPr>
          </a:p>
          <a:p>
            <a:pPr algn="ctr">
              <a:spcBef>
                <a:spcPct val="0"/>
              </a:spcBef>
              <a:buFontTx/>
              <a:buNone/>
            </a:pPr>
            <a:r>
              <a:rPr lang="en-GB" altLang="en-US" sz="2400" b="0" i="0">
                <a:solidFill>
                  <a:srgbClr val="009900"/>
                </a:solidFill>
                <a:latin typeface="Arial" charset="0"/>
              </a:rPr>
              <a:t>Triploid endosperm (3n)</a:t>
            </a:r>
          </a:p>
          <a:p>
            <a:pPr algn="ctr">
              <a:spcBef>
                <a:spcPct val="0"/>
              </a:spcBef>
              <a:buFontTx/>
              <a:buNone/>
            </a:pPr>
            <a:r>
              <a:rPr lang="en-GB" altLang="en-US" sz="2400" b="0" i="0">
                <a:solidFill>
                  <a:srgbClr val="009900"/>
                </a:solidFill>
                <a:latin typeface="Arial" charset="0"/>
              </a:rPr>
              <a:t>C allele controls pigment formation</a:t>
            </a:r>
          </a:p>
        </p:txBody>
      </p:sp>
      <p:sp>
        <p:nvSpPr>
          <p:cNvPr id="372741" name="Text Box 5"/>
          <p:cNvSpPr txBox="1">
            <a:spLocks noChangeArrowheads="1"/>
          </p:cNvSpPr>
          <p:nvPr/>
        </p:nvSpPr>
        <p:spPr bwMode="auto">
          <a:xfrm>
            <a:off x="3810000" y="33528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i="0" u="sng">
                <a:solidFill>
                  <a:srgbClr val="996633"/>
                </a:solidFill>
                <a:latin typeface="Arial" charset="0"/>
              </a:rPr>
              <a:t>Cross</a:t>
            </a:r>
            <a:r>
              <a:rPr lang="lv-LV" altLang="en-US" sz="2400" i="0" u="sng">
                <a:solidFill>
                  <a:srgbClr val="996633"/>
                </a:solidFill>
                <a:latin typeface="Arial" charset="0"/>
              </a:rPr>
              <a:t>:</a:t>
            </a:r>
            <a:r>
              <a:rPr lang="en-GB" altLang="en-US" sz="2400" i="0" u="sng">
                <a:solidFill>
                  <a:srgbClr val="996633"/>
                </a:solidFill>
                <a:latin typeface="Arial" charset="0"/>
              </a:rPr>
              <a:t> </a:t>
            </a:r>
            <a:r>
              <a:rPr lang="en-GB" altLang="en-US" sz="2400" u="sng">
                <a:solidFill>
                  <a:srgbClr val="996633"/>
                </a:solidFill>
                <a:latin typeface="Arial" charset="0"/>
              </a:rPr>
              <a:t>cc</a:t>
            </a:r>
            <a:r>
              <a:rPr lang="en-GB" altLang="en-US" sz="2400" i="0" u="sng">
                <a:solidFill>
                  <a:srgbClr val="996633"/>
                </a:solidFill>
                <a:latin typeface="Arial" charset="0"/>
              </a:rPr>
              <a:t> x </a:t>
            </a:r>
            <a:r>
              <a:rPr lang="en-GB" altLang="en-US" sz="2400" u="sng">
                <a:solidFill>
                  <a:srgbClr val="996633"/>
                </a:solidFill>
                <a:latin typeface="Arial" charset="0"/>
              </a:rPr>
              <a:t>CC</a:t>
            </a:r>
            <a:endParaRPr lang="en-GB" altLang="en-US" sz="2400" b="0" i="0">
              <a:solidFill>
                <a:schemeClr val="tx1"/>
              </a:solidFill>
              <a:latin typeface="Arial" charset="0"/>
            </a:endParaRPr>
          </a:p>
        </p:txBody>
      </p:sp>
      <p:sp>
        <p:nvSpPr>
          <p:cNvPr id="372742" name="Text Box 6"/>
          <p:cNvSpPr txBox="1">
            <a:spLocks noChangeArrowheads="1"/>
          </p:cNvSpPr>
          <p:nvPr/>
        </p:nvSpPr>
        <p:spPr bwMode="auto">
          <a:xfrm>
            <a:off x="3962400" y="4191000"/>
            <a:ext cx="4953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a:solidFill>
                  <a:srgbClr val="FF0000"/>
                </a:solidFill>
                <a:latin typeface="Arial" charset="0"/>
              </a:rPr>
              <a:t>Seeds without a pigment indicate mutation C </a:t>
            </a:r>
            <a:r>
              <a:rPr lang="en-GB" altLang="en-US" sz="2000" b="0" i="0">
                <a:solidFill>
                  <a:srgbClr val="FF0000"/>
                </a:solidFill>
                <a:latin typeface="Arial" charset="0"/>
                <a:sym typeface="Wingdings" pitchFamily="2" charset="2"/>
              </a:rPr>
              <a:t></a:t>
            </a:r>
            <a:r>
              <a:rPr lang="en-GB" altLang="en-US" sz="2400">
                <a:solidFill>
                  <a:srgbClr val="FF0000"/>
                </a:solidFill>
                <a:latin typeface="Arial" charset="0"/>
                <a:sym typeface="Wingdings" pitchFamily="2" charset="2"/>
              </a:rPr>
              <a:t> c in the germ-line (pollen forming line)</a:t>
            </a:r>
            <a:endParaRPr lang="en-GB" altLang="en-US" sz="2400" b="0" i="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27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372742"/>
                                        </p:tgtEl>
                                        <p:attrNameLst>
                                          <p:attrName>style.visibility</p:attrName>
                                        </p:attrNameLst>
                                      </p:cBhvr>
                                      <p:to>
                                        <p:strVal val="visible"/>
                                      </p:to>
                                    </p:set>
                                    <p:animEffect transition="in" filter="box(in)">
                                      <p:cBhvr>
                                        <p:cTn id="11" dur="500"/>
                                        <p:tgtEl>
                                          <p:spTgt spid="372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1" grpId="0" autoUpdateAnimBg="0"/>
      <p:bldP spid="37274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3" descr="Meller 5 metode"/>
          <p:cNvPicPr>
            <a:picLocks noChangeAspect="1" noChangeArrowheads="1"/>
          </p:cNvPicPr>
          <p:nvPr/>
        </p:nvPicPr>
        <p:blipFill>
          <a:blip r:embed="rId2">
            <a:extLst>
              <a:ext uri="{28A0092B-C50C-407E-A947-70E740481C1C}">
                <a14:useLocalDpi xmlns:a14="http://schemas.microsoft.com/office/drawing/2010/main" val="0"/>
              </a:ext>
            </a:extLst>
          </a:blip>
          <a:srcRect b="23575"/>
          <a:stretch>
            <a:fillRect/>
          </a:stretch>
        </p:blipFill>
        <p:spPr bwMode="auto">
          <a:xfrm>
            <a:off x="990600" y="1524000"/>
            <a:ext cx="74676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1" name="Rectangle 2"/>
          <p:cNvSpPr>
            <a:spLocks noGrp="1" noChangeArrowheads="1"/>
          </p:cNvSpPr>
          <p:nvPr>
            <p:ph type="title"/>
          </p:nvPr>
        </p:nvSpPr>
        <p:spPr>
          <a:xfrm>
            <a:off x="179388" y="304800"/>
            <a:ext cx="8785225" cy="1143000"/>
          </a:xfrm>
        </p:spPr>
        <p:txBody>
          <a:bodyPr/>
          <a:lstStyle/>
          <a:p>
            <a:pPr eaLnBrk="1" hangingPunct="1"/>
            <a:r>
              <a:rPr lang="en-GB" altLang="en-US" sz="3200" smtClean="0"/>
              <a:t>Registration of lethal recessive mutations</a:t>
            </a:r>
            <a:br>
              <a:rPr lang="en-GB" altLang="en-US" sz="3200" smtClean="0"/>
            </a:br>
            <a:r>
              <a:rPr lang="en-GB" altLang="en-US" sz="2800" smtClean="0">
                <a:solidFill>
                  <a:srgbClr val="009900"/>
                </a:solidFill>
              </a:rPr>
              <a:t>Method Meller 5</a:t>
            </a:r>
            <a:endParaRPr lang="en-GB" altLang="en-US" sz="2800" smtClean="0"/>
          </a:p>
        </p:txBody>
      </p:sp>
      <p:sp>
        <p:nvSpPr>
          <p:cNvPr id="373764" name="Text Box 4"/>
          <p:cNvSpPr txBox="1">
            <a:spLocks noChangeArrowheads="1"/>
          </p:cNvSpPr>
          <p:nvPr/>
        </p:nvSpPr>
        <p:spPr bwMode="auto">
          <a:xfrm>
            <a:off x="323850" y="586740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i="0">
                <a:solidFill>
                  <a:srgbClr val="990000"/>
                </a:solidFill>
                <a:latin typeface="Arial" charset="0"/>
              </a:rPr>
              <a:t>In the case of lethal recessive mutation (B) males with wild type eyes are absent in F</a:t>
            </a:r>
            <a:r>
              <a:rPr lang="en-GB" altLang="en-US" sz="2400" b="0" i="0" baseline="-25000">
                <a:solidFill>
                  <a:srgbClr val="990000"/>
                </a:solidFill>
                <a:latin typeface="Arial" charset="0"/>
              </a:rPr>
              <a:t>2</a:t>
            </a:r>
            <a:r>
              <a:rPr lang="en-GB" altLang="en-US" sz="2400" b="0" i="0">
                <a:solidFill>
                  <a:srgbClr val="990000"/>
                </a:solidFill>
                <a:latin typeface="Arial" charset="0"/>
              </a:rPr>
              <a:t> </a:t>
            </a:r>
            <a:endParaRPr lang="en-GB" altLang="en-US" sz="2400" b="0" i="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3764"/>
                                        </p:tgtEl>
                                        <p:attrNameLst>
                                          <p:attrName>style.visibility</p:attrName>
                                        </p:attrNameLst>
                                      </p:cBhvr>
                                      <p:to>
                                        <p:strVal val="visible"/>
                                      </p:to>
                                    </p:set>
                                    <p:anim calcmode="lin" valueType="num">
                                      <p:cBhvr additive="base">
                                        <p:cTn id="7" dur="500" fill="hold"/>
                                        <p:tgtEl>
                                          <p:spTgt spid="373764"/>
                                        </p:tgtEl>
                                        <p:attrNameLst>
                                          <p:attrName>ppt_x</p:attrName>
                                        </p:attrNameLst>
                                      </p:cBhvr>
                                      <p:tavLst>
                                        <p:tav tm="0">
                                          <p:val>
                                            <p:strVal val="#ppt_x"/>
                                          </p:val>
                                        </p:tav>
                                        <p:tav tm="100000">
                                          <p:val>
                                            <p:strVal val="#ppt_x"/>
                                          </p:val>
                                        </p:tav>
                                      </p:tavLst>
                                    </p:anim>
                                    <p:anim calcmode="lin" valueType="num">
                                      <p:cBhvr additive="base">
                                        <p:cTn id="8" dur="500" fill="hold"/>
                                        <p:tgtEl>
                                          <p:spTgt spid="3737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3" descr="Somatic recessive mutations_detecting in m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8153400"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Rectangle 2"/>
          <p:cNvSpPr>
            <a:spLocks noGrp="1" noChangeArrowheads="1"/>
          </p:cNvSpPr>
          <p:nvPr>
            <p:ph type="title"/>
          </p:nvPr>
        </p:nvSpPr>
        <p:spPr>
          <a:xfrm>
            <a:off x="323850" y="304800"/>
            <a:ext cx="8569325" cy="892175"/>
          </a:xfrm>
        </p:spPr>
        <p:txBody>
          <a:bodyPr/>
          <a:lstStyle/>
          <a:p>
            <a:pPr eaLnBrk="1" hangingPunct="1"/>
            <a:r>
              <a:rPr lang="en-GB" altLang="en-US" smtClean="0"/>
              <a:t>Detection of somatic recessive mutations</a:t>
            </a:r>
          </a:p>
        </p:txBody>
      </p:sp>
      <p:sp>
        <p:nvSpPr>
          <p:cNvPr id="177156" name="Text Box 4"/>
          <p:cNvSpPr txBox="1">
            <a:spLocks noChangeArrowheads="1"/>
          </p:cNvSpPr>
          <p:nvPr/>
        </p:nvSpPr>
        <p:spPr bwMode="auto">
          <a:xfrm>
            <a:off x="457200" y="5867400"/>
            <a:ext cx="8435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000" b="0" u="sng">
                <a:solidFill>
                  <a:srgbClr val="008000"/>
                </a:solidFill>
                <a:latin typeface="Arial" charset="0"/>
              </a:rPr>
              <a:t>lnln papa pepe</a:t>
            </a:r>
            <a:r>
              <a:rPr lang="en-GB" altLang="en-US" sz="2000" b="0">
                <a:solidFill>
                  <a:srgbClr val="008000"/>
                </a:solidFill>
                <a:latin typeface="Arial" charset="0"/>
              </a:rPr>
              <a:t> b</a:t>
            </a:r>
            <a:r>
              <a:rPr lang="en-GB" altLang="en-US" sz="2000" b="0" baseline="30000">
                <a:solidFill>
                  <a:srgbClr val="008000"/>
                </a:solidFill>
                <a:latin typeface="Arial" charset="0"/>
              </a:rPr>
              <a:t>+</a:t>
            </a:r>
            <a:r>
              <a:rPr lang="en-GB" altLang="en-US" sz="2000" b="0">
                <a:solidFill>
                  <a:srgbClr val="008000"/>
                </a:solidFill>
                <a:latin typeface="Arial" charset="0"/>
              </a:rPr>
              <a:t>b</a:t>
            </a:r>
            <a:r>
              <a:rPr lang="en-GB" altLang="en-US" sz="2000" b="0" baseline="30000">
                <a:solidFill>
                  <a:srgbClr val="008000"/>
                </a:solidFill>
                <a:latin typeface="Arial" charset="0"/>
              </a:rPr>
              <a:t>+</a:t>
            </a:r>
            <a:r>
              <a:rPr lang="en-GB" altLang="en-US" sz="2000" b="0">
                <a:solidFill>
                  <a:srgbClr val="008000"/>
                </a:solidFill>
                <a:latin typeface="Arial" charset="0"/>
              </a:rPr>
              <a:t> ch</a:t>
            </a:r>
            <a:r>
              <a:rPr lang="en-GB" altLang="en-US" sz="2000" b="0" baseline="30000">
                <a:solidFill>
                  <a:srgbClr val="008000"/>
                </a:solidFill>
                <a:latin typeface="Arial" charset="0"/>
              </a:rPr>
              <a:t>+</a:t>
            </a:r>
            <a:r>
              <a:rPr lang="en-GB" altLang="en-US" sz="2000" b="0">
                <a:solidFill>
                  <a:srgbClr val="008000"/>
                </a:solidFill>
                <a:latin typeface="Arial" charset="0"/>
              </a:rPr>
              <a:t>ch</a:t>
            </a:r>
            <a:r>
              <a:rPr lang="en-GB" altLang="en-US" sz="2000" b="0" baseline="30000">
                <a:solidFill>
                  <a:srgbClr val="008000"/>
                </a:solidFill>
                <a:latin typeface="Arial" charset="0"/>
              </a:rPr>
              <a:t>+ </a:t>
            </a:r>
            <a:r>
              <a:rPr lang="en-GB" altLang="en-US" sz="2000" b="0">
                <a:solidFill>
                  <a:srgbClr val="008000"/>
                </a:solidFill>
                <a:latin typeface="Arial" charset="0"/>
              </a:rPr>
              <a:t>p</a:t>
            </a:r>
            <a:r>
              <a:rPr lang="en-GB" altLang="en-US" sz="2000" b="0" baseline="30000">
                <a:solidFill>
                  <a:srgbClr val="008000"/>
                </a:solidFill>
                <a:latin typeface="Arial" charset="0"/>
              </a:rPr>
              <a:t>+</a:t>
            </a:r>
            <a:r>
              <a:rPr lang="en-GB" altLang="en-US" sz="2000" b="0">
                <a:solidFill>
                  <a:srgbClr val="008000"/>
                </a:solidFill>
                <a:latin typeface="Arial" charset="0"/>
              </a:rPr>
              <a:t>p</a:t>
            </a:r>
            <a:r>
              <a:rPr lang="en-GB" altLang="en-US" sz="2000" b="0" baseline="30000">
                <a:solidFill>
                  <a:srgbClr val="008000"/>
                </a:solidFill>
                <a:latin typeface="Arial" charset="0"/>
              </a:rPr>
              <a:t>+ </a:t>
            </a:r>
            <a:r>
              <a:rPr lang="en-GB" altLang="en-US" sz="2000" b="0">
                <a:solidFill>
                  <a:srgbClr val="008000"/>
                </a:solidFill>
                <a:latin typeface="Arial" charset="0"/>
              </a:rPr>
              <a:t>d</a:t>
            </a:r>
            <a:r>
              <a:rPr lang="en-GB" altLang="en-US" sz="2000" b="0" baseline="30000">
                <a:solidFill>
                  <a:srgbClr val="008000"/>
                </a:solidFill>
                <a:latin typeface="Arial" charset="0"/>
              </a:rPr>
              <a:t>+</a:t>
            </a:r>
            <a:r>
              <a:rPr lang="en-GB" altLang="en-US" sz="2000" b="0">
                <a:solidFill>
                  <a:srgbClr val="008000"/>
                </a:solidFill>
                <a:latin typeface="Arial" charset="0"/>
              </a:rPr>
              <a:t>d</a:t>
            </a:r>
            <a:r>
              <a:rPr lang="en-GB" altLang="en-US" sz="2000" b="0" baseline="30000">
                <a:solidFill>
                  <a:srgbClr val="008000"/>
                </a:solidFill>
                <a:latin typeface="Arial" charset="0"/>
              </a:rPr>
              <a:t>+</a:t>
            </a:r>
            <a:r>
              <a:rPr lang="en-GB" altLang="en-US" sz="2000" b="0">
                <a:solidFill>
                  <a:srgbClr val="990000"/>
                </a:solidFill>
                <a:latin typeface="Arial" charset="0"/>
              </a:rPr>
              <a:t> </a:t>
            </a:r>
            <a:r>
              <a:rPr lang="en-GB" altLang="en-US" sz="2000" b="0" i="0">
                <a:solidFill>
                  <a:srgbClr val="990000"/>
                </a:solidFill>
                <a:latin typeface="Arial" charset="0"/>
              </a:rPr>
              <a:t>x </a:t>
            </a:r>
            <a:r>
              <a:rPr lang="en-GB" altLang="en-US" sz="2000" b="0">
                <a:solidFill>
                  <a:schemeClr val="accent1"/>
                </a:solidFill>
                <a:latin typeface="Arial" charset="0"/>
              </a:rPr>
              <a:t>ln</a:t>
            </a:r>
            <a:r>
              <a:rPr lang="en-GB" altLang="en-US" sz="2000" b="0" baseline="30000">
                <a:solidFill>
                  <a:schemeClr val="accent1"/>
                </a:solidFill>
                <a:latin typeface="Arial" charset="0"/>
              </a:rPr>
              <a:t>+</a:t>
            </a:r>
            <a:r>
              <a:rPr lang="en-GB" altLang="en-US" sz="2000" b="0">
                <a:solidFill>
                  <a:schemeClr val="accent1"/>
                </a:solidFill>
                <a:latin typeface="Arial" charset="0"/>
              </a:rPr>
              <a:t>ln</a:t>
            </a:r>
            <a:r>
              <a:rPr lang="en-GB" altLang="en-US" sz="2000" b="0" baseline="30000">
                <a:solidFill>
                  <a:schemeClr val="accent1"/>
                </a:solidFill>
                <a:latin typeface="Arial" charset="0"/>
              </a:rPr>
              <a:t>+</a:t>
            </a:r>
            <a:r>
              <a:rPr lang="en-GB" altLang="en-US" sz="2000" b="0">
                <a:solidFill>
                  <a:schemeClr val="accent1"/>
                </a:solidFill>
                <a:latin typeface="Arial" charset="0"/>
              </a:rPr>
              <a:t> pa</a:t>
            </a:r>
            <a:r>
              <a:rPr lang="en-GB" altLang="en-US" sz="2000" b="0" baseline="30000">
                <a:solidFill>
                  <a:schemeClr val="accent1"/>
                </a:solidFill>
                <a:latin typeface="Arial" charset="0"/>
              </a:rPr>
              <a:t>+</a:t>
            </a:r>
            <a:r>
              <a:rPr lang="en-GB" altLang="en-US" sz="2000" b="0">
                <a:solidFill>
                  <a:schemeClr val="accent1"/>
                </a:solidFill>
                <a:latin typeface="Arial" charset="0"/>
              </a:rPr>
              <a:t>pa</a:t>
            </a:r>
            <a:r>
              <a:rPr lang="en-GB" altLang="en-US" sz="2000" b="0" baseline="30000">
                <a:solidFill>
                  <a:schemeClr val="accent1"/>
                </a:solidFill>
                <a:latin typeface="Arial" charset="0"/>
              </a:rPr>
              <a:t>+</a:t>
            </a:r>
            <a:r>
              <a:rPr lang="en-GB" altLang="en-US" sz="2000" b="0">
                <a:solidFill>
                  <a:schemeClr val="accent1"/>
                </a:solidFill>
                <a:latin typeface="Arial" charset="0"/>
              </a:rPr>
              <a:t> pe</a:t>
            </a:r>
            <a:r>
              <a:rPr lang="en-GB" altLang="en-US" sz="2000" b="0" baseline="30000">
                <a:solidFill>
                  <a:schemeClr val="accent1"/>
                </a:solidFill>
                <a:latin typeface="Arial" charset="0"/>
              </a:rPr>
              <a:t>+</a:t>
            </a:r>
            <a:r>
              <a:rPr lang="en-GB" altLang="en-US" sz="2000" b="0">
                <a:solidFill>
                  <a:schemeClr val="accent1"/>
                </a:solidFill>
                <a:latin typeface="Arial" charset="0"/>
              </a:rPr>
              <a:t>pe</a:t>
            </a:r>
            <a:r>
              <a:rPr lang="en-GB" altLang="en-US" sz="2000" b="0" baseline="30000">
                <a:solidFill>
                  <a:schemeClr val="accent1"/>
                </a:solidFill>
                <a:latin typeface="Arial" charset="0"/>
              </a:rPr>
              <a:t>+</a:t>
            </a:r>
            <a:r>
              <a:rPr lang="en-GB" altLang="en-US" sz="2000" b="0">
                <a:solidFill>
                  <a:schemeClr val="accent1"/>
                </a:solidFill>
                <a:latin typeface="Arial" charset="0"/>
              </a:rPr>
              <a:t> </a:t>
            </a:r>
            <a:r>
              <a:rPr lang="en-GB" altLang="en-US" sz="2000" b="0" u="sng">
                <a:solidFill>
                  <a:schemeClr val="accent1"/>
                </a:solidFill>
                <a:latin typeface="Arial" charset="0"/>
              </a:rPr>
              <a:t>bb chch</a:t>
            </a:r>
            <a:r>
              <a:rPr lang="en-GB" altLang="en-US" sz="2000" b="0" u="sng" baseline="30000">
                <a:solidFill>
                  <a:schemeClr val="accent1"/>
                </a:solidFill>
                <a:latin typeface="Arial" charset="0"/>
              </a:rPr>
              <a:t> </a:t>
            </a:r>
            <a:r>
              <a:rPr lang="en-GB" altLang="en-US" sz="2000" b="0" u="sng">
                <a:solidFill>
                  <a:schemeClr val="accent1"/>
                </a:solidFill>
                <a:latin typeface="Arial" charset="0"/>
              </a:rPr>
              <a:t>pp</a:t>
            </a:r>
            <a:r>
              <a:rPr lang="en-GB" altLang="en-US" sz="2000" b="0" u="sng" baseline="30000">
                <a:solidFill>
                  <a:schemeClr val="accent1"/>
                </a:solidFill>
                <a:latin typeface="Arial" charset="0"/>
              </a:rPr>
              <a:t> </a:t>
            </a:r>
            <a:r>
              <a:rPr lang="en-GB" altLang="en-US" sz="2000" b="0" u="sng">
                <a:solidFill>
                  <a:schemeClr val="accent1"/>
                </a:solidFill>
                <a:latin typeface="Arial" charset="0"/>
              </a:rPr>
              <a:t>dd</a:t>
            </a:r>
            <a:r>
              <a:rPr lang="en-GB" altLang="en-US" sz="1800" b="0">
                <a:solidFill>
                  <a:srgbClr val="990000"/>
                </a:solidFill>
                <a:latin typeface="Arial"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50825" y="228600"/>
            <a:ext cx="8642350" cy="679450"/>
          </a:xfrm>
        </p:spPr>
        <p:txBody>
          <a:bodyPr/>
          <a:lstStyle/>
          <a:p>
            <a:pPr eaLnBrk="1" hangingPunct="1"/>
            <a:r>
              <a:rPr lang="en-GB" altLang="en-US" sz="3200" smtClean="0"/>
              <a:t>Detection of useful mutations in plants</a:t>
            </a:r>
          </a:p>
        </p:txBody>
      </p:sp>
      <p:pic>
        <p:nvPicPr>
          <p:cNvPr id="178179" name="Picture 3" descr="Mutation bree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052513"/>
            <a:ext cx="37893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0" name="Text Box 4"/>
          <p:cNvSpPr txBox="1">
            <a:spLocks noChangeArrowheads="1"/>
          </p:cNvSpPr>
          <p:nvPr/>
        </p:nvSpPr>
        <p:spPr bwMode="auto">
          <a:xfrm>
            <a:off x="2741613" y="5943600"/>
            <a:ext cx="36623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800" b="0" i="0">
                <a:solidFill>
                  <a:srgbClr val="008000"/>
                </a:solidFill>
                <a:latin typeface="Arial" charset="0"/>
              </a:rPr>
              <a:t>Analysis of F</a:t>
            </a:r>
            <a:r>
              <a:rPr lang="en-GB" altLang="en-US" sz="2800" b="0" i="0" baseline="-25000">
                <a:solidFill>
                  <a:srgbClr val="008000"/>
                </a:solidFill>
                <a:latin typeface="Arial" charset="0"/>
              </a:rPr>
              <a:t>2</a:t>
            </a:r>
            <a:r>
              <a:rPr lang="en-GB" altLang="en-US" sz="2800" b="0" i="0">
                <a:solidFill>
                  <a:srgbClr val="008000"/>
                </a:solidFill>
                <a:latin typeface="Arial" charset="0"/>
              </a:rPr>
              <a:t> families</a:t>
            </a:r>
            <a:endParaRPr lang="en-GB" altLang="en-US" sz="2400" b="0" i="0">
              <a:solidFill>
                <a:srgbClr val="008000"/>
              </a:solidFill>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304800" y="152400"/>
            <a:ext cx="8610600" cy="609600"/>
          </a:xfrm>
        </p:spPr>
        <p:txBody>
          <a:bodyPr/>
          <a:lstStyle/>
          <a:p>
            <a:pPr eaLnBrk="1" hangingPunct="1"/>
            <a:r>
              <a:rPr lang="en-GB" altLang="en-US" smtClean="0"/>
              <a:t>Complementation test of allelism</a:t>
            </a:r>
          </a:p>
        </p:txBody>
      </p:sp>
      <p:sp>
        <p:nvSpPr>
          <p:cNvPr id="179203" name="Text Box 3"/>
          <p:cNvSpPr txBox="1">
            <a:spLocks noChangeArrowheads="1"/>
          </p:cNvSpPr>
          <p:nvPr/>
        </p:nvSpPr>
        <p:spPr bwMode="auto">
          <a:xfrm>
            <a:off x="609600" y="914400"/>
            <a:ext cx="8153400"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130000"/>
              </a:lnSpc>
              <a:spcBef>
                <a:spcPct val="0"/>
              </a:spcBef>
              <a:buFontTx/>
              <a:buNone/>
            </a:pPr>
            <a:r>
              <a:rPr lang="en-GB" altLang="en-US" sz="2400" b="0" i="0">
                <a:solidFill>
                  <a:srgbClr val="663300"/>
                </a:solidFill>
                <a:latin typeface="Arial" charset="0"/>
              </a:rPr>
              <a:t>If two different mutant lines with alteration in the same trait</a:t>
            </a:r>
          </a:p>
          <a:p>
            <a:pPr>
              <a:lnSpc>
                <a:spcPct val="130000"/>
              </a:lnSpc>
              <a:spcBef>
                <a:spcPct val="0"/>
              </a:spcBef>
              <a:buFontTx/>
              <a:buNone/>
            </a:pPr>
            <a:r>
              <a:rPr lang="en-GB" altLang="en-US" sz="2400" b="0" i="0">
                <a:solidFill>
                  <a:srgbClr val="990000"/>
                </a:solidFill>
                <a:latin typeface="Arial" charset="0"/>
              </a:rPr>
              <a:t>Mutation in he same or different loci?</a:t>
            </a:r>
          </a:p>
          <a:p>
            <a:pPr>
              <a:lnSpc>
                <a:spcPct val="30000"/>
              </a:lnSpc>
              <a:spcBef>
                <a:spcPct val="0"/>
              </a:spcBef>
              <a:buFontTx/>
              <a:buNone/>
            </a:pPr>
            <a:endParaRPr lang="en-GB" altLang="en-US" sz="2400" b="0" i="0">
              <a:solidFill>
                <a:srgbClr val="663300"/>
              </a:solidFill>
              <a:latin typeface="Arial" charset="0"/>
            </a:endParaRPr>
          </a:p>
          <a:p>
            <a:pPr>
              <a:spcBef>
                <a:spcPct val="0"/>
              </a:spcBef>
              <a:buFontTx/>
              <a:buNone/>
            </a:pPr>
            <a:r>
              <a:rPr lang="en-GB" altLang="en-US" sz="2400" b="0" i="0">
                <a:solidFill>
                  <a:srgbClr val="663300"/>
                </a:solidFill>
                <a:latin typeface="Arial" charset="0"/>
              </a:rPr>
              <a:t>Crossing: both mutations in the heterozygotic condition</a:t>
            </a:r>
          </a:p>
        </p:txBody>
      </p:sp>
      <p:sp>
        <p:nvSpPr>
          <p:cNvPr id="179204" name="Rectangle 4"/>
          <p:cNvSpPr>
            <a:spLocks noChangeArrowheads="1"/>
          </p:cNvSpPr>
          <p:nvPr/>
        </p:nvSpPr>
        <p:spPr bwMode="auto">
          <a:xfrm>
            <a:off x="1676400" y="3352800"/>
            <a:ext cx="14478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79205" name="Rectangle 5"/>
          <p:cNvSpPr>
            <a:spLocks noChangeArrowheads="1"/>
          </p:cNvSpPr>
          <p:nvPr/>
        </p:nvSpPr>
        <p:spPr bwMode="auto">
          <a:xfrm>
            <a:off x="3733800" y="3352800"/>
            <a:ext cx="14478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79206" name="Rectangle 6"/>
          <p:cNvSpPr>
            <a:spLocks noChangeArrowheads="1"/>
          </p:cNvSpPr>
          <p:nvPr/>
        </p:nvSpPr>
        <p:spPr bwMode="auto">
          <a:xfrm>
            <a:off x="1676400" y="3505200"/>
            <a:ext cx="14478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79207" name="Rectangle 7"/>
          <p:cNvSpPr>
            <a:spLocks noChangeArrowheads="1"/>
          </p:cNvSpPr>
          <p:nvPr/>
        </p:nvSpPr>
        <p:spPr bwMode="auto">
          <a:xfrm>
            <a:off x="3733800" y="3505200"/>
            <a:ext cx="14478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79208" name="Rectangle 8"/>
          <p:cNvSpPr>
            <a:spLocks noChangeArrowheads="1"/>
          </p:cNvSpPr>
          <p:nvPr/>
        </p:nvSpPr>
        <p:spPr bwMode="auto">
          <a:xfrm>
            <a:off x="1676400" y="5181600"/>
            <a:ext cx="14478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79209" name="Rectangle 9"/>
          <p:cNvSpPr>
            <a:spLocks noChangeArrowheads="1"/>
          </p:cNvSpPr>
          <p:nvPr/>
        </p:nvSpPr>
        <p:spPr bwMode="auto">
          <a:xfrm>
            <a:off x="3733800" y="5181600"/>
            <a:ext cx="2438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79210" name="Rectangle 10"/>
          <p:cNvSpPr>
            <a:spLocks noChangeArrowheads="1"/>
          </p:cNvSpPr>
          <p:nvPr/>
        </p:nvSpPr>
        <p:spPr bwMode="auto">
          <a:xfrm>
            <a:off x="4800600" y="5334000"/>
            <a:ext cx="13716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79211" name="Rectangle 11"/>
          <p:cNvSpPr>
            <a:spLocks noChangeArrowheads="1"/>
          </p:cNvSpPr>
          <p:nvPr/>
        </p:nvSpPr>
        <p:spPr bwMode="auto">
          <a:xfrm>
            <a:off x="1676400" y="5334000"/>
            <a:ext cx="25146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79212" name="Rectangle 12"/>
          <p:cNvSpPr>
            <a:spLocks noChangeArrowheads="1"/>
          </p:cNvSpPr>
          <p:nvPr/>
        </p:nvSpPr>
        <p:spPr bwMode="auto">
          <a:xfrm>
            <a:off x="3124200" y="3352800"/>
            <a:ext cx="609600" cy="76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79213" name="Rectangle 13"/>
          <p:cNvSpPr>
            <a:spLocks noChangeArrowheads="1"/>
          </p:cNvSpPr>
          <p:nvPr/>
        </p:nvSpPr>
        <p:spPr bwMode="auto">
          <a:xfrm>
            <a:off x="3124200" y="3505200"/>
            <a:ext cx="609600" cy="76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79214" name="Rectangle 14"/>
          <p:cNvSpPr>
            <a:spLocks noChangeArrowheads="1"/>
          </p:cNvSpPr>
          <p:nvPr/>
        </p:nvSpPr>
        <p:spPr bwMode="auto">
          <a:xfrm>
            <a:off x="3124200" y="5181600"/>
            <a:ext cx="609600" cy="76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79215" name="Rectangle 15"/>
          <p:cNvSpPr>
            <a:spLocks noChangeArrowheads="1"/>
          </p:cNvSpPr>
          <p:nvPr/>
        </p:nvSpPr>
        <p:spPr bwMode="auto">
          <a:xfrm>
            <a:off x="4191000" y="5334000"/>
            <a:ext cx="609600" cy="76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79216" name="Text Box 16"/>
          <p:cNvSpPr txBox="1">
            <a:spLocks noChangeArrowheads="1"/>
          </p:cNvSpPr>
          <p:nvPr/>
        </p:nvSpPr>
        <p:spPr bwMode="auto">
          <a:xfrm>
            <a:off x="3032125" y="2859088"/>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a:solidFill>
                  <a:schemeClr val="tx1"/>
                </a:solidFill>
                <a:latin typeface="Arial" charset="0"/>
              </a:rPr>
              <a:t>br1a</a:t>
            </a:r>
            <a:endParaRPr lang="en-GB" altLang="en-US" sz="2400" b="0" i="0">
              <a:solidFill>
                <a:schemeClr val="tx1"/>
              </a:solidFill>
              <a:latin typeface="Times New Roman" pitchFamily="18" charset="0"/>
            </a:endParaRPr>
          </a:p>
        </p:txBody>
      </p:sp>
      <p:sp>
        <p:nvSpPr>
          <p:cNvPr id="179217" name="Text Box 17"/>
          <p:cNvSpPr txBox="1">
            <a:spLocks noChangeArrowheads="1"/>
          </p:cNvSpPr>
          <p:nvPr/>
        </p:nvSpPr>
        <p:spPr bwMode="auto">
          <a:xfrm>
            <a:off x="2971800" y="3581400"/>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a:solidFill>
                  <a:schemeClr val="tx1"/>
                </a:solidFill>
                <a:latin typeface="Arial" charset="0"/>
              </a:rPr>
              <a:t>br1b</a:t>
            </a:r>
          </a:p>
        </p:txBody>
      </p:sp>
      <p:sp>
        <p:nvSpPr>
          <p:cNvPr id="179218" name="Text Box 18"/>
          <p:cNvSpPr txBox="1">
            <a:spLocks noChangeArrowheads="1"/>
          </p:cNvSpPr>
          <p:nvPr/>
        </p:nvSpPr>
        <p:spPr bwMode="auto">
          <a:xfrm>
            <a:off x="6300788" y="3213100"/>
            <a:ext cx="262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i="0">
                <a:solidFill>
                  <a:srgbClr val="FF0000"/>
                </a:solidFill>
                <a:latin typeface="Arial" charset="0"/>
              </a:rPr>
              <a:t>Mutant phenotype</a:t>
            </a:r>
            <a:endParaRPr lang="en-GB" altLang="en-US" sz="2400" b="0" i="0">
              <a:solidFill>
                <a:schemeClr val="tx1"/>
              </a:solidFill>
              <a:latin typeface="Times New Roman" pitchFamily="18" charset="0"/>
            </a:endParaRPr>
          </a:p>
        </p:txBody>
      </p:sp>
      <p:sp>
        <p:nvSpPr>
          <p:cNvPr id="179219" name="Text Box 19"/>
          <p:cNvSpPr txBox="1">
            <a:spLocks noChangeArrowheads="1"/>
          </p:cNvSpPr>
          <p:nvPr/>
        </p:nvSpPr>
        <p:spPr bwMode="auto">
          <a:xfrm>
            <a:off x="3032125" y="4687888"/>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a:solidFill>
                  <a:schemeClr val="tx1"/>
                </a:solidFill>
                <a:latin typeface="Arial" charset="0"/>
              </a:rPr>
              <a:t>red1</a:t>
            </a:r>
          </a:p>
        </p:txBody>
      </p:sp>
      <p:sp>
        <p:nvSpPr>
          <p:cNvPr id="179220" name="Text Box 20"/>
          <p:cNvSpPr txBox="1">
            <a:spLocks noChangeArrowheads="1"/>
          </p:cNvSpPr>
          <p:nvPr/>
        </p:nvSpPr>
        <p:spPr bwMode="auto">
          <a:xfrm>
            <a:off x="4114800" y="5486400"/>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a:solidFill>
                  <a:schemeClr val="tx1"/>
                </a:solidFill>
                <a:latin typeface="Arial" charset="0"/>
              </a:rPr>
              <a:t>red2</a:t>
            </a:r>
            <a:endParaRPr lang="en-GB" altLang="en-US" sz="2400" b="0" i="0">
              <a:solidFill>
                <a:schemeClr val="tx1"/>
              </a:solidFill>
              <a:latin typeface="Times New Roman" pitchFamily="18" charset="0"/>
            </a:endParaRPr>
          </a:p>
        </p:txBody>
      </p:sp>
      <p:sp>
        <p:nvSpPr>
          <p:cNvPr id="179221" name="Text Box 21"/>
          <p:cNvSpPr txBox="1">
            <a:spLocks noChangeArrowheads="1"/>
          </p:cNvSpPr>
          <p:nvPr/>
        </p:nvSpPr>
        <p:spPr bwMode="auto">
          <a:xfrm>
            <a:off x="6475413" y="5029200"/>
            <a:ext cx="2287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i="0">
                <a:solidFill>
                  <a:srgbClr val="FF0000"/>
                </a:solidFill>
                <a:latin typeface="Arial" charset="0"/>
              </a:rPr>
              <a:t>Wild phenotype</a:t>
            </a:r>
            <a:endParaRPr lang="en-GB" altLang="en-US" sz="2400" b="0" i="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04800" y="457200"/>
            <a:ext cx="8686800" cy="990600"/>
          </a:xfrm>
        </p:spPr>
        <p:txBody>
          <a:bodyPr/>
          <a:lstStyle/>
          <a:p>
            <a:pPr eaLnBrk="1" hangingPunct="1"/>
            <a:r>
              <a:rPr lang="en-GB" altLang="en-US" i="1" smtClean="0"/>
              <a:t>Cis</a:t>
            </a:r>
            <a:r>
              <a:rPr lang="en-GB" altLang="en-US" smtClean="0"/>
              <a:t>-</a:t>
            </a:r>
            <a:r>
              <a:rPr lang="en-GB" altLang="en-US" i="1" smtClean="0"/>
              <a:t>trans</a:t>
            </a:r>
            <a:r>
              <a:rPr lang="en-GB" altLang="en-US" smtClean="0"/>
              <a:t> functional test for allelism</a:t>
            </a:r>
          </a:p>
        </p:txBody>
      </p:sp>
      <p:sp>
        <p:nvSpPr>
          <p:cNvPr id="180227" name="Rectangle 3"/>
          <p:cNvSpPr>
            <a:spLocks noChangeArrowheads="1"/>
          </p:cNvSpPr>
          <p:nvPr/>
        </p:nvSpPr>
        <p:spPr bwMode="auto">
          <a:xfrm>
            <a:off x="1676400" y="3352800"/>
            <a:ext cx="14478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80228" name="Rectangle 4"/>
          <p:cNvSpPr>
            <a:spLocks noChangeArrowheads="1"/>
          </p:cNvSpPr>
          <p:nvPr/>
        </p:nvSpPr>
        <p:spPr bwMode="auto">
          <a:xfrm>
            <a:off x="4267200" y="3357563"/>
            <a:ext cx="14478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80229" name="Rectangle 5"/>
          <p:cNvSpPr>
            <a:spLocks noChangeArrowheads="1"/>
          </p:cNvSpPr>
          <p:nvPr/>
        </p:nvSpPr>
        <p:spPr bwMode="auto">
          <a:xfrm>
            <a:off x="1676400" y="3505200"/>
            <a:ext cx="14478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80230" name="Rectangle 6"/>
          <p:cNvSpPr>
            <a:spLocks noChangeArrowheads="1"/>
          </p:cNvSpPr>
          <p:nvPr/>
        </p:nvSpPr>
        <p:spPr bwMode="auto">
          <a:xfrm>
            <a:off x="4267200" y="3505200"/>
            <a:ext cx="14478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80231" name="Rectangle 7"/>
          <p:cNvSpPr>
            <a:spLocks noChangeArrowheads="1"/>
          </p:cNvSpPr>
          <p:nvPr/>
        </p:nvSpPr>
        <p:spPr bwMode="auto">
          <a:xfrm>
            <a:off x="3124200" y="3352800"/>
            <a:ext cx="1143000" cy="76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80232" name="Text Box 8"/>
          <p:cNvSpPr txBox="1">
            <a:spLocks noChangeArrowheads="1"/>
          </p:cNvSpPr>
          <p:nvPr/>
        </p:nvSpPr>
        <p:spPr bwMode="auto">
          <a:xfrm>
            <a:off x="3276600" y="2743200"/>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a:solidFill>
                  <a:schemeClr val="tx1"/>
                </a:solidFill>
                <a:latin typeface="Arial" charset="0"/>
              </a:rPr>
              <a:t>a1/a2</a:t>
            </a:r>
            <a:endParaRPr lang="en-GB" altLang="en-US" sz="2400" b="0" i="0">
              <a:solidFill>
                <a:schemeClr val="tx1"/>
              </a:solidFill>
              <a:latin typeface="Times New Roman" pitchFamily="18" charset="0"/>
            </a:endParaRPr>
          </a:p>
        </p:txBody>
      </p:sp>
      <p:sp>
        <p:nvSpPr>
          <p:cNvPr id="180233" name="Text Box 9"/>
          <p:cNvSpPr txBox="1">
            <a:spLocks noChangeArrowheads="1"/>
          </p:cNvSpPr>
          <p:nvPr/>
        </p:nvSpPr>
        <p:spPr bwMode="auto">
          <a:xfrm>
            <a:off x="6070600" y="4343400"/>
            <a:ext cx="262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i="0">
                <a:solidFill>
                  <a:srgbClr val="FF0000"/>
                </a:solidFill>
                <a:latin typeface="Arial" charset="0"/>
              </a:rPr>
              <a:t>Mutant phenotype</a:t>
            </a:r>
            <a:endParaRPr lang="en-GB" altLang="en-US" sz="2400" b="0" i="0">
              <a:solidFill>
                <a:schemeClr val="tx1"/>
              </a:solidFill>
              <a:latin typeface="Times New Roman" pitchFamily="18" charset="0"/>
            </a:endParaRPr>
          </a:p>
        </p:txBody>
      </p:sp>
      <p:sp>
        <p:nvSpPr>
          <p:cNvPr id="180234" name="Text Box 10"/>
          <p:cNvSpPr txBox="1">
            <a:spLocks noChangeArrowheads="1"/>
          </p:cNvSpPr>
          <p:nvPr/>
        </p:nvSpPr>
        <p:spPr bwMode="auto">
          <a:xfrm>
            <a:off x="6084888" y="3213100"/>
            <a:ext cx="2287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i="0">
                <a:solidFill>
                  <a:srgbClr val="FF0000"/>
                </a:solidFill>
                <a:latin typeface="Arial" charset="0"/>
              </a:rPr>
              <a:t>Wild phenotype</a:t>
            </a:r>
            <a:endParaRPr lang="en-GB" altLang="en-US" sz="2400" b="0" i="0">
              <a:solidFill>
                <a:schemeClr val="tx1"/>
              </a:solidFill>
              <a:latin typeface="Times New Roman" pitchFamily="18" charset="0"/>
            </a:endParaRPr>
          </a:p>
        </p:txBody>
      </p:sp>
      <p:sp>
        <p:nvSpPr>
          <p:cNvPr id="180235" name="Rectangle 11"/>
          <p:cNvSpPr>
            <a:spLocks noChangeArrowheads="1"/>
          </p:cNvSpPr>
          <p:nvPr/>
        </p:nvSpPr>
        <p:spPr bwMode="auto">
          <a:xfrm>
            <a:off x="3124200" y="3505200"/>
            <a:ext cx="1143000" cy="76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80236" name="Rectangle 12"/>
          <p:cNvSpPr>
            <a:spLocks noChangeArrowheads="1"/>
          </p:cNvSpPr>
          <p:nvPr/>
        </p:nvSpPr>
        <p:spPr bwMode="auto">
          <a:xfrm>
            <a:off x="3124200" y="4572000"/>
            <a:ext cx="1143000" cy="76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80237" name="Rectangle 13"/>
          <p:cNvSpPr>
            <a:spLocks noChangeArrowheads="1"/>
          </p:cNvSpPr>
          <p:nvPr/>
        </p:nvSpPr>
        <p:spPr bwMode="auto">
          <a:xfrm>
            <a:off x="3124200" y="4419600"/>
            <a:ext cx="1143000" cy="76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80238" name="Rectangle 14"/>
          <p:cNvSpPr>
            <a:spLocks noChangeArrowheads="1"/>
          </p:cNvSpPr>
          <p:nvPr/>
        </p:nvSpPr>
        <p:spPr bwMode="auto">
          <a:xfrm>
            <a:off x="1676400" y="4419600"/>
            <a:ext cx="14478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80239" name="Rectangle 15"/>
          <p:cNvSpPr>
            <a:spLocks noChangeArrowheads="1"/>
          </p:cNvSpPr>
          <p:nvPr/>
        </p:nvSpPr>
        <p:spPr bwMode="auto">
          <a:xfrm>
            <a:off x="4267200" y="4419600"/>
            <a:ext cx="14478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80240" name="Rectangle 16"/>
          <p:cNvSpPr>
            <a:spLocks noChangeArrowheads="1"/>
          </p:cNvSpPr>
          <p:nvPr/>
        </p:nvSpPr>
        <p:spPr bwMode="auto">
          <a:xfrm>
            <a:off x="1676400" y="4572000"/>
            <a:ext cx="14478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80241" name="Rectangle 17"/>
          <p:cNvSpPr>
            <a:spLocks noChangeArrowheads="1"/>
          </p:cNvSpPr>
          <p:nvPr/>
        </p:nvSpPr>
        <p:spPr bwMode="auto">
          <a:xfrm>
            <a:off x="4267200" y="4572000"/>
            <a:ext cx="14478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80242" name="Text Box 18"/>
          <p:cNvSpPr txBox="1">
            <a:spLocks noChangeArrowheads="1"/>
          </p:cNvSpPr>
          <p:nvPr/>
        </p:nvSpPr>
        <p:spPr bwMode="auto">
          <a:xfrm>
            <a:off x="3276600" y="31242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i="0">
                <a:solidFill>
                  <a:srgbClr val="FF3300"/>
                </a:solidFill>
                <a:latin typeface="Arial" charset="0"/>
              </a:rPr>
              <a:t>x</a:t>
            </a:r>
            <a:endParaRPr lang="en-GB" altLang="en-US" sz="2400" b="0" i="0">
              <a:solidFill>
                <a:schemeClr val="tx1"/>
              </a:solidFill>
              <a:latin typeface="Arial" charset="0"/>
            </a:endParaRPr>
          </a:p>
        </p:txBody>
      </p:sp>
      <p:sp>
        <p:nvSpPr>
          <p:cNvPr id="180243" name="Text Box 19"/>
          <p:cNvSpPr txBox="1">
            <a:spLocks noChangeArrowheads="1"/>
          </p:cNvSpPr>
          <p:nvPr/>
        </p:nvSpPr>
        <p:spPr bwMode="auto">
          <a:xfrm>
            <a:off x="3810000" y="31242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i="0">
                <a:solidFill>
                  <a:srgbClr val="FF3300"/>
                </a:solidFill>
                <a:latin typeface="Arial" charset="0"/>
              </a:rPr>
              <a:t>x</a:t>
            </a:r>
            <a:endParaRPr lang="en-GB" altLang="en-US" sz="2400" b="0" i="0">
              <a:solidFill>
                <a:schemeClr val="tx1"/>
              </a:solidFill>
              <a:latin typeface="Arial" charset="0"/>
            </a:endParaRPr>
          </a:p>
        </p:txBody>
      </p:sp>
      <p:sp>
        <p:nvSpPr>
          <p:cNvPr id="180244" name="Text Box 20"/>
          <p:cNvSpPr txBox="1">
            <a:spLocks noChangeArrowheads="1"/>
          </p:cNvSpPr>
          <p:nvPr/>
        </p:nvSpPr>
        <p:spPr bwMode="auto">
          <a:xfrm>
            <a:off x="3810000" y="41910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i="0">
                <a:solidFill>
                  <a:srgbClr val="FF3300"/>
                </a:solidFill>
                <a:latin typeface="Arial" charset="0"/>
              </a:rPr>
              <a:t>x</a:t>
            </a:r>
            <a:endParaRPr lang="en-GB" altLang="en-US" sz="2400" b="0" i="0">
              <a:solidFill>
                <a:schemeClr val="tx1"/>
              </a:solidFill>
              <a:latin typeface="Arial" charset="0"/>
            </a:endParaRPr>
          </a:p>
        </p:txBody>
      </p:sp>
      <p:sp>
        <p:nvSpPr>
          <p:cNvPr id="180245" name="Text Box 21"/>
          <p:cNvSpPr txBox="1">
            <a:spLocks noChangeArrowheads="1"/>
          </p:cNvSpPr>
          <p:nvPr/>
        </p:nvSpPr>
        <p:spPr bwMode="auto">
          <a:xfrm>
            <a:off x="3276600" y="43434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i="0">
                <a:solidFill>
                  <a:srgbClr val="FF3300"/>
                </a:solidFill>
                <a:latin typeface="Arial" charset="0"/>
              </a:rPr>
              <a:t>x</a:t>
            </a:r>
            <a:endParaRPr lang="en-GB" altLang="en-US" sz="2400" b="0" i="0">
              <a:solidFill>
                <a:schemeClr val="tx1"/>
              </a:solidFill>
              <a:latin typeface="Arial" charset="0"/>
            </a:endParaRPr>
          </a:p>
        </p:txBody>
      </p:sp>
      <p:sp>
        <p:nvSpPr>
          <p:cNvPr id="180246" name="Text Box 22"/>
          <p:cNvSpPr txBox="1">
            <a:spLocks noChangeArrowheads="1"/>
          </p:cNvSpPr>
          <p:nvPr/>
        </p:nvSpPr>
        <p:spPr bwMode="auto">
          <a:xfrm>
            <a:off x="177800" y="3200400"/>
            <a:ext cx="12017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000" b="0">
                <a:solidFill>
                  <a:schemeClr val="tx1"/>
                </a:solidFill>
                <a:latin typeface="Arial" charset="0"/>
              </a:rPr>
              <a:t>cis</a:t>
            </a:r>
            <a:r>
              <a:rPr lang="en-GB" altLang="en-US" sz="2000" b="0" i="0">
                <a:solidFill>
                  <a:schemeClr val="tx1"/>
                </a:solidFill>
                <a:latin typeface="Arial" charset="0"/>
              </a:rPr>
              <a:t>-</a:t>
            </a:r>
          </a:p>
          <a:p>
            <a:pPr algn="ctr">
              <a:spcBef>
                <a:spcPct val="0"/>
              </a:spcBef>
              <a:buFontTx/>
              <a:buNone/>
            </a:pPr>
            <a:r>
              <a:rPr lang="en-GB" altLang="en-US" sz="2000" b="0" i="0">
                <a:solidFill>
                  <a:schemeClr val="tx1"/>
                </a:solidFill>
                <a:latin typeface="Arial" charset="0"/>
              </a:rPr>
              <a:t>condition</a:t>
            </a:r>
            <a:endParaRPr lang="en-GB" altLang="en-US" sz="2400" b="0" i="0">
              <a:solidFill>
                <a:schemeClr val="tx1"/>
              </a:solidFill>
              <a:latin typeface="Times New Roman" pitchFamily="18" charset="0"/>
            </a:endParaRPr>
          </a:p>
        </p:txBody>
      </p:sp>
      <p:sp>
        <p:nvSpPr>
          <p:cNvPr id="180247" name="Text Box 23"/>
          <p:cNvSpPr txBox="1">
            <a:spLocks noChangeArrowheads="1"/>
          </p:cNvSpPr>
          <p:nvPr/>
        </p:nvSpPr>
        <p:spPr bwMode="auto">
          <a:xfrm>
            <a:off x="285750" y="4191000"/>
            <a:ext cx="12017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000" b="0">
                <a:solidFill>
                  <a:schemeClr val="tx1"/>
                </a:solidFill>
                <a:latin typeface="Arial" charset="0"/>
              </a:rPr>
              <a:t>trans</a:t>
            </a:r>
            <a:r>
              <a:rPr lang="en-GB" altLang="en-US" sz="2000" b="0" i="0">
                <a:solidFill>
                  <a:schemeClr val="tx1"/>
                </a:solidFill>
                <a:latin typeface="Arial" charset="0"/>
              </a:rPr>
              <a:t>-</a:t>
            </a:r>
          </a:p>
          <a:p>
            <a:pPr algn="ctr">
              <a:spcBef>
                <a:spcPct val="0"/>
              </a:spcBef>
              <a:buFontTx/>
              <a:buNone/>
            </a:pPr>
            <a:r>
              <a:rPr lang="en-GB" altLang="en-US" sz="2000" b="0" i="0">
                <a:solidFill>
                  <a:schemeClr val="tx1"/>
                </a:solidFill>
                <a:latin typeface="Arial" charset="0"/>
              </a:rPr>
              <a:t>condition</a:t>
            </a:r>
            <a:endParaRPr lang="en-GB" altLang="en-US" sz="2400" b="0" i="0">
              <a:solidFill>
                <a:schemeClr val="tx1"/>
              </a:solidFill>
              <a:latin typeface="Times New Roman" pitchFamily="18" charset="0"/>
            </a:endParaRPr>
          </a:p>
        </p:txBody>
      </p:sp>
      <p:sp>
        <p:nvSpPr>
          <p:cNvPr id="180248" name="Text Box 24"/>
          <p:cNvSpPr txBox="1">
            <a:spLocks noChangeArrowheads="1"/>
          </p:cNvSpPr>
          <p:nvPr/>
        </p:nvSpPr>
        <p:spPr bwMode="auto">
          <a:xfrm>
            <a:off x="3505200" y="39624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a:solidFill>
                  <a:schemeClr val="tx1"/>
                </a:solidFill>
                <a:latin typeface="Arial" charset="0"/>
              </a:rPr>
              <a:t>a1</a:t>
            </a:r>
            <a:endParaRPr lang="en-GB" altLang="en-US" sz="2400" b="0" i="0">
              <a:solidFill>
                <a:schemeClr val="tx1"/>
              </a:solidFill>
              <a:latin typeface="Times New Roman" pitchFamily="18" charset="0"/>
            </a:endParaRPr>
          </a:p>
        </p:txBody>
      </p:sp>
      <p:sp>
        <p:nvSpPr>
          <p:cNvPr id="180249" name="Text Box 25"/>
          <p:cNvSpPr txBox="1">
            <a:spLocks noChangeArrowheads="1"/>
          </p:cNvSpPr>
          <p:nvPr/>
        </p:nvSpPr>
        <p:spPr bwMode="auto">
          <a:xfrm>
            <a:off x="3505200" y="47244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a:solidFill>
                  <a:schemeClr val="tx1"/>
                </a:solidFill>
                <a:latin typeface="Arial" charset="0"/>
              </a:rPr>
              <a:t>a2</a:t>
            </a:r>
            <a:endParaRPr lang="en-GB" altLang="en-US" sz="2400" b="0" i="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7200" y="228600"/>
            <a:ext cx="8382000" cy="1371600"/>
          </a:xfrm>
        </p:spPr>
        <p:txBody>
          <a:bodyPr/>
          <a:lstStyle/>
          <a:p>
            <a:pPr eaLnBrk="1" hangingPunct="1"/>
            <a:r>
              <a:rPr lang="en-GB" altLang="en-US" smtClean="0"/>
              <a:t>Cystic fibrosis</a:t>
            </a:r>
            <a:br>
              <a:rPr lang="en-GB" altLang="en-US" smtClean="0"/>
            </a:br>
            <a:r>
              <a:rPr lang="en-GB" altLang="en-US" sz="2800" smtClean="0"/>
              <a:t>Mutation </a:t>
            </a:r>
            <a:r>
              <a:rPr lang="en-GB" altLang="en-US" sz="2800" i="1" smtClean="0"/>
              <a:t>dF508</a:t>
            </a:r>
            <a:r>
              <a:rPr lang="en-GB" altLang="en-US" sz="2800" smtClean="0"/>
              <a:t> in the gene </a:t>
            </a:r>
            <a:r>
              <a:rPr lang="en-GB" altLang="en-US" sz="2800" i="1" smtClean="0"/>
              <a:t>CFTR</a:t>
            </a:r>
            <a:endParaRPr lang="en-GB" altLang="en-US" sz="2800" smtClean="0"/>
          </a:p>
        </p:txBody>
      </p:sp>
      <p:sp>
        <p:nvSpPr>
          <p:cNvPr id="181251" name="Rectangle 3"/>
          <p:cNvSpPr>
            <a:spLocks noGrp="1" noChangeArrowheads="1"/>
          </p:cNvSpPr>
          <p:nvPr>
            <p:ph type="body" idx="1"/>
          </p:nvPr>
        </p:nvSpPr>
        <p:spPr>
          <a:xfrm>
            <a:off x="685800" y="1773238"/>
            <a:ext cx="7772400" cy="4419600"/>
          </a:xfrm>
        </p:spPr>
        <p:txBody>
          <a:bodyPr/>
          <a:lstStyle/>
          <a:p>
            <a:pPr eaLnBrk="1" hangingPunct="1"/>
            <a:r>
              <a:rPr lang="en-GB" altLang="en-US" smtClean="0"/>
              <a:t>normal allele</a:t>
            </a:r>
          </a:p>
          <a:p>
            <a:pPr lvl="1" eaLnBrk="1" hangingPunct="1">
              <a:buFontTx/>
              <a:buNone/>
            </a:pPr>
            <a:r>
              <a:rPr lang="en-GB" altLang="en-US" smtClean="0"/>
              <a:t>DNA		ATC	 AT</a:t>
            </a:r>
            <a:r>
              <a:rPr lang="en-GB" altLang="en-US" smtClean="0">
                <a:solidFill>
                  <a:srgbClr val="CC0066"/>
                </a:solidFill>
              </a:rPr>
              <a:t>C</a:t>
            </a:r>
            <a:r>
              <a:rPr lang="en-GB" altLang="en-US" smtClean="0"/>
              <a:t>	 </a:t>
            </a:r>
            <a:r>
              <a:rPr lang="en-GB" altLang="en-US" smtClean="0">
                <a:solidFill>
                  <a:srgbClr val="CC0066"/>
                </a:solidFill>
              </a:rPr>
              <a:t>TT</a:t>
            </a:r>
            <a:r>
              <a:rPr lang="en-GB" altLang="en-US" smtClean="0"/>
              <a:t>T	 GGT</a:t>
            </a:r>
          </a:p>
          <a:p>
            <a:pPr lvl="1" eaLnBrk="1" hangingPunct="1">
              <a:buFontTx/>
              <a:buNone/>
            </a:pPr>
            <a:r>
              <a:rPr lang="en-GB" altLang="en-US" smtClean="0"/>
              <a:t>Aminoacid	Ile	 Ile	 Phe	 Gly</a:t>
            </a:r>
          </a:p>
          <a:p>
            <a:pPr lvl="1" eaLnBrk="1" hangingPunct="1">
              <a:buFontTx/>
              <a:buNone/>
            </a:pPr>
            <a:r>
              <a:rPr lang="en-GB" altLang="en-US" smtClean="0"/>
              <a:t>No.		506	 507	 508	 509</a:t>
            </a:r>
          </a:p>
          <a:p>
            <a:pPr lvl="1" eaLnBrk="1" hangingPunct="1">
              <a:buFontTx/>
              <a:buNone/>
            </a:pPr>
            <a:endParaRPr lang="en-GB" altLang="en-US" smtClean="0"/>
          </a:p>
          <a:p>
            <a:pPr eaLnBrk="1" hangingPunct="1"/>
            <a:r>
              <a:rPr lang="en-GB" altLang="en-US" smtClean="0"/>
              <a:t>dF508 allele</a:t>
            </a:r>
          </a:p>
          <a:p>
            <a:pPr lvl="1" eaLnBrk="1" hangingPunct="1">
              <a:buFontTx/>
              <a:buNone/>
            </a:pPr>
            <a:r>
              <a:rPr lang="en-GB" altLang="en-US" smtClean="0"/>
              <a:t>DNA		ATC	 AT	     T	 GGT</a:t>
            </a:r>
          </a:p>
          <a:p>
            <a:pPr lvl="1" eaLnBrk="1" hangingPunct="1">
              <a:buFontTx/>
              <a:buNone/>
            </a:pPr>
            <a:r>
              <a:rPr lang="en-GB" altLang="en-US" smtClean="0"/>
              <a:t>Aminoacid 	Ile	 	Ile	 Gly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04800" y="381000"/>
            <a:ext cx="8534400" cy="838200"/>
          </a:xfrm>
        </p:spPr>
        <p:txBody>
          <a:bodyPr/>
          <a:lstStyle/>
          <a:p>
            <a:pPr eaLnBrk="1" hangingPunct="1"/>
            <a:r>
              <a:rPr lang="en-GB" altLang="en-US" smtClean="0"/>
              <a:t>Identification of mutation </a:t>
            </a:r>
            <a:r>
              <a:rPr lang="en-GB" altLang="en-US" i="1" smtClean="0"/>
              <a:t>dF508</a:t>
            </a:r>
            <a:r>
              <a:rPr lang="en-GB" altLang="en-US" sz="3200" b="0" smtClean="0"/>
              <a:t> </a:t>
            </a:r>
          </a:p>
        </p:txBody>
      </p:sp>
      <p:sp>
        <p:nvSpPr>
          <p:cNvPr id="182275" name="Text Box 3"/>
          <p:cNvSpPr txBox="1">
            <a:spLocks noChangeArrowheads="1"/>
          </p:cNvSpPr>
          <p:nvPr/>
        </p:nvSpPr>
        <p:spPr bwMode="auto">
          <a:xfrm>
            <a:off x="6934200" y="17526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en-US" sz="1800" b="0" i="0">
                <a:solidFill>
                  <a:schemeClr val="tx1"/>
                </a:solidFill>
                <a:latin typeface="Tahoma" pitchFamily="34" charset="0"/>
              </a:rPr>
              <a:t>Mutation - </a:t>
            </a:r>
          </a:p>
        </p:txBody>
      </p:sp>
      <p:sp>
        <p:nvSpPr>
          <p:cNvPr id="182276" name="Line 4"/>
          <p:cNvSpPr>
            <a:spLocks noChangeShapeType="1"/>
          </p:cNvSpPr>
          <p:nvPr/>
        </p:nvSpPr>
        <p:spPr bwMode="auto">
          <a:xfrm>
            <a:off x="1447800" y="2286000"/>
            <a:ext cx="2895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77" name="Line 5"/>
          <p:cNvSpPr>
            <a:spLocks noChangeShapeType="1"/>
          </p:cNvSpPr>
          <p:nvPr/>
        </p:nvSpPr>
        <p:spPr bwMode="auto">
          <a:xfrm>
            <a:off x="1447800" y="20574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78" name="Line 6"/>
          <p:cNvSpPr>
            <a:spLocks noChangeShapeType="1"/>
          </p:cNvSpPr>
          <p:nvPr/>
        </p:nvSpPr>
        <p:spPr bwMode="auto">
          <a:xfrm>
            <a:off x="3429000" y="2514600"/>
            <a:ext cx="9144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79" name="Text Box 7"/>
          <p:cNvSpPr txBox="1">
            <a:spLocks noChangeArrowheads="1"/>
          </p:cNvSpPr>
          <p:nvPr/>
        </p:nvSpPr>
        <p:spPr bwMode="auto">
          <a:xfrm>
            <a:off x="685800" y="22098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en-US" sz="1800" b="0" i="0">
                <a:solidFill>
                  <a:schemeClr val="tx1"/>
                </a:solidFill>
                <a:latin typeface="Tahoma" pitchFamily="34" charset="0"/>
              </a:rPr>
              <a:t>DNA</a:t>
            </a:r>
          </a:p>
        </p:txBody>
      </p:sp>
      <p:sp>
        <p:nvSpPr>
          <p:cNvPr id="182280" name="Line 8"/>
          <p:cNvSpPr>
            <a:spLocks noChangeShapeType="1"/>
          </p:cNvSpPr>
          <p:nvPr/>
        </p:nvSpPr>
        <p:spPr bwMode="auto">
          <a:xfrm>
            <a:off x="2667000" y="2209800"/>
            <a:ext cx="15240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1" name="Line 9"/>
          <p:cNvSpPr>
            <a:spLocks noChangeShapeType="1"/>
          </p:cNvSpPr>
          <p:nvPr/>
        </p:nvSpPr>
        <p:spPr bwMode="auto">
          <a:xfrm flipV="1">
            <a:off x="2590800" y="2209800"/>
            <a:ext cx="22860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14" name="Oval 10"/>
          <p:cNvSpPr>
            <a:spLocks noChangeArrowheads="1"/>
          </p:cNvSpPr>
          <p:nvPr/>
        </p:nvSpPr>
        <p:spPr bwMode="auto">
          <a:xfrm>
            <a:off x="3352800" y="3276600"/>
            <a:ext cx="304800" cy="228600"/>
          </a:xfrm>
          <a:prstGeom prst="ellipse">
            <a:avLst/>
          </a:prstGeom>
          <a:gradFill rotWithShape="0">
            <a:gsLst>
              <a:gs pos="0">
                <a:schemeClr val="tx1"/>
              </a:gs>
              <a:gs pos="100000">
                <a:schemeClr val="tx1">
                  <a:gamma/>
                  <a:tint val="0"/>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82283" name="Oval 11"/>
          <p:cNvSpPr>
            <a:spLocks noChangeArrowheads="1"/>
          </p:cNvSpPr>
          <p:nvPr/>
        </p:nvSpPr>
        <p:spPr bwMode="auto">
          <a:xfrm>
            <a:off x="4267200" y="3962400"/>
            <a:ext cx="304800" cy="228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379916" name="Rectangle 12"/>
          <p:cNvSpPr>
            <a:spLocks noChangeArrowheads="1"/>
          </p:cNvSpPr>
          <p:nvPr/>
        </p:nvSpPr>
        <p:spPr bwMode="auto">
          <a:xfrm>
            <a:off x="5029200" y="3276600"/>
            <a:ext cx="304800" cy="228600"/>
          </a:xfrm>
          <a:prstGeom prst="rect">
            <a:avLst/>
          </a:prstGeom>
          <a:gradFill rotWithShape="0">
            <a:gsLst>
              <a:gs pos="0">
                <a:schemeClr val="tx1"/>
              </a:gs>
              <a:gs pos="100000">
                <a:schemeClr val="tx1">
                  <a:gamma/>
                  <a:tint val="0"/>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82285" name="Rectangle 13"/>
          <p:cNvSpPr>
            <a:spLocks noChangeArrowheads="1"/>
          </p:cNvSpPr>
          <p:nvPr/>
        </p:nvSpPr>
        <p:spPr bwMode="auto">
          <a:xfrm>
            <a:off x="2743200" y="3962400"/>
            <a:ext cx="304800" cy="228600"/>
          </a:xfrm>
          <a:prstGeom prst="rect">
            <a:avLst/>
          </a:pr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
        <p:nvSpPr>
          <p:cNvPr id="182286" name="AutoShape 14"/>
          <p:cNvSpPr>
            <a:spLocks noChangeArrowheads="1"/>
          </p:cNvSpPr>
          <p:nvPr/>
        </p:nvSpPr>
        <p:spPr bwMode="auto">
          <a:xfrm>
            <a:off x="5638800" y="3886200"/>
            <a:ext cx="381000" cy="381000"/>
          </a:xfrm>
          <a:prstGeom prst="diamond">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cxnSp>
        <p:nvCxnSpPr>
          <p:cNvPr id="182287" name="AutoShape 15"/>
          <p:cNvCxnSpPr>
            <a:cxnSpLocks noChangeShapeType="1"/>
            <a:stCxn id="182285" idx="0"/>
            <a:endCxn id="182286" idx="0"/>
          </p:cNvCxnSpPr>
          <p:nvPr/>
        </p:nvCxnSpPr>
        <p:spPr bwMode="auto">
          <a:xfrm rot="-5400000">
            <a:off x="4324350" y="2457450"/>
            <a:ext cx="76200" cy="2933700"/>
          </a:xfrm>
          <a:prstGeom prst="bentConnector3">
            <a:avLst>
              <a:gd name="adj1" fmla="val 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288" name="AutoShape 16"/>
          <p:cNvCxnSpPr>
            <a:cxnSpLocks noChangeShapeType="1"/>
            <a:stCxn id="182283" idx="0"/>
          </p:cNvCxnSpPr>
          <p:nvPr/>
        </p:nvCxnSpPr>
        <p:spPr bwMode="auto">
          <a:xfrm>
            <a:off x="4419600" y="3962400"/>
            <a:ext cx="1588"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289" name="AutoShape 17"/>
          <p:cNvCxnSpPr>
            <a:cxnSpLocks noChangeShapeType="1"/>
            <a:endCxn id="182283" idx="0"/>
          </p:cNvCxnSpPr>
          <p:nvPr/>
        </p:nvCxnSpPr>
        <p:spPr bwMode="auto">
          <a:xfrm>
            <a:off x="4419600" y="3657600"/>
            <a:ext cx="0" cy="304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290" name="AutoShape 18"/>
          <p:cNvCxnSpPr>
            <a:cxnSpLocks noChangeShapeType="1"/>
            <a:stCxn id="379914" idx="6"/>
            <a:endCxn id="379916" idx="1"/>
          </p:cNvCxnSpPr>
          <p:nvPr/>
        </p:nvCxnSpPr>
        <p:spPr bwMode="auto">
          <a:xfrm>
            <a:off x="3657600" y="3390900"/>
            <a:ext cx="13716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291" name="AutoShape 19"/>
          <p:cNvCxnSpPr>
            <a:cxnSpLocks noChangeShapeType="1"/>
          </p:cNvCxnSpPr>
          <p:nvPr/>
        </p:nvCxnSpPr>
        <p:spPr bwMode="auto">
          <a:xfrm>
            <a:off x="4419600" y="3429000"/>
            <a:ext cx="1588" cy="228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2292" name="Line 20"/>
          <p:cNvSpPr>
            <a:spLocks noChangeShapeType="1"/>
          </p:cNvSpPr>
          <p:nvPr/>
        </p:nvSpPr>
        <p:spPr bwMode="auto">
          <a:xfrm>
            <a:off x="2438400" y="4419600"/>
            <a:ext cx="0" cy="9906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3" name="Line 21"/>
          <p:cNvSpPr>
            <a:spLocks noChangeShapeType="1"/>
          </p:cNvSpPr>
          <p:nvPr/>
        </p:nvSpPr>
        <p:spPr bwMode="auto">
          <a:xfrm>
            <a:off x="3994150" y="4419600"/>
            <a:ext cx="0" cy="990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4" name="Line 22"/>
          <p:cNvSpPr>
            <a:spLocks noChangeShapeType="1"/>
          </p:cNvSpPr>
          <p:nvPr/>
        </p:nvSpPr>
        <p:spPr bwMode="auto">
          <a:xfrm>
            <a:off x="4768850" y="4419600"/>
            <a:ext cx="0" cy="990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5" name="Line 23"/>
          <p:cNvSpPr>
            <a:spLocks noChangeShapeType="1"/>
          </p:cNvSpPr>
          <p:nvPr/>
        </p:nvSpPr>
        <p:spPr bwMode="auto">
          <a:xfrm>
            <a:off x="5546725" y="4419600"/>
            <a:ext cx="0" cy="990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6" name="Line 24"/>
          <p:cNvSpPr>
            <a:spLocks noChangeShapeType="1"/>
          </p:cNvSpPr>
          <p:nvPr/>
        </p:nvSpPr>
        <p:spPr bwMode="auto">
          <a:xfrm>
            <a:off x="6324600" y="4419600"/>
            <a:ext cx="0" cy="990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7" name="Rectangle 25"/>
          <p:cNvSpPr>
            <a:spLocks noChangeArrowheads="1"/>
          </p:cNvSpPr>
          <p:nvPr/>
        </p:nvSpPr>
        <p:spPr bwMode="auto">
          <a:xfrm>
            <a:off x="5546725" y="4419600"/>
            <a:ext cx="777875"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endParaRPr lang="en-GB" altLang="en-US" sz="2800" i="0"/>
          </a:p>
        </p:txBody>
      </p:sp>
      <p:sp>
        <p:nvSpPr>
          <p:cNvPr id="182298" name="Rectangle 26"/>
          <p:cNvSpPr>
            <a:spLocks noChangeArrowheads="1"/>
          </p:cNvSpPr>
          <p:nvPr/>
        </p:nvSpPr>
        <p:spPr bwMode="auto">
          <a:xfrm>
            <a:off x="4768850" y="4419600"/>
            <a:ext cx="777875"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endParaRPr lang="en-GB" altLang="en-US" sz="2800" i="0"/>
          </a:p>
        </p:txBody>
      </p:sp>
      <p:sp>
        <p:nvSpPr>
          <p:cNvPr id="182299" name="Rectangle 27"/>
          <p:cNvSpPr>
            <a:spLocks noChangeArrowheads="1"/>
          </p:cNvSpPr>
          <p:nvPr/>
        </p:nvSpPr>
        <p:spPr bwMode="auto">
          <a:xfrm>
            <a:off x="3994150" y="4419600"/>
            <a:ext cx="7747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endParaRPr lang="en-GB" altLang="en-US" sz="2800" i="0"/>
          </a:p>
        </p:txBody>
      </p:sp>
      <p:sp>
        <p:nvSpPr>
          <p:cNvPr id="182300" name="Rectangle 28"/>
          <p:cNvSpPr>
            <a:spLocks noChangeArrowheads="1"/>
          </p:cNvSpPr>
          <p:nvPr/>
        </p:nvSpPr>
        <p:spPr bwMode="auto">
          <a:xfrm>
            <a:off x="3216275" y="4419600"/>
            <a:ext cx="777875"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endParaRPr lang="en-GB" altLang="en-US" sz="2800" i="0"/>
          </a:p>
        </p:txBody>
      </p:sp>
      <p:sp>
        <p:nvSpPr>
          <p:cNvPr id="182301" name="Rectangle 29"/>
          <p:cNvSpPr>
            <a:spLocks noChangeArrowheads="1"/>
          </p:cNvSpPr>
          <p:nvPr/>
        </p:nvSpPr>
        <p:spPr bwMode="auto">
          <a:xfrm>
            <a:off x="2438400" y="4419600"/>
            <a:ext cx="777875"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endParaRPr lang="en-GB" altLang="en-US" sz="2800" i="0"/>
          </a:p>
        </p:txBody>
      </p:sp>
      <p:sp>
        <p:nvSpPr>
          <p:cNvPr id="182302" name="Line 30"/>
          <p:cNvSpPr>
            <a:spLocks noChangeShapeType="1"/>
          </p:cNvSpPr>
          <p:nvPr/>
        </p:nvSpPr>
        <p:spPr bwMode="auto">
          <a:xfrm>
            <a:off x="2438400" y="4419600"/>
            <a:ext cx="3886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03" name="Line 31"/>
          <p:cNvSpPr>
            <a:spLocks noChangeShapeType="1"/>
          </p:cNvSpPr>
          <p:nvPr/>
        </p:nvSpPr>
        <p:spPr bwMode="auto">
          <a:xfrm>
            <a:off x="2438400" y="5410200"/>
            <a:ext cx="3886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04" name="Line 32"/>
          <p:cNvSpPr>
            <a:spLocks noChangeShapeType="1"/>
          </p:cNvSpPr>
          <p:nvPr/>
        </p:nvSpPr>
        <p:spPr bwMode="auto">
          <a:xfrm>
            <a:off x="3216275" y="4419600"/>
            <a:ext cx="0" cy="990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05" name="Text Box 33"/>
          <p:cNvSpPr txBox="1">
            <a:spLocks noChangeArrowheads="1"/>
          </p:cNvSpPr>
          <p:nvPr/>
        </p:nvSpPr>
        <p:spPr bwMode="auto">
          <a:xfrm>
            <a:off x="6400800" y="4572000"/>
            <a:ext cx="685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GB" altLang="en-US" sz="1800" b="0" i="0">
                <a:solidFill>
                  <a:schemeClr val="tx1"/>
                </a:solidFill>
                <a:latin typeface="Times New Roman" pitchFamily="18" charset="0"/>
              </a:rPr>
              <a:t>98</a:t>
            </a:r>
          </a:p>
          <a:p>
            <a:pPr algn="ctr">
              <a:spcBef>
                <a:spcPct val="50000"/>
              </a:spcBef>
              <a:buFontTx/>
              <a:buNone/>
            </a:pPr>
            <a:r>
              <a:rPr lang="en-GB" altLang="en-US" sz="1800" b="0" i="0">
                <a:solidFill>
                  <a:schemeClr val="tx1"/>
                </a:solidFill>
                <a:latin typeface="Times New Roman" pitchFamily="18" charset="0"/>
              </a:rPr>
              <a:t>95</a:t>
            </a:r>
          </a:p>
        </p:txBody>
      </p:sp>
      <p:sp>
        <p:nvSpPr>
          <p:cNvPr id="182306" name="Text Box 34"/>
          <p:cNvSpPr txBox="1">
            <a:spLocks noChangeArrowheads="1"/>
          </p:cNvSpPr>
          <p:nvPr/>
        </p:nvSpPr>
        <p:spPr bwMode="auto">
          <a:xfrm>
            <a:off x="1752600" y="4572000"/>
            <a:ext cx="685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GB" altLang="en-US" sz="1800" b="0" i="0">
                <a:solidFill>
                  <a:schemeClr val="tx1"/>
                </a:solidFill>
                <a:latin typeface="Times New Roman" pitchFamily="18" charset="0"/>
              </a:rPr>
              <a:t>98</a:t>
            </a:r>
          </a:p>
          <a:p>
            <a:pPr algn="ctr">
              <a:spcBef>
                <a:spcPct val="50000"/>
              </a:spcBef>
              <a:buFontTx/>
              <a:buNone/>
            </a:pPr>
            <a:r>
              <a:rPr lang="en-GB" altLang="en-US" sz="1800" b="0" i="0">
                <a:solidFill>
                  <a:schemeClr val="tx1"/>
                </a:solidFill>
                <a:latin typeface="Times New Roman" pitchFamily="18" charset="0"/>
              </a:rPr>
              <a:t>95</a:t>
            </a:r>
          </a:p>
        </p:txBody>
      </p:sp>
      <p:sp>
        <p:nvSpPr>
          <p:cNvPr id="182307" name="Line 35"/>
          <p:cNvSpPr>
            <a:spLocks noChangeShapeType="1"/>
          </p:cNvSpPr>
          <p:nvPr/>
        </p:nvSpPr>
        <p:spPr bwMode="auto">
          <a:xfrm>
            <a:off x="2590800" y="5181600"/>
            <a:ext cx="457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08" name="Line 36"/>
          <p:cNvSpPr>
            <a:spLocks noChangeShapeType="1"/>
          </p:cNvSpPr>
          <p:nvPr/>
        </p:nvSpPr>
        <p:spPr bwMode="auto">
          <a:xfrm>
            <a:off x="3352800" y="51054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09" name="Line 37"/>
          <p:cNvSpPr>
            <a:spLocks noChangeShapeType="1"/>
          </p:cNvSpPr>
          <p:nvPr/>
        </p:nvSpPr>
        <p:spPr bwMode="auto">
          <a:xfrm>
            <a:off x="3352800" y="47244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10" name="Line 38"/>
          <p:cNvSpPr>
            <a:spLocks noChangeShapeType="1"/>
          </p:cNvSpPr>
          <p:nvPr/>
        </p:nvSpPr>
        <p:spPr bwMode="auto">
          <a:xfrm>
            <a:off x="4953000" y="51816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11" name="Line 39"/>
          <p:cNvSpPr>
            <a:spLocks noChangeShapeType="1"/>
          </p:cNvSpPr>
          <p:nvPr/>
        </p:nvSpPr>
        <p:spPr bwMode="auto">
          <a:xfrm>
            <a:off x="4953000" y="47244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12" name="Line 40"/>
          <p:cNvSpPr>
            <a:spLocks noChangeShapeType="1"/>
          </p:cNvSpPr>
          <p:nvPr/>
        </p:nvSpPr>
        <p:spPr bwMode="auto">
          <a:xfrm>
            <a:off x="4191000" y="4724400"/>
            <a:ext cx="457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13" name="Line 41"/>
          <p:cNvSpPr>
            <a:spLocks noChangeShapeType="1"/>
          </p:cNvSpPr>
          <p:nvPr/>
        </p:nvSpPr>
        <p:spPr bwMode="auto">
          <a:xfrm>
            <a:off x="5715000" y="5181600"/>
            <a:ext cx="457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14" name="Text Box 42"/>
          <p:cNvSpPr txBox="1">
            <a:spLocks noChangeArrowheads="1"/>
          </p:cNvSpPr>
          <p:nvPr/>
        </p:nvSpPr>
        <p:spPr bwMode="auto">
          <a:xfrm>
            <a:off x="1981200" y="5638800"/>
            <a:ext cx="4953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en-US" sz="1200" b="0" i="0">
                <a:solidFill>
                  <a:schemeClr val="bg1"/>
                </a:solidFill>
                <a:latin typeface="Tahoma" pitchFamily="34" charset="0"/>
              </a:rPr>
              <a:t>   </a:t>
            </a:r>
            <a:r>
              <a:rPr lang="en-GB" altLang="en-US" sz="1200" b="0" i="0">
                <a:solidFill>
                  <a:schemeClr val="tx1"/>
                </a:solidFill>
                <a:latin typeface="Tahoma" pitchFamily="34" charset="0"/>
              </a:rPr>
              <a:t>dF508/dF508   dF508/N      N/N         dF508/N     dF508/dF508</a:t>
            </a:r>
          </a:p>
        </p:txBody>
      </p:sp>
      <p:sp>
        <p:nvSpPr>
          <p:cNvPr id="182315" name="Line 43"/>
          <p:cNvSpPr>
            <a:spLocks noChangeShapeType="1"/>
          </p:cNvSpPr>
          <p:nvPr/>
        </p:nvSpPr>
        <p:spPr bwMode="auto">
          <a:xfrm>
            <a:off x="8305800" y="1828800"/>
            <a:ext cx="15240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16" name="Line 44"/>
          <p:cNvSpPr>
            <a:spLocks noChangeShapeType="1"/>
          </p:cNvSpPr>
          <p:nvPr/>
        </p:nvSpPr>
        <p:spPr bwMode="auto">
          <a:xfrm flipV="1">
            <a:off x="8229600" y="1828800"/>
            <a:ext cx="22860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17" name="Text Box 45"/>
          <p:cNvSpPr txBox="1">
            <a:spLocks noChangeArrowheads="1"/>
          </p:cNvSpPr>
          <p:nvPr/>
        </p:nvSpPr>
        <p:spPr bwMode="auto">
          <a:xfrm>
            <a:off x="5715000" y="38862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en-US" sz="2000" b="0" i="0">
                <a:solidFill>
                  <a:schemeClr val="tx1"/>
                </a:solidFill>
                <a:latin typeface="Times New Roman" pitchFamily="18" charset="0"/>
              </a:rPr>
              <a:t>?</a:t>
            </a:r>
          </a:p>
        </p:txBody>
      </p:sp>
      <p:sp>
        <p:nvSpPr>
          <p:cNvPr id="182318" name="Line 46"/>
          <p:cNvSpPr>
            <a:spLocks noChangeShapeType="1"/>
          </p:cNvSpPr>
          <p:nvPr/>
        </p:nvSpPr>
        <p:spPr bwMode="auto">
          <a:xfrm>
            <a:off x="3505200" y="3276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19" name="Line 47"/>
          <p:cNvSpPr>
            <a:spLocks noChangeShapeType="1"/>
          </p:cNvSpPr>
          <p:nvPr/>
        </p:nvSpPr>
        <p:spPr bwMode="auto">
          <a:xfrm>
            <a:off x="5181600" y="3276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20" name="Text Box 48"/>
          <p:cNvSpPr txBox="1">
            <a:spLocks noChangeArrowheads="1"/>
          </p:cNvSpPr>
          <p:nvPr/>
        </p:nvSpPr>
        <p:spPr bwMode="auto">
          <a:xfrm>
            <a:off x="3886200" y="25146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en-US" sz="2000" b="0" i="0">
                <a:solidFill>
                  <a:schemeClr val="tx1"/>
                </a:solidFill>
                <a:latin typeface="Times New Roman" pitchFamily="18" charset="0"/>
              </a:rPr>
              <a:t>Primers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457200" y="2286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3600" i="0">
                <a:solidFill>
                  <a:schemeClr val="accent2"/>
                </a:solidFill>
              </a:rPr>
              <a:t>Identification of mutation </a:t>
            </a:r>
            <a:r>
              <a:rPr lang="en-GB" altLang="en-US" sz="3600">
                <a:solidFill>
                  <a:schemeClr val="accent2"/>
                </a:solidFill>
              </a:rPr>
              <a:t>dF508</a:t>
            </a:r>
          </a:p>
        </p:txBody>
      </p:sp>
      <p:pic>
        <p:nvPicPr>
          <p:cNvPr id="183299" name="Picture 3" descr="dF508foreze"/>
          <p:cNvPicPr>
            <a:picLocks noChangeAspect="1" noChangeArrowheads="1"/>
          </p:cNvPicPr>
          <p:nvPr/>
        </p:nvPicPr>
        <p:blipFill>
          <a:blip r:embed="rId2">
            <a:extLst>
              <a:ext uri="{28A0092B-C50C-407E-A947-70E740481C1C}">
                <a14:useLocalDpi xmlns:a14="http://schemas.microsoft.com/office/drawing/2010/main" val="0"/>
              </a:ext>
            </a:extLst>
          </a:blip>
          <a:srcRect t="4919" b="42012"/>
          <a:stretch>
            <a:fillRect/>
          </a:stretch>
        </p:blipFill>
        <p:spPr bwMode="auto">
          <a:xfrm>
            <a:off x="1447800" y="1676400"/>
            <a:ext cx="64008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5800" y="228600"/>
            <a:ext cx="7924800" cy="914400"/>
          </a:xfrm>
        </p:spPr>
        <p:txBody>
          <a:bodyPr/>
          <a:lstStyle/>
          <a:p>
            <a:pPr eaLnBrk="1" hangingPunct="1"/>
            <a:r>
              <a:rPr lang="en-GB" altLang="en-US" smtClean="0"/>
              <a:t>Classification</a:t>
            </a:r>
          </a:p>
        </p:txBody>
      </p:sp>
      <p:sp>
        <p:nvSpPr>
          <p:cNvPr id="147459" name="Rectangle 3"/>
          <p:cNvSpPr>
            <a:spLocks noGrp="1" noChangeArrowheads="1"/>
          </p:cNvSpPr>
          <p:nvPr>
            <p:ph type="body" idx="1"/>
          </p:nvPr>
        </p:nvSpPr>
        <p:spPr>
          <a:xfrm>
            <a:off x="685800" y="1219200"/>
            <a:ext cx="7772400" cy="4648200"/>
          </a:xfrm>
        </p:spPr>
        <p:txBody>
          <a:bodyPr/>
          <a:lstStyle/>
          <a:p>
            <a:pPr eaLnBrk="1" hangingPunct="1">
              <a:lnSpc>
                <a:spcPct val="90000"/>
              </a:lnSpc>
            </a:pPr>
            <a:r>
              <a:rPr lang="en-GB" altLang="en-US" smtClean="0"/>
              <a:t>Interaction in the locus</a:t>
            </a:r>
          </a:p>
          <a:p>
            <a:pPr lvl="1" eaLnBrk="1" hangingPunct="1">
              <a:lnSpc>
                <a:spcPct val="90000"/>
              </a:lnSpc>
            </a:pPr>
            <a:r>
              <a:rPr lang="en-GB" altLang="en-US" smtClean="0"/>
              <a:t>recessive</a:t>
            </a:r>
          </a:p>
          <a:p>
            <a:pPr lvl="1" eaLnBrk="1" hangingPunct="1">
              <a:lnSpc>
                <a:spcPct val="90000"/>
              </a:lnSpc>
            </a:pPr>
            <a:r>
              <a:rPr lang="en-GB" altLang="en-US" smtClean="0"/>
              <a:t>dominant (co</a:t>
            </a:r>
            <a:r>
              <a:rPr lang="lv-LV" altLang="en-US" smtClean="0"/>
              <a:t>-</a:t>
            </a:r>
            <a:r>
              <a:rPr lang="en-GB" altLang="en-US" smtClean="0"/>
              <a:t>dominant, partially dominant) </a:t>
            </a:r>
          </a:p>
          <a:p>
            <a:pPr eaLnBrk="1" hangingPunct="1">
              <a:lnSpc>
                <a:spcPct val="90000"/>
              </a:lnSpc>
            </a:pPr>
            <a:r>
              <a:rPr lang="en-GB" altLang="en-US" smtClean="0"/>
              <a:t>Influence on fitness</a:t>
            </a:r>
          </a:p>
          <a:p>
            <a:pPr lvl="1" eaLnBrk="1" hangingPunct="1">
              <a:lnSpc>
                <a:spcPct val="90000"/>
              </a:lnSpc>
            </a:pPr>
            <a:r>
              <a:rPr lang="en-GB" altLang="en-US" smtClean="0"/>
              <a:t>adaptive</a:t>
            </a:r>
          </a:p>
          <a:p>
            <a:pPr lvl="1" eaLnBrk="1" hangingPunct="1">
              <a:lnSpc>
                <a:spcPct val="90000"/>
              </a:lnSpc>
            </a:pPr>
            <a:r>
              <a:rPr lang="en-GB" altLang="en-US" smtClean="0"/>
              <a:t>negative</a:t>
            </a:r>
          </a:p>
          <a:p>
            <a:pPr lvl="1" eaLnBrk="1" hangingPunct="1">
              <a:lnSpc>
                <a:spcPct val="90000"/>
              </a:lnSpc>
            </a:pPr>
            <a:r>
              <a:rPr lang="en-GB" altLang="en-US" smtClean="0"/>
              <a:t>lethal</a:t>
            </a:r>
          </a:p>
          <a:p>
            <a:pPr lvl="1" eaLnBrk="1" hangingPunct="1">
              <a:lnSpc>
                <a:spcPct val="90000"/>
              </a:lnSpc>
            </a:pPr>
            <a:r>
              <a:rPr lang="en-GB" altLang="en-US" smtClean="0"/>
              <a:t>neutral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Polimorphic mar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84582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3" name="Text Box 3"/>
          <p:cNvSpPr txBox="1">
            <a:spLocks noChangeArrowheads="1"/>
          </p:cNvSpPr>
          <p:nvPr/>
        </p:nvSpPr>
        <p:spPr bwMode="auto">
          <a:xfrm>
            <a:off x="1752600" y="485775"/>
            <a:ext cx="55705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3600" i="0">
                <a:solidFill>
                  <a:schemeClr val="accent2"/>
                </a:solidFill>
              </a:rPr>
              <a:t>Some molecular markers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Marker not link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33600"/>
            <a:ext cx="8610600"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Text Box 3"/>
          <p:cNvSpPr txBox="1">
            <a:spLocks noChangeArrowheads="1"/>
          </p:cNvSpPr>
          <p:nvPr/>
        </p:nvSpPr>
        <p:spPr bwMode="auto">
          <a:xfrm>
            <a:off x="1989138" y="414338"/>
            <a:ext cx="5549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3600" i="0">
                <a:solidFill>
                  <a:schemeClr val="accent2"/>
                </a:solidFill>
              </a:rPr>
              <a:t>Independent inheritance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Marker link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420938"/>
            <a:ext cx="861060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1" name="Rectangle 3"/>
          <p:cNvSpPr>
            <a:spLocks noChangeArrowheads="1"/>
          </p:cNvSpPr>
          <p:nvPr/>
        </p:nvSpPr>
        <p:spPr bwMode="auto">
          <a:xfrm>
            <a:off x="684213" y="555625"/>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3600" i="0">
                <a:solidFill>
                  <a:schemeClr val="accent2"/>
                </a:solidFill>
              </a:rPr>
              <a:t>Linked inheritance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026"/>
          <p:cNvSpPr>
            <a:spLocks noGrp="1" noChangeArrowheads="1"/>
          </p:cNvSpPr>
          <p:nvPr>
            <p:ph type="title"/>
          </p:nvPr>
        </p:nvSpPr>
        <p:spPr>
          <a:xfrm>
            <a:off x="685800" y="228600"/>
            <a:ext cx="8153400" cy="914400"/>
          </a:xfrm>
        </p:spPr>
        <p:txBody>
          <a:bodyPr/>
          <a:lstStyle/>
          <a:p>
            <a:pPr eaLnBrk="1" hangingPunct="1"/>
            <a:r>
              <a:rPr lang="en-GB" altLang="en-US" smtClean="0"/>
              <a:t>Analysis of </a:t>
            </a:r>
            <a:r>
              <a:rPr lang="en-GB" altLang="en-US" i="1" smtClean="0"/>
              <a:t>BRCA2</a:t>
            </a:r>
            <a:r>
              <a:rPr lang="en-GB" altLang="en-US" smtClean="0"/>
              <a:t> mutation</a:t>
            </a:r>
            <a:br>
              <a:rPr lang="en-GB" altLang="en-US" smtClean="0"/>
            </a:br>
            <a:r>
              <a:rPr lang="en-GB" altLang="en-US" sz="2800" smtClean="0">
                <a:solidFill>
                  <a:srgbClr val="009900"/>
                </a:solidFill>
              </a:rPr>
              <a:t>Protein test</a:t>
            </a:r>
            <a:endParaRPr lang="en-GB" altLang="en-US" sz="2800" smtClean="0"/>
          </a:p>
        </p:txBody>
      </p:sp>
      <p:pic>
        <p:nvPicPr>
          <p:cNvPr id="187395" name="Picture 1027" descr="BRCA2 mutation_protein truncation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4852988"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228600"/>
            <a:ext cx="8077200" cy="1295400"/>
          </a:xfrm>
        </p:spPr>
        <p:txBody>
          <a:bodyPr/>
          <a:lstStyle/>
          <a:p>
            <a:pPr eaLnBrk="1" hangingPunct="1"/>
            <a:r>
              <a:rPr lang="en-GB" altLang="en-US" smtClean="0"/>
              <a:t>PCR test for deletions</a:t>
            </a:r>
            <a:br>
              <a:rPr lang="en-GB" altLang="en-US" smtClean="0"/>
            </a:br>
            <a:r>
              <a:rPr lang="en-GB" altLang="en-US" smtClean="0"/>
              <a:t> </a:t>
            </a:r>
            <a:r>
              <a:rPr lang="en-GB" altLang="en-US" sz="2800" smtClean="0"/>
              <a:t>Muscular dystrophy</a:t>
            </a:r>
          </a:p>
        </p:txBody>
      </p:sp>
      <p:pic>
        <p:nvPicPr>
          <p:cNvPr id="188419" name="Picture 3" descr="Dystrophin gene_deletion tes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477000"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0" name="Text Box 4"/>
          <p:cNvSpPr txBox="1">
            <a:spLocks noChangeArrowheads="1"/>
          </p:cNvSpPr>
          <p:nvPr/>
        </p:nvSpPr>
        <p:spPr bwMode="auto">
          <a:xfrm>
            <a:off x="1354138" y="6096000"/>
            <a:ext cx="6643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0" i="0">
                <a:solidFill>
                  <a:srgbClr val="993300"/>
                </a:solidFill>
                <a:latin typeface="Arial" charset="0"/>
              </a:rPr>
              <a:t>Specific sequences of exons of dystrophin gene</a:t>
            </a:r>
            <a:endParaRPr lang="en-GB" altLang="en-US" sz="2400" b="0" i="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68313" y="228600"/>
            <a:ext cx="8142287" cy="1219200"/>
          </a:xfrm>
        </p:spPr>
        <p:txBody>
          <a:bodyPr/>
          <a:lstStyle/>
          <a:p>
            <a:pPr eaLnBrk="1" hangingPunct="1"/>
            <a:r>
              <a:rPr lang="en-GB" altLang="en-US" smtClean="0"/>
              <a:t>Prader-Willi syndrome</a:t>
            </a:r>
            <a:br>
              <a:rPr lang="en-GB" altLang="en-US" smtClean="0"/>
            </a:br>
            <a:r>
              <a:rPr lang="en-GB" altLang="en-US" sz="2800" smtClean="0">
                <a:solidFill>
                  <a:srgbClr val="008000"/>
                </a:solidFill>
              </a:rPr>
              <a:t>Analysis of deletion in human chromosome 15</a:t>
            </a:r>
            <a:endParaRPr lang="en-GB" altLang="en-US" sz="2800" smtClean="0"/>
          </a:p>
        </p:txBody>
      </p:sp>
      <p:pic>
        <p:nvPicPr>
          <p:cNvPr id="189443" name="Picture 3" descr="Prader-Willi syndrome_mates heterodisomi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0"/>
            <a:ext cx="3094038"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4" name="Text Box 4"/>
          <p:cNvSpPr txBox="1">
            <a:spLocks noChangeArrowheads="1"/>
          </p:cNvSpPr>
          <p:nvPr/>
        </p:nvSpPr>
        <p:spPr bwMode="auto">
          <a:xfrm>
            <a:off x="4311650" y="5791200"/>
            <a:ext cx="4344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800" b="0" i="0">
                <a:solidFill>
                  <a:srgbClr val="993300"/>
                </a:solidFill>
                <a:latin typeface="Arial" charset="0"/>
              </a:rPr>
              <a:t> </a:t>
            </a:r>
            <a:r>
              <a:rPr lang="en-GB" altLang="en-US" sz="2800" b="0" i="0">
                <a:solidFill>
                  <a:srgbClr val="663300"/>
                </a:solidFill>
                <a:latin typeface="Arial" charset="0"/>
              </a:rPr>
              <a:t>Uniparental heterodisomy</a:t>
            </a:r>
            <a:endParaRPr lang="en-GB" altLang="en-US" sz="2800" b="0" i="0">
              <a:solidFill>
                <a:schemeClr val="tx1"/>
              </a:solidFill>
              <a:latin typeface="Arial" charset="0"/>
            </a:endParaRPr>
          </a:p>
        </p:txBody>
      </p:sp>
      <p:sp>
        <p:nvSpPr>
          <p:cNvPr id="189445" name="Text Box 5"/>
          <p:cNvSpPr txBox="1">
            <a:spLocks noChangeArrowheads="1"/>
          </p:cNvSpPr>
          <p:nvPr/>
        </p:nvSpPr>
        <p:spPr bwMode="auto">
          <a:xfrm>
            <a:off x="381000" y="1752600"/>
            <a:ext cx="4419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b="0" i="0">
                <a:solidFill>
                  <a:schemeClr val="tx1"/>
                </a:solidFill>
                <a:latin typeface="Arial" charset="0"/>
              </a:rPr>
              <a:t>In the result of genome imprinting the locus </a:t>
            </a:r>
            <a:r>
              <a:rPr lang="en-GB" altLang="en-US" sz="2400" b="0">
                <a:solidFill>
                  <a:schemeClr val="tx1"/>
                </a:solidFill>
                <a:latin typeface="Arial" charset="0"/>
              </a:rPr>
              <a:t>PWS</a:t>
            </a:r>
            <a:r>
              <a:rPr lang="en-GB" altLang="en-US" sz="2400" b="0" i="0">
                <a:solidFill>
                  <a:schemeClr val="tx1"/>
                </a:solidFill>
                <a:latin typeface="Arial" charset="0"/>
              </a:rPr>
              <a:t> on the chromosome of maternal origin is usually inactivated.</a:t>
            </a:r>
          </a:p>
          <a:p>
            <a:pPr>
              <a:spcBef>
                <a:spcPct val="0"/>
              </a:spcBef>
              <a:buFontTx/>
              <a:buNone/>
            </a:pPr>
            <a:endParaRPr lang="en-GB" altLang="en-US" sz="2400" b="0" i="0">
              <a:solidFill>
                <a:schemeClr val="tx1"/>
              </a:solidFill>
              <a:latin typeface="Arial" charset="0"/>
            </a:endParaRPr>
          </a:p>
          <a:p>
            <a:pPr>
              <a:spcBef>
                <a:spcPct val="0"/>
              </a:spcBef>
              <a:buFontTx/>
              <a:buNone/>
            </a:pPr>
            <a:r>
              <a:rPr lang="en-GB" altLang="en-US" sz="2400" b="0" i="0">
                <a:solidFill>
                  <a:schemeClr val="tx1"/>
                </a:solidFill>
                <a:latin typeface="Arial" charset="0"/>
              </a:rPr>
              <a:t>If deletion located on the chromosome of paternal origin functionally active protein is not synthesized and Prader-Willi syndrome is manifested.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11188" y="188913"/>
            <a:ext cx="7924800" cy="431800"/>
          </a:xfrm>
        </p:spPr>
        <p:txBody>
          <a:bodyPr/>
          <a:lstStyle/>
          <a:p>
            <a:pPr eaLnBrk="1" hangingPunct="1"/>
            <a:r>
              <a:rPr lang="en-GB" altLang="en-US" smtClean="0"/>
              <a:t>Some test systems</a:t>
            </a:r>
          </a:p>
        </p:txBody>
      </p:sp>
      <p:graphicFrame>
        <p:nvGraphicFramePr>
          <p:cNvPr id="190467" name="Object 4"/>
          <p:cNvGraphicFramePr>
            <a:graphicFrameLocks noGrp="1" noChangeAspect="1"/>
          </p:cNvGraphicFramePr>
          <p:nvPr>
            <p:ph idx="1"/>
          </p:nvPr>
        </p:nvGraphicFramePr>
        <p:xfrm>
          <a:off x="2339975" y="981075"/>
          <a:ext cx="4592638" cy="6165850"/>
        </p:xfrm>
        <a:graphic>
          <a:graphicData uri="http://schemas.openxmlformats.org/presentationml/2006/ole">
            <mc:AlternateContent xmlns:mc="http://schemas.openxmlformats.org/markup-compatibility/2006">
              <mc:Choice xmlns:v="urn:schemas-microsoft-com:vml" Requires="v">
                <p:oleObj spid="_x0000_s190506" name="Document" r:id="rId3" imgW="5187305" imgH="6964717" progId="Word.Document.8">
                  <p:embed/>
                </p:oleObj>
              </mc:Choice>
              <mc:Fallback>
                <p:oleObj name="Document" r:id="rId3" imgW="5187305" imgH="6964717"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981075"/>
                        <a:ext cx="4592638" cy="616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85800" y="152400"/>
            <a:ext cx="7924800" cy="990600"/>
          </a:xfrm>
        </p:spPr>
        <p:txBody>
          <a:bodyPr/>
          <a:lstStyle/>
          <a:p>
            <a:pPr eaLnBrk="1" hangingPunct="1"/>
            <a:r>
              <a:rPr lang="en-GB" altLang="en-US" smtClean="0"/>
              <a:t>EU Directive 67/548/EEC</a:t>
            </a:r>
            <a:br>
              <a:rPr lang="en-GB" altLang="en-US" smtClean="0"/>
            </a:br>
            <a:r>
              <a:rPr lang="en-GB" altLang="en-US" sz="2400" smtClean="0"/>
              <a:t> "Dangerous Substances Directive"</a:t>
            </a:r>
            <a:endParaRPr lang="en-GB" altLang="en-US" smtClean="0"/>
          </a:p>
        </p:txBody>
      </p:sp>
      <p:pic>
        <p:nvPicPr>
          <p:cNvPr id="191491" name="Picture 3" descr="Tab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8388"/>
            <a:ext cx="6324600" cy="578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GB" altLang="en-US" smtClean="0"/>
              <a:t>Directive 67/548/EEC</a:t>
            </a:r>
            <a:br>
              <a:rPr lang="en-GB" altLang="en-US" smtClean="0"/>
            </a:br>
            <a:r>
              <a:rPr lang="en-GB" altLang="en-US" sz="2800" smtClean="0"/>
              <a:t> "Dangerous Substances Directive"</a:t>
            </a:r>
          </a:p>
        </p:txBody>
      </p:sp>
      <p:pic>
        <p:nvPicPr>
          <p:cNvPr id="192515" name="Picture 3" descr="Mutageni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686800"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6" name="Text Box 4"/>
          <p:cNvSpPr txBox="1">
            <a:spLocks noChangeArrowheads="1"/>
          </p:cNvSpPr>
          <p:nvPr/>
        </p:nvSpPr>
        <p:spPr bwMode="auto">
          <a:xfrm>
            <a:off x="990600" y="5562600"/>
            <a:ext cx="73294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b="0" i="0">
                <a:solidFill>
                  <a:srgbClr val="FF3300"/>
                </a:solidFill>
                <a:latin typeface="Arial" charset="0"/>
              </a:rPr>
              <a:t>Annually about 30 000 chemicals are entered to the marked in  quantity more than 1 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685800" y="228600"/>
            <a:ext cx="7924800" cy="1295400"/>
          </a:xfrm>
        </p:spPr>
        <p:txBody>
          <a:bodyPr/>
          <a:lstStyle/>
          <a:p>
            <a:pPr eaLnBrk="1" hangingPunct="1"/>
            <a:r>
              <a:rPr lang="en-GB" altLang="en-US" smtClean="0"/>
              <a:t>Directive 86/609/EEC</a:t>
            </a:r>
            <a:br>
              <a:rPr lang="en-GB" altLang="en-US" smtClean="0"/>
            </a:br>
            <a:r>
              <a:rPr lang="en-GB" altLang="en-US" sz="2000" smtClean="0"/>
              <a:t>"Protection of Laboratory Animals for experimental and Other Scientific Purposes"</a:t>
            </a:r>
            <a:endParaRPr lang="en-GB" altLang="en-US" smtClean="0"/>
          </a:p>
        </p:txBody>
      </p:sp>
      <p:pic>
        <p:nvPicPr>
          <p:cNvPr id="193539" name="Picture 3" descr="AT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828800"/>
            <a:ext cx="32766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0" name="Text Box 4"/>
          <p:cNvSpPr txBox="1">
            <a:spLocks noChangeArrowheads="1"/>
          </p:cNvSpPr>
          <p:nvPr/>
        </p:nvSpPr>
        <p:spPr bwMode="auto">
          <a:xfrm>
            <a:off x="457200" y="1828800"/>
            <a:ext cx="4435475" cy="444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6600"/>
                </a:solidFill>
                <a:latin typeface="Comic Sans MS" pitchFamily="66" charset="0"/>
              </a:defRPr>
            </a:lvl1pPr>
            <a:lvl2pPr marL="742950" indent="-285750" eaLnBrk="0" hangingPunct="0">
              <a:spcBef>
                <a:spcPct val="20000"/>
              </a:spcBef>
              <a:buChar char="–"/>
              <a:defRPr sz="2800" b="1">
                <a:solidFill>
                  <a:srgbClr val="663300"/>
                </a:solidFill>
                <a:latin typeface="Comic Sans MS" pitchFamily="66"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200" b="0" i="0">
                <a:solidFill>
                  <a:srgbClr val="008000"/>
                </a:solidFill>
                <a:latin typeface="Arial" charset="0"/>
              </a:rPr>
              <a:t>The Commission and Member States should encourage research into the development and validation of alternative techniques, which could provide the same level of information as that obtained in experiments using animals, but which involve fewer animals or which entail less painful procedures, and shall take such other steps as they consider appropriate to encourage research in this field.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609600"/>
            <a:ext cx="7772400" cy="874713"/>
          </a:xfrm>
        </p:spPr>
        <p:txBody>
          <a:bodyPr/>
          <a:lstStyle/>
          <a:p>
            <a:pPr eaLnBrk="1" hangingPunct="1"/>
            <a:r>
              <a:rPr lang="en-GB" altLang="en-US" smtClean="0"/>
              <a:t>Classification</a:t>
            </a:r>
          </a:p>
        </p:txBody>
      </p:sp>
      <p:sp>
        <p:nvSpPr>
          <p:cNvPr id="148483" name="Rectangle 3"/>
          <p:cNvSpPr>
            <a:spLocks noGrp="1" noChangeArrowheads="1"/>
          </p:cNvSpPr>
          <p:nvPr>
            <p:ph type="body" idx="1"/>
          </p:nvPr>
        </p:nvSpPr>
        <p:spPr>
          <a:xfrm>
            <a:off x="684213" y="1700213"/>
            <a:ext cx="7772400" cy="4114800"/>
          </a:xfrm>
        </p:spPr>
        <p:txBody>
          <a:bodyPr/>
          <a:lstStyle/>
          <a:p>
            <a:pPr eaLnBrk="1" hangingPunct="1"/>
            <a:r>
              <a:rPr lang="en-GB" altLang="en-US" smtClean="0"/>
              <a:t>Manifestation</a:t>
            </a:r>
          </a:p>
          <a:p>
            <a:pPr lvl="1" eaLnBrk="1" hangingPunct="1"/>
            <a:r>
              <a:rPr lang="en-GB" altLang="en-US" smtClean="0"/>
              <a:t>morphological</a:t>
            </a:r>
          </a:p>
          <a:p>
            <a:pPr lvl="1" eaLnBrk="1" hangingPunct="1"/>
            <a:r>
              <a:rPr lang="en-GB" altLang="en-US" smtClean="0"/>
              <a:t>biochemical</a:t>
            </a:r>
          </a:p>
          <a:p>
            <a:pPr lvl="1" eaLnBrk="1" hangingPunct="1"/>
            <a:r>
              <a:rPr lang="en-GB" altLang="en-US" smtClean="0"/>
              <a:t>chlorophyll</a:t>
            </a:r>
          </a:p>
          <a:p>
            <a:pPr lvl="1" eaLnBrk="1" hangingPunct="1"/>
            <a:r>
              <a:rPr lang="en-GB" altLang="en-US" smtClean="0"/>
              <a:t>……………………..</a:t>
            </a:r>
          </a:p>
          <a:p>
            <a:pPr lvl="1" eaLnBrk="1" hangingPunct="1"/>
            <a:endParaRPr lang="en-GB" altLang="en-US" smtClean="0"/>
          </a:p>
          <a:p>
            <a:pPr lvl="1" eaLnBrk="1" hangingPunct="1"/>
            <a:r>
              <a:rPr lang="en-GB" altLang="en-US" smtClean="0"/>
              <a:t>pleiotropic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381000"/>
            <a:ext cx="7924800" cy="1143000"/>
          </a:xfrm>
        </p:spPr>
        <p:txBody>
          <a:bodyPr/>
          <a:lstStyle/>
          <a:p>
            <a:pPr eaLnBrk="1" hangingPunct="1"/>
            <a:r>
              <a:rPr lang="en-GB" altLang="en-US" smtClean="0"/>
              <a:t>Classification</a:t>
            </a:r>
          </a:p>
        </p:txBody>
      </p:sp>
      <p:sp>
        <p:nvSpPr>
          <p:cNvPr id="149507" name="Rectangle 3"/>
          <p:cNvSpPr>
            <a:spLocks noGrp="1" noChangeArrowheads="1"/>
          </p:cNvSpPr>
          <p:nvPr>
            <p:ph type="body" idx="1"/>
          </p:nvPr>
        </p:nvSpPr>
        <p:spPr>
          <a:xfrm>
            <a:off x="685800" y="1524000"/>
            <a:ext cx="7772400" cy="4724400"/>
          </a:xfrm>
        </p:spPr>
        <p:txBody>
          <a:bodyPr/>
          <a:lstStyle/>
          <a:p>
            <a:pPr eaLnBrk="1" hangingPunct="1"/>
            <a:r>
              <a:rPr lang="en-GB" altLang="en-US" smtClean="0"/>
              <a:t>Point</a:t>
            </a:r>
          </a:p>
          <a:p>
            <a:pPr lvl="1" eaLnBrk="1" hangingPunct="1"/>
            <a:r>
              <a:rPr lang="en-GB" altLang="en-US" smtClean="0"/>
              <a:t>substitution of the one nucleotide</a:t>
            </a:r>
          </a:p>
          <a:p>
            <a:pPr lvl="1" eaLnBrk="1" hangingPunct="1"/>
            <a:endParaRPr lang="en-GB" altLang="en-US" smtClean="0"/>
          </a:p>
          <a:p>
            <a:pPr eaLnBrk="1" hangingPunct="1"/>
            <a:r>
              <a:rPr lang="en-GB" altLang="en-US" smtClean="0"/>
              <a:t>Chromosomal rearrangements</a:t>
            </a:r>
          </a:p>
          <a:p>
            <a:pPr lvl="1" eaLnBrk="1" hangingPunct="1"/>
            <a:r>
              <a:rPr lang="en-GB" altLang="en-US" smtClean="0"/>
              <a:t>whole caryotype</a:t>
            </a:r>
          </a:p>
          <a:p>
            <a:pPr lvl="1" eaLnBrk="1" hangingPunct="1"/>
            <a:r>
              <a:rPr lang="en-GB" altLang="en-US" smtClean="0"/>
              <a:t>particular chromosomes</a:t>
            </a:r>
          </a:p>
          <a:p>
            <a:pPr lvl="1" eaLnBrk="1" hangingPunct="1"/>
            <a:r>
              <a:rPr lang="en-GB" altLang="en-US" smtClean="0"/>
              <a:t>sub microscopic, can be separated from the point mutations only by sequencing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09600" y="228600"/>
            <a:ext cx="7924800" cy="762000"/>
          </a:xfrm>
        </p:spPr>
        <p:txBody>
          <a:bodyPr/>
          <a:lstStyle/>
          <a:p>
            <a:pPr eaLnBrk="1" hangingPunct="1"/>
            <a:r>
              <a:rPr lang="en-GB" altLang="en-US" smtClean="0"/>
              <a:t>Inducting factors</a:t>
            </a:r>
          </a:p>
        </p:txBody>
      </p:sp>
      <p:sp>
        <p:nvSpPr>
          <p:cNvPr id="150531" name="Rectangle 3"/>
          <p:cNvSpPr>
            <a:spLocks noGrp="1" noChangeArrowheads="1"/>
          </p:cNvSpPr>
          <p:nvPr>
            <p:ph type="body" idx="1"/>
          </p:nvPr>
        </p:nvSpPr>
        <p:spPr>
          <a:xfrm>
            <a:off x="685800" y="1066800"/>
            <a:ext cx="7772400" cy="5562600"/>
          </a:xfrm>
        </p:spPr>
        <p:txBody>
          <a:bodyPr/>
          <a:lstStyle/>
          <a:p>
            <a:pPr eaLnBrk="1" hangingPunct="1">
              <a:lnSpc>
                <a:spcPct val="90000"/>
              </a:lnSpc>
              <a:buFontTx/>
              <a:buNone/>
            </a:pPr>
            <a:r>
              <a:rPr lang="en-GB" altLang="en-US" smtClean="0">
                <a:solidFill>
                  <a:srgbClr val="CC3300"/>
                </a:solidFill>
              </a:rPr>
              <a:t>Mutagens</a:t>
            </a:r>
          </a:p>
          <a:p>
            <a:pPr eaLnBrk="1" hangingPunct="1">
              <a:lnSpc>
                <a:spcPct val="90000"/>
              </a:lnSpc>
            </a:pPr>
            <a:r>
              <a:rPr lang="en-GB" altLang="en-US" smtClean="0"/>
              <a:t>Physical factors</a:t>
            </a:r>
          </a:p>
          <a:p>
            <a:pPr lvl="1" eaLnBrk="1" hangingPunct="1">
              <a:lnSpc>
                <a:spcPct val="90000"/>
              </a:lnSpc>
            </a:pPr>
            <a:r>
              <a:rPr lang="en-GB" altLang="en-US" smtClean="0"/>
              <a:t>temperature</a:t>
            </a:r>
          </a:p>
          <a:p>
            <a:pPr lvl="1" eaLnBrk="1" hangingPunct="1">
              <a:lnSpc>
                <a:spcPct val="90000"/>
              </a:lnSpc>
            </a:pPr>
            <a:r>
              <a:rPr lang="en-GB" altLang="en-US" smtClean="0"/>
              <a:t>radiation</a:t>
            </a:r>
          </a:p>
          <a:p>
            <a:pPr lvl="2" eaLnBrk="1" hangingPunct="1">
              <a:lnSpc>
                <a:spcPct val="90000"/>
              </a:lnSpc>
            </a:pPr>
            <a:r>
              <a:rPr lang="en-GB" altLang="en-US" smtClean="0"/>
              <a:t>X rays</a:t>
            </a:r>
          </a:p>
          <a:p>
            <a:pPr lvl="2" eaLnBrk="1" hangingPunct="1">
              <a:lnSpc>
                <a:spcPct val="90000"/>
              </a:lnSpc>
            </a:pPr>
            <a:r>
              <a:rPr lang="en-GB" altLang="en-US" smtClean="0"/>
              <a:t>ultraviolet light</a:t>
            </a:r>
          </a:p>
          <a:p>
            <a:pPr lvl="2" eaLnBrk="1" hangingPunct="1">
              <a:lnSpc>
                <a:spcPct val="90000"/>
              </a:lnSpc>
            </a:pPr>
            <a:r>
              <a:rPr lang="en-GB" altLang="en-US" smtClean="0"/>
              <a:t>neutrons</a:t>
            </a:r>
          </a:p>
          <a:p>
            <a:pPr eaLnBrk="1" hangingPunct="1">
              <a:lnSpc>
                <a:spcPct val="90000"/>
              </a:lnSpc>
            </a:pPr>
            <a:r>
              <a:rPr lang="en-GB" altLang="en-US" smtClean="0"/>
              <a:t>Chemicals</a:t>
            </a:r>
          </a:p>
          <a:p>
            <a:pPr lvl="1" eaLnBrk="1" hangingPunct="1">
              <a:lnSpc>
                <a:spcPct val="90000"/>
              </a:lnSpc>
            </a:pPr>
            <a:r>
              <a:rPr lang="en-GB" altLang="en-US" smtClean="0"/>
              <a:t>different types</a:t>
            </a:r>
          </a:p>
          <a:p>
            <a:pPr lvl="1" eaLnBrk="1" hangingPunct="1">
              <a:lnSpc>
                <a:spcPct val="90000"/>
              </a:lnSpc>
            </a:pPr>
            <a:r>
              <a:rPr lang="en-GB" altLang="en-US" smtClean="0"/>
              <a:t>super mutagens</a:t>
            </a:r>
          </a:p>
          <a:p>
            <a:pPr lvl="1" eaLnBrk="1" hangingPunct="1">
              <a:lnSpc>
                <a:spcPct val="90000"/>
              </a:lnSpc>
            </a:pPr>
            <a:r>
              <a:rPr lang="en-GB" altLang="en-US" smtClean="0"/>
              <a:t>mutagens in environment, mutagens in the food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228600"/>
            <a:ext cx="7924800" cy="838200"/>
          </a:xfrm>
        </p:spPr>
        <p:txBody>
          <a:bodyPr/>
          <a:lstStyle/>
          <a:p>
            <a:pPr eaLnBrk="1" hangingPunct="1"/>
            <a:r>
              <a:rPr lang="en-GB" altLang="en-US" smtClean="0"/>
              <a:t>Chromosomal rearrangements</a:t>
            </a:r>
          </a:p>
        </p:txBody>
      </p:sp>
      <p:sp>
        <p:nvSpPr>
          <p:cNvPr id="151555" name="Rectangle 3"/>
          <p:cNvSpPr>
            <a:spLocks noGrp="1" noChangeArrowheads="1"/>
          </p:cNvSpPr>
          <p:nvPr>
            <p:ph type="body" idx="1"/>
          </p:nvPr>
        </p:nvSpPr>
        <p:spPr>
          <a:xfrm>
            <a:off x="611188" y="1125538"/>
            <a:ext cx="7772400" cy="5400675"/>
          </a:xfrm>
        </p:spPr>
        <p:txBody>
          <a:bodyPr/>
          <a:lstStyle/>
          <a:p>
            <a:pPr eaLnBrk="1" hangingPunct="1"/>
            <a:r>
              <a:rPr lang="en-GB" altLang="en-US" sz="2800" dirty="0" smtClean="0"/>
              <a:t>Number of whole chromosomal set (</a:t>
            </a:r>
            <a:r>
              <a:rPr lang="en-GB" altLang="en-US" sz="2800" dirty="0" err="1" smtClean="0"/>
              <a:t>euploidy</a:t>
            </a:r>
            <a:r>
              <a:rPr lang="en-GB" altLang="en-US" sz="2800" dirty="0" smtClean="0"/>
              <a:t>)</a:t>
            </a:r>
          </a:p>
          <a:p>
            <a:pPr lvl="1" eaLnBrk="1" hangingPunct="1"/>
            <a:r>
              <a:rPr lang="en-GB" altLang="en-US" sz="2400" dirty="0" err="1" smtClean="0"/>
              <a:t>haploidy</a:t>
            </a:r>
            <a:r>
              <a:rPr lang="en-GB" altLang="en-US" sz="2400" dirty="0" smtClean="0"/>
              <a:t>, polyploidy</a:t>
            </a:r>
            <a:r>
              <a:rPr lang="lv-LV" altLang="en-US" sz="2400" dirty="0" smtClean="0"/>
              <a:t> (</a:t>
            </a:r>
            <a:r>
              <a:rPr lang="lv-LV" altLang="en-US" sz="2400" dirty="0" err="1" smtClean="0"/>
              <a:t>colchicine</a:t>
            </a:r>
            <a:r>
              <a:rPr lang="lv-LV" altLang="en-US" sz="2400" smtClean="0"/>
              <a:t>)</a:t>
            </a:r>
            <a:endParaRPr lang="en-GB" altLang="en-US" sz="2400" dirty="0" smtClean="0"/>
          </a:p>
          <a:p>
            <a:pPr lvl="2" eaLnBrk="1" hangingPunct="1"/>
            <a:r>
              <a:rPr lang="en-GB" altLang="en-US" sz="2000" dirty="0" smtClean="0"/>
              <a:t>haploid, triploid, tetraploid</a:t>
            </a:r>
          </a:p>
          <a:p>
            <a:pPr eaLnBrk="1" hangingPunct="1"/>
            <a:r>
              <a:rPr lang="en-GB" altLang="en-US" sz="2800" dirty="0" smtClean="0"/>
              <a:t>Number of particular chromosomes</a:t>
            </a:r>
          </a:p>
          <a:p>
            <a:pPr lvl="1" eaLnBrk="1" hangingPunct="1"/>
            <a:r>
              <a:rPr lang="en-GB" altLang="en-US" sz="2400" dirty="0" smtClean="0"/>
              <a:t>aneuploidy (</a:t>
            </a:r>
            <a:r>
              <a:rPr lang="en-GB" altLang="en-US" sz="2400" dirty="0" err="1" smtClean="0"/>
              <a:t>heteroploidy</a:t>
            </a:r>
            <a:r>
              <a:rPr lang="en-GB" altLang="en-US" sz="2400" dirty="0" smtClean="0"/>
              <a:t>)</a:t>
            </a:r>
          </a:p>
          <a:p>
            <a:pPr lvl="2" eaLnBrk="1" hangingPunct="1"/>
            <a:r>
              <a:rPr lang="en-GB" altLang="en-US" sz="2000" dirty="0" err="1" smtClean="0"/>
              <a:t>nullisomy</a:t>
            </a:r>
            <a:r>
              <a:rPr lang="en-GB" altLang="en-US" sz="2000" dirty="0" smtClean="0"/>
              <a:t>, trisomy (</a:t>
            </a:r>
            <a:r>
              <a:rPr lang="en-GB" altLang="en-US" sz="2000" dirty="0" err="1" smtClean="0"/>
              <a:t>nullisomics</a:t>
            </a:r>
            <a:r>
              <a:rPr lang="en-GB" altLang="en-US" sz="2000" dirty="0" smtClean="0"/>
              <a:t>, </a:t>
            </a:r>
            <a:r>
              <a:rPr lang="en-GB" altLang="en-US" sz="2000" dirty="0" err="1" smtClean="0"/>
              <a:t>trisomics</a:t>
            </a:r>
            <a:r>
              <a:rPr lang="en-GB" altLang="en-US" sz="2000" dirty="0" smtClean="0"/>
              <a:t>)</a:t>
            </a:r>
          </a:p>
          <a:p>
            <a:pPr eaLnBrk="1" hangingPunct="1"/>
            <a:r>
              <a:rPr lang="en-GB" altLang="en-US" sz="2800" dirty="0" smtClean="0"/>
              <a:t>Changes of the chromosome structure</a:t>
            </a:r>
          </a:p>
          <a:p>
            <a:pPr lvl="1" eaLnBrk="1" hangingPunct="1"/>
            <a:r>
              <a:rPr lang="en-GB" altLang="en-US" sz="2400" dirty="0" smtClean="0"/>
              <a:t>duplications</a:t>
            </a:r>
          </a:p>
          <a:p>
            <a:pPr lvl="1" eaLnBrk="1" hangingPunct="1"/>
            <a:r>
              <a:rPr lang="en-GB" altLang="en-US" sz="2400" dirty="0" smtClean="0"/>
              <a:t>deletions</a:t>
            </a:r>
          </a:p>
          <a:p>
            <a:pPr lvl="1" eaLnBrk="1" hangingPunct="1"/>
            <a:r>
              <a:rPr lang="en-GB" altLang="en-US" sz="2400" dirty="0" smtClean="0"/>
              <a:t>inversions</a:t>
            </a:r>
          </a:p>
          <a:p>
            <a:pPr lvl="1" eaLnBrk="1" hangingPunct="1"/>
            <a:r>
              <a:rPr lang="en-GB" altLang="en-US" sz="2400" dirty="0" smtClean="0"/>
              <a:t>translocations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85800" y="228600"/>
            <a:ext cx="7924800" cy="838200"/>
          </a:xfrm>
        </p:spPr>
        <p:txBody>
          <a:bodyPr/>
          <a:lstStyle/>
          <a:p>
            <a:pPr eaLnBrk="1" hangingPunct="1"/>
            <a:r>
              <a:rPr lang="en-GB" altLang="en-US" smtClean="0"/>
              <a:t>Chromosomal rearrangements</a:t>
            </a:r>
          </a:p>
        </p:txBody>
      </p:sp>
      <p:sp>
        <p:nvSpPr>
          <p:cNvPr id="152579" name="Rectangle 3"/>
          <p:cNvSpPr>
            <a:spLocks noGrp="1" noChangeArrowheads="1"/>
          </p:cNvSpPr>
          <p:nvPr>
            <p:ph type="body" idx="1"/>
          </p:nvPr>
        </p:nvSpPr>
        <p:spPr>
          <a:xfrm>
            <a:off x="685800" y="1219200"/>
            <a:ext cx="8001000" cy="4495800"/>
          </a:xfrm>
        </p:spPr>
        <p:txBody>
          <a:bodyPr/>
          <a:lstStyle/>
          <a:p>
            <a:pPr eaLnBrk="1" hangingPunct="1"/>
            <a:r>
              <a:rPr lang="en-GB" altLang="en-US" smtClean="0"/>
              <a:t>euploidy – changes in number of whole set of chromosomes </a:t>
            </a:r>
          </a:p>
          <a:p>
            <a:pPr lvl="2" eaLnBrk="1" hangingPunct="1"/>
            <a:r>
              <a:rPr lang="en-GB" altLang="en-US" smtClean="0"/>
              <a:t>euploids</a:t>
            </a:r>
          </a:p>
          <a:p>
            <a:pPr lvl="1" eaLnBrk="1" hangingPunct="1"/>
            <a:endParaRPr lang="en-GB" altLang="en-US" smtClean="0"/>
          </a:p>
          <a:p>
            <a:pPr lvl="1" eaLnBrk="1" hangingPunct="1"/>
            <a:r>
              <a:rPr lang="en-GB" altLang="en-US" smtClean="0"/>
              <a:t>haploidy, polyploidy</a:t>
            </a:r>
          </a:p>
          <a:p>
            <a:pPr lvl="2" eaLnBrk="1" hangingPunct="1"/>
            <a:r>
              <a:rPr lang="en-GB" altLang="en-US" smtClean="0"/>
              <a:t>haploids</a:t>
            </a:r>
          </a:p>
          <a:p>
            <a:pPr lvl="3" eaLnBrk="1" hangingPunct="1"/>
            <a:r>
              <a:rPr lang="en-GB" altLang="en-US" smtClean="0"/>
              <a:t>genetic analyse, breeding</a:t>
            </a:r>
          </a:p>
          <a:p>
            <a:pPr lvl="2" eaLnBrk="1" hangingPunct="1"/>
            <a:r>
              <a:rPr lang="en-GB" altLang="en-US" smtClean="0"/>
              <a:t>triploids, tetraploids</a:t>
            </a:r>
          </a:p>
          <a:p>
            <a:pPr lvl="3" eaLnBrk="1" hangingPunct="1"/>
            <a:r>
              <a:rPr lang="en-GB" altLang="en-US" smtClean="0"/>
              <a:t>evolution, breeding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zaks white">
  <a:themeElements>
    <a:clrScheme name="Izaks whi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zaks whi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lv-LV"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lv-LV"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zaks whi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zaks whi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zaks whi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zaks whi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zaks 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zaks 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zaks 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Izaks white</Template>
  <TotalTime>6485</TotalTime>
  <Words>847</Words>
  <Application>Microsoft Office PowerPoint</Application>
  <PresentationFormat>On-screen Show (4:3)</PresentationFormat>
  <Paragraphs>272</Paragraphs>
  <Slides>49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Izaks white</vt:lpstr>
      <vt:lpstr>Document</vt:lpstr>
      <vt:lpstr>Mutations</vt:lpstr>
      <vt:lpstr>Depending of origin</vt:lpstr>
      <vt:lpstr>Classification</vt:lpstr>
      <vt:lpstr>Classification</vt:lpstr>
      <vt:lpstr>Classification</vt:lpstr>
      <vt:lpstr>Classification</vt:lpstr>
      <vt:lpstr>Inducting factors</vt:lpstr>
      <vt:lpstr>Chromosomal rearrangements</vt:lpstr>
      <vt:lpstr>Chromosomal rearrangements</vt:lpstr>
      <vt:lpstr>Chromosomal rearrangements</vt:lpstr>
      <vt:lpstr>Chromosomal rearrangements</vt:lpstr>
      <vt:lpstr>Chromosomal rearrangements</vt:lpstr>
      <vt:lpstr>Chromosomal rearrangements</vt:lpstr>
      <vt:lpstr>Chromosomal rearrangements</vt:lpstr>
      <vt:lpstr>Chromosomal rearrangements</vt:lpstr>
      <vt:lpstr>Chromosomal rearrangements</vt:lpstr>
      <vt:lpstr>Inversion</vt:lpstr>
      <vt:lpstr>Duplication</vt:lpstr>
      <vt:lpstr>PowerPoint Presentation</vt:lpstr>
      <vt:lpstr>Translocation</vt:lpstr>
      <vt:lpstr>Translocation</vt:lpstr>
      <vt:lpstr>Reciprocal translocations during meiosis</vt:lpstr>
      <vt:lpstr>Robertsonian translocations during meiosis</vt:lpstr>
      <vt:lpstr>Isochromosomes</vt:lpstr>
      <vt:lpstr>Insertion</vt:lpstr>
      <vt:lpstr>Frequency of different mutation types during aging</vt:lpstr>
      <vt:lpstr>Control of mutations</vt:lpstr>
      <vt:lpstr>Control of mutagens</vt:lpstr>
      <vt:lpstr>Dominant autosomal mutation</vt:lpstr>
      <vt:lpstr>Sex-related recessive mutation</vt:lpstr>
      <vt:lpstr>Mutation determination in the endosperm of maize</vt:lpstr>
      <vt:lpstr>Registration of lethal recessive mutations Method Meller 5</vt:lpstr>
      <vt:lpstr>Detection of somatic recessive mutations</vt:lpstr>
      <vt:lpstr>Detection of useful mutations in plants</vt:lpstr>
      <vt:lpstr>Complementation test of allelism</vt:lpstr>
      <vt:lpstr>Cis-trans functional test for allelism</vt:lpstr>
      <vt:lpstr>Cystic fibrosis Mutation dF508 in the gene CFTR</vt:lpstr>
      <vt:lpstr>Identification of mutation dF508 </vt:lpstr>
      <vt:lpstr>PowerPoint Presentation</vt:lpstr>
      <vt:lpstr>PowerPoint Presentation</vt:lpstr>
      <vt:lpstr>PowerPoint Presentation</vt:lpstr>
      <vt:lpstr>PowerPoint Presentation</vt:lpstr>
      <vt:lpstr>Analysis of BRCA2 mutation Protein test</vt:lpstr>
      <vt:lpstr>PCR test for deletions  Muscular dystrophy</vt:lpstr>
      <vt:lpstr>Prader-Willi syndrome Analysis of deletion in human chromosome 15</vt:lpstr>
      <vt:lpstr>Some test systems</vt:lpstr>
      <vt:lpstr>EU Directive 67/548/EEC  "Dangerous Substances Directive"</vt:lpstr>
      <vt:lpstr>Directive 67/548/EEC  "Dangerous Substances Directive"</vt:lpstr>
      <vt:lpstr>Directive 86/609/EEC "Protection of Laboratory Animals for experimental and Other Scientific Purposes"</vt:lpstr>
    </vt:vector>
  </TitlesOfParts>
  <Company>PGL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Ievads ģenētikā</dc:title>
  <dc:creator>Izaks</dc:creator>
  <cp:lastModifiedBy>Izaks Rasals</cp:lastModifiedBy>
  <cp:revision>249</cp:revision>
  <cp:lastPrinted>2002-02-18T09:22:00Z</cp:lastPrinted>
  <dcterms:created xsi:type="dcterms:W3CDTF">2002-09-30T15:15:37Z</dcterms:created>
  <dcterms:modified xsi:type="dcterms:W3CDTF">2017-11-13T23:06:53Z</dcterms:modified>
</cp:coreProperties>
</file>