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1" r:id="rId1"/>
  </p:sldMasterIdLst>
  <p:notesMasterIdLst>
    <p:notesMasterId r:id="rId22"/>
  </p:notesMasterIdLst>
  <p:handoutMasterIdLst>
    <p:handoutMasterId r:id="rId23"/>
  </p:handoutMasterIdLst>
  <p:sldIdLst>
    <p:sldId id="357" r:id="rId2"/>
    <p:sldId id="358" r:id="rId3"/>
    <p:sldId id="359" r:id="rId4"/>
    <p:sldId id="361" r:id="rId5"/>
    <p:sldId id="362" r:id="rId6"/>
    <p:sldId id="363" r:id="rId7"/>
    <p:sldId id="364" r:id="rId8"/>
    <p:sldId id="365" r:id="rId9"/>
    <p:sldId id="366" r:id="rId10"/>
    <p:sldId id="367" r:id="rId11"/>
    <p:sldId id="369" r:id="rId12"/>
    <p:sldId id="368" r:id="rId13"/>
    <p:sldId id="372" r:id="rId14"/>
    <p:sldId id="588" r:id="rId15"/>
    <p:sldId id="370" r:id="rId16"/>
    <p:sldId id="371" r:id="rId17"/>
    <p:sldId id="373" r:id="rId18"/>
    <p:sldId id="548" r:id="rId19"/>
    <p:sldId id="549" r:id="rId20"/>
    <p:sldId id="618" r:id="rId21"/>
  </p:sldIdLst>
  <p:sldSz cx="9144000" cy="6858000" type="screen4x3"/>
  <p:notesSz cx="6858000" cy="9144000"/>
  <p:defaultTextStyle>
    <a:defPPr>
      <a:defRPr lang="lv-LV"/>
    </a:defPPr>
    <a:lvl1pPr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EAEAEA"/>
    <a:srgbClr val="FFFFCC"/>
    <a:srgbClr val="FF0000"/>
    <a:srgbClr val="FFFFFF"/>
    <a:srgbClr val="CC3300"/>
    <a:srgbClr val="996633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92" autoAdjust="0"/>
    <p:restoredTop sz="91135" autoAdjust="0"/>
  </p:normalViewPr>
  <p:slideViewPr>
    <p:cSldViewPr>
      <p:cViewPr varScale="1">
        <p:scale>
          <a:sx n="117" d="100"/>
          <a:sy n="117" d="100"/>
        </p:scale>
        <p:origin x="-145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348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i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i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7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i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7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i="0"/>
            </a:lvl1pPr>
          </a:lstStyle>
          <a:p>
            <a:pPr>
              <a:defRPr/>
            </a:pPr>
            <a:fld id="{95DF1386-26C3-41D9-9AF8-6C0785FACCD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00588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i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i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63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71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lv-LV" noProof="0" smtClean="0"/>
              <a:t>Click to edit Master text styles</a:t>
            </a:r>
          </a:p>
          <a:p>
            <a:pPr lvl="1"/>
            <a:r>
              <a:rPr lang="lv-LV" noProof="0" smtClean="0"/>
              <a:t>Second level</a:t>
            </a:r>
          </a:p>
          <a:p>
            <a:pPr lvl="2"/>
            <a:r>
              <a:rPr lang="lv-LV" noProof="0" smtClean="0"/>
              <a:t>Third level</a:t>
            </a:r>
          </a:p>
          <a:p>
            <a:pPr lvl="3"/>
            <a:r>
              <a:rPr lang="lv-LV" noProof="0" smtClean="0"/>
              <a:t>Fourth level</a:t>
            </a:r>
          </a:p>
          <a:p>
            <a:pPr lvl="4"/>
            <a:r>
              <a:rPr lang="lv-LV" noProof="0" smtClean="0"/>
              <a:t>Fifth level</a:t>
            </a:r>
          </a:p>
        </p:txBody>
      </p:sp>
      <p:sp>
        <p:nvSpPr>
          <p:cNvPr id="471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i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71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i="0"/>
            </a:lvl1pPr>
          </a:lstStyle>
          <a:p>
            <a:pPr>
              <a:defRPr/>
            </a:pPr>
            <a:fld id="{0075AB64-CA53-4967-9290-AB42CD4CB66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94391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AA7A4D-B2DB-4D42-8117-25ED46890BE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9850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19FBE4-7E14-474B-B263-B8BD61C4DD4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0566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32DEF0-2CBE-486F-A37E-F5034108611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9050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B3F200-265C-48BC-B2F8-61F977EFC56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7663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F10897-BD36-48AA-9878-CD5CA829D5A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629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7C0B7A-34C8-441F-B713-DBE5ED45F1E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9253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AE4741-3796-42B4-A5B0-DB926B23E5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8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D51E62-CF19-46AB-BDD6-C82CB1CA93C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2608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6E816B-5E07-4860-A3ED-5B29B782BC7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2843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4077D6-8E86-4FE9-8F83-818344759A5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1656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88420-3A1A-42D8-B4E6-67FB2E7A95A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611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4180B5-F285-4EFD-9BB9-C7FCE969450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020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5744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744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744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/>
            </a:lvl1pPr>
          </a:lstStyle>
          <a:p>
            <a:pPr>
              <a:defRPr/>
            </a:pPr>
            <a:fld id="{FA780FCB-E9CE-4B9F-8E32-54B092961C7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b="1">
          <a:solidFill>
            <a:srgbClr val="0066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1">
          <a:solidFill>
            <a:srgbClr val="6633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077200" cy="990600"/>
          </a:xfrm>
        </p:spPr>
        <p:txBody>
          <a:bodyPr/>
          <a:lstStyle/>
          <a:p>
            <a:pPr eaLnBrk="1" hangingPunct="1"/>
            <a:r>
              <a:rPr lang="en-GB" altLang="en-US" sz="3200" smtClean="0"/>
              <a:t>Alteration of diploid and haploid phases</a:t>
            </a:r>
          </a:p>
        </p:txBody>
      </p:sp>
      <p:pic>
        <p:nvPicPr>
          <p:cNvPr id="105475" name="Picture 3" descr="Haploid-diploid cyc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4138" y="1371600"/>
            <a:ext cx="41148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549275"/>
            <a:ext cx="7485062" cy="838200"/>
          </a:xfrm>
        </p:spPr>
        <p:txBody>
          <a:bodyPr/>
          <a:lstStyle/>
          <a:p>
            <a:pPr eaLnBrk="1" hangingPunct="1"/>
            <a:r>
              <a:rPr lang="en-GB" altLang="en-US" smtClean="0"/>
              <a:t>Double crossing over</a:t>
            </a:r>
          </a:p>
        </p:txBody>
      </p:sp>
      <p:pic>
        <p:nvPicPr>
          <p:cNvPr id="114691" name="Picture 3" descr="Mapping_three poin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3325" y="2111375"/>
            <a:ext cx="4197350" cy="2633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4692" name="Picture 4" descr="Mapping_three poin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3325" y="2111375"/>
            <a:ext cx="4197350" cy="2633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4693" name="Picture 5" descr="Mapping_three poin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3325" y="2111375"/>
            <a:ext cx="4197350" cy="2633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4694" name="Picture 6" descr="Krustmija vienkarsa-divkarsa_shem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1557338"/>
            <a:ext cx="7491412" cy="398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4695" name="Text Box 7"/>
          <p:cNvSpPr txBox="1">
            <a:spLocks noChangeArrowheads="1"/>
          </p:cNvSpPr>
          <p:nvPr/>
        </p:nvSpPr>
        <p:spPr bwMode="auto">
          <a:xfrm>
            <a:off x="3924300" y="1773238"/>
            <a:ext cx="2925763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 b="1">
                <a:solidFill>
                  <a:srgbClr val="006600"/>
                </a:solidFill>
                <a:latin typeface="Comic Sans MS" pitchFamily="66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 b="1">
                <a:solidFill>
                  <a:srgbClr val="663300"/>
                </a:solidFill>
                <a:latin typeface="Comic Sans MS" pitchFamily="66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400" b="0" i="0">
                <a:solidFill>
                  <a:schemeClr val="tx1"/>
                </a:solidFill>
                <a:latin typeface="Times New Roman" pitchFamily="18" charset="0"/>
              </a:rPr>
              <a:t>ordinary crossing over</a:t>
            </a:r>
          </a:p>
        </p:txBody>
      </p:sp>
      <p:sp>
        <p:nvSpPr>
          <p:cNvPr id="114696" name="Text Box 8"/>
          <p:cNvSpPr txBox="1">
            <a:spLocks noChangeArrowheads="1"/>
          </p:cNvSpPr>
          <p:nvPr/>
        </p:nvSpPr>
        <p:spPr bwMode="auto">
          <a:xfrm>
            <a:off x="4067175" y="2781300"/>
            <a:ext cx="2722563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 b="1">
                <a:solidFill>
                  <a:srgbClr val="006600"/>
                </a:solidFill>
                <a:latin typeface="Comic Sans MS" pitchFamily="66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 b="1">
                <a:solidFill>
                  <a:srgbClr val="663300"/>
                </a:solidFill>
                <a:latin typeface="Comic Sans MS" pitchFamily="66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400" b="0" i="0">
                <a:solidFill>
                  <a:schemeClr val="tx1"/>
                </a:solidFill>
                <a:latin typeface="Times New Roman" pitchFamily="18" charset="0"/>
              </a:rPr>
              <a:t>double crossing over</a:t>
            </a:r>
          </a:p>
        </p:txBody>
      </p:sp>
      <p:sp>
        <p:nvSpPr>
          <p:cNvPr id="114697" name="Text Box 9"/>
          <p:cNvSpPr txBox="1">
            <a:spLocks noChangeArrowheads="1"/>
          </p:cNvSpPr>
          <p:nvPr/>
        </p:nvSpPr>
        <p:spPr bwMode="auto">
          <a:xfrm>
            <a:off x="4643438" y="4076700"/>
            <a:ext cx="2305050" cy="822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 b="1">
                <a:solidFill>
                  <a:srgbClr val="006600"/>
                </a:solidFill>
                <a:latin typeface="Comic Sans MS" pitchFamily="66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 b="1">
                <a:solidFill>
                  <a:srgbClr val="663300"/>
                </a:solidFill>
                <a:latin typeface="Comic Sans MS" pitchFamily="66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400" b="0" i="0">
                <a:solidFill>
                  <a:schemeClr val="tx1"/>
                </a:solidFill>
                <a:latin typeface="Times New Roman" pitchFamily="18" charset="0"/>
              </a:rPr>
              <a:t>double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400" b="0" i="0">
                <a:solidFill>
                  <a:schemeClr val="tx1"/>
                </a:solidFill>
                <a:latin typeface="Times New Roman" pitchFamily="18" charset="0"/>
              </a:rPr>
              <a:t> crossing over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404813"/>
            <a:ext cx="7480300" cy="687387"/>
          </a:xfrm>
        </p:spPr>
        <p:txBody>
          <a:bodyPr/>
          <a:lstStyle/>
          <a:p>
            <a:pPr eaLnBrk="1" hangingPunct="1"/>
            <a:r>
              <a:rPr lang="en-GB" altLang="en-US" smtClean="0"/>
              <a:t>Genetic distance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0772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en-US" sz="3600" smtClean="0"/>
              <a:t>	</a:t>
            </a:r>
            <a:r>
              <a:rPr lang="en-GB" altLang="en-US" smtClean="0">
                <a:solidFill>
                  <a:srgbClr val="663300"/>
                </a:solidFill>
              </a:rPr>
              <a:t>Measure of genetic distance is the recombination frequency among two loci.</a:t>
            </a:r>
            <a:endParaRPr lang="en-GB" altLang="en-US" sz="3600" smtClean="0"/>
          </a:p>
          <a:p>
            <a:pPr eaLnBrk="1" hangingPunct="1">
              <a:lnSpc>
                <a:spcPct val="0"/>
              </a:lnSpc>
              <a:buFontTx/>
              <a:buNone/>
            </a:pPr>
            <a:endParaRPr lang="en-GB" altLang="en-US" sz="36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en-US" sz="2800" smtClean="0">
                <a:solidFill>
                  <a:schemeClr val="tx1"/>
                </a:solidFill>
              </a:rPr>
              <a:t>	In result of multiple crossing over distances between loci are not additive:</a:t>
            </a:r>
          </a:p>
          <a:p>
            <a:pPr eaLnBrk="1" hangingPunct="1">
              <a:lnSpc>
                <a:spcPct val="0"/>
              </a:lnSpc>
              <a:buFontTx/>
              <a:buNone/>
            </a:pPr>
            <a:r>
              <a:rPr lang="en-GB" altLang="en-US" sz="2800" smtClean="0">
                <a:solidFill>
                  <a:schemeClr val="tx1"/>
                </a:solidFill>
              </a:rPr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en-US" sz="2800" smtClean="0"/>
              <a:t>	if loci sequence ABC, then r</a:t>
            </a:r>
            <a:r>
              <a:rPr lang="en-GB" altLang="en-US" sz="2800" baseline="-25000" smtClean="0"/>
              <a:t>AC </a:t>
            </a:r>
            <a:r>
              <a:rPr lang="en-GB" altLang="en-US" sz="2800" smtClean="0"/>
              <a:t>&lt; r</a:t>
            </a:r>
            <a:r>
              <a:rPr lang="en-GB" altLang="en-US" sz="2800" baseline="-25000" smtClean="0"/>
              <a:t>AB </a:t>
            </a:r>
            <a:r>
              <a:rPr lang="en-GB" altLang="en-US" sz="2800" smtClean="0"/>
              <a:t>+</a:t>
            </a:r>
            <a:r>
              <a:rPr lang="en-GB" altLang="en-US" sz="2800" baseline="-25000" smtClean="0"/>
              <a:t> </a:t>
            </a:r>
            <a:r>
              <a:rPr lang="en-GB" altLang="en-US" sz="2800" smtClean="0"/>
              <a:t>r</a:t>
            </a:r>
            <a:r>
              <a:rPr lang="en-GB" altLang="en-US" sz="2800" baseline="-25000" smtClean="0"/>
              <a:t>BC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altLang="en-US" sz="280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en-US" sz="2400" smtClean="0">
                <a:solidFill>
                  <a:schemeClr val="tx1"/>
                </a:solidFill>
              </a:rPr>
              <a:t>	Frequency of the double crossing over among loci A and C – r</a:t>
            </a:r>
            <a:r>
              <a:rPr lang="en-GB" altLang="en-US" sz="2400" baseline="-25000" smtClean="0">
                <a:solidFill>
                  <a:schemeClr val="tx1"/>
                </a:solidFill>
              </a:rPr>
              <a:t>AB </a:t>
            </a:r>
            <a:r>
              <a:rPr lang="en-GB" altLang="en-US" sz="2400" smtClean="0">
                <a:solidFill>
                  <a:schemeClr val="tx1"/>
                </a:solidFill>
              </a:rPr>
              <a:t>x</a:t>
            </a:r>
            <a:r>
              <a:rPr lang="en-GB" altLang="en-US" sz="2400" baseline="-25000" smtClean="0">
                <a:solidFill>
                  <a:schemeClr val="tx1"/>
                </a:solidFill>
              </a:rPr>
              <a:t> </a:t>
            </a:r>
            <a:r>
              <a:rPr lang="en-GB" altLang="en-US" sz="2400" smtClean="0">
                <a:solidFill>
                  <a:schemeClr val="tx1"/>
                </a:solidFill>
              </a:rPr>
              <a:t>r</a:t>
            </a:r>
            <a:r>
              <a:rPr lang="en-GB" altLang="en-US" sz="2400" baseline="-25000" smtClean="0">
                <a:solidFill>
                  <a:schemeClr val="tx1"/>
                </a:solidFill>
              </a:rPr>
              <a:t>BC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altLang="en-US" sz="2400" baseline="-2500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en-US" sz="2400" smtClean="0">
                <a:solidFill>
                  <a:schemeClr val="tx1"/>
                </a:solidFill>
              </a:rPr>
              <a:t>	</a:t>
            </a:r>
            <a:r>
              <a:rPr lang="en-GB" altLang="en-US" sz="2400" i="1" smtClean="0">
                <a:solidFill>
                  <a:srgbClr val="CC3300"/>
                </a:solidFill>
              </a:rPr>
              <a:t>Max</a:t>
            </a:r>
            <a:r>
              <a:rPr lang="en-GB" altLang="en-US" sz="2400" smtClean="0">
                <a:solidFill>
                  <a:srgbClr val="CC3300"/>
                </a:solidFill>
              </a:rPr>
              <a:t> of possible recombination frequency among two loci </a:t>
            </a:r>
            <a:r>
              <a:rPr lang="en-GB" altLang="en-US" sz="2400" smtClean="0">
                <a:solidFill>
                  <a:srgbClr val="CC3300"/>
                </a:solidFill>
                <a:cs typeface="Arial" charset="0"/>
              </a:rPr>
              <a:t>–</a:t>
            </a:r>
            <a:r>
              <a:rPr lang="en-GB" altLang="en-US" sz="2400" smtClean="0">
                <a:solidFill>
                  <a:srgbClr val="CC3300"/>
                </a:solidFill>
              </a:rPr>
              <a:t> 50 %</a:t>
            </a:r>
            <a:endParaRPr lang="en-GB" altLang="en-US" sz="2400" baseline="-2500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924800" cy="838200"/>
          </a:xfrm>
        </p:spPr>
        <p:txBody>
          <a:bodyPr/>
          <a:lstStyle/>
          <a:p>
            <a:pPr eaLnBrk="1" hangingPunct="1"/>
            <a:r>
              <a:rPr lang="en-GB" altLang="en-US" smtClean="0"/>
              <a:t>Unit of recombination</a:t>
            </a:r>
          </a:p>
        </p:txBody>
      </p:sp>
      <p:pic>
        <p:nvPicPr>
          <p:cNvPr id="116739" name="Picture 3" descr="1cm of genetic distan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124200"/>
            <a:ext cx="5638800" cy="332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6740" name="Text Box 4"/>
          <p:cNvSpPr txBox="1">
            <a:spLocks noChangeArrowheads="1"/>
          </p:cNvSpPr>
          <p:nvPr/>
        </p:nvSpPr>
        <p:spPr bwMode="auto">
          <a:xfrm>
            <a:off x="1143000" y="1219200"/>
            <a:ext cx="738505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 b="1">
                <a:solidFill>
                  <a:srgbClr val="006600"/>
                </a:solidFill>
                <a:latin typeface="Comic Sans MS" pitchFamily="66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 b="1">
                <a:solidFill>
                  <a:srgbClr val="663300"/>
                </a:solidFill>
                <a:latin typeface="Comic Sans MS" pitchFamily="66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0" i="0">
                <a:solidFill>
                  <a:srgbClr val="FF0000"/>
                </a:solidFill>
                <a:latin typeface="Arial" charset="0"/>
              </a:rPr>
              <a:t>Frequency of recombination</a:t>
            </a:r>
            <a:r>
              <a:rPr lang="en-GB" altLang="en-US" sz="2400" b="0" i="0">
                <a:solidFill>
                  <a:srgbClr val="663300"/>
                </a:solidFill>
                <a:latin typeface="Arial" charset="0"/>
              </a:rPr>
              <a:t> – percent of recombinant gametes (percent of meiosis where recombination happened)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en-US" sz="2400" b="0" i="0">
              <a:solidFill>
                <a:srgbClr val="663300"/>
              </a:solidFill>
              <a:latin typeface="Arial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0" i="0">
                <a:solidFill>
                  <a:srgbClr val="663300"/>
                </a:solidFill>
                <a:latin typeface="Arial" charset="0"/>
              </a:rPr>
              <a:t>1cM (</a:t>
            </a:r>
            <a:r>
              <a:rPr lang="en-GB" altLang="en-US" sz="2400" b="0">
                <a:solidFill>
                  <a:srgbClr val="FF0000"/>
                </a:solidFill>
                <a:latin typeface="Arial" charset="0"/>
              </a:rPr>
              <a:t>centimorgan</a:t>
            </a:r>
            <a:r>
              <a:rPr lang="en-GB" altLang="en-US" sz="2400" b="0" i="0">
                <a:solidFill>
                  <a:srgbClr val="663300"/>
                </a:solidFill>
                <a:latin typeface="Arial" charset="0"/>
              </a:rPr>
              <a:t>) = 1 % recombinant gametes</a:t>
            </a:r>
            <a:r>
              <a:rPr lang="en-GB" altLang="en-US" sz="2400" b="0" i="0">
                <a:solidFill>
                  <a:schemeClr val="tx1"/>
                </a:solidFill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924800" cy="685800"/>
          </a:xfrm>
        </p:spPr>
        <p:txBody>
          <a:bodyPr/>
          <a:lstStyle/>
          <a:p>
            <a:pPr eaLnBrk="1" hangingPunct="1"/>
            <a:r>
              <a:rPr lang="en-GB" altLang="en-US" smtClean="0"/>
              <a:t>Test crossing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382000" cy="5181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mtClean="0"/>
              <a:t>	</a:t>
            </a:r>
            <a:r>
              <a:rPr lang="en-GB" altLang="en-US" sz="2800" smtClean="0">
                <a:solidFill>
                  <a:schemeClr val="tx1"/>
                </a:solidFill>
              </a:rPr>
              <a:t>Crossing with homozygote by recessive alleles of genes of question</a:t>
            </a:r>
            <a:endParaRPr lang="en-GB" altLang="en-US" smtClean="0"/>
          </a:p>
          <a:p>
            <a:pPr algn="ctr" eaLnBrk="1" hangingPunct="1">
              <a:buFontTx/>
              <a:buNone/>
            </a:pPr>
            <a:r>
              <a:rPr lang="en-GB" altLang="en-US" sz="2400" smtClean="0">
                <a:solidFill>
                  <a:srgbClr val="663300"/>
                </a:solidFill>
              </a:rPr>
              <a:t>P</a:t>
            </a:r>
            <a:r>
              <a:rPr lang="en-GB" altLang="en-US" sz="2400" baseline="-25000" smtClean="0">
                <a:solidFill>
                  <a:srgbClr val="663300"/>
                </a:solidFill>
              </a:rPr>
              <a:t>1</a:t>
            </a:r>
            <a:r>
              <a:rPr lang="en-GB" altLang="en-US" sz="2400" i="1" smtClean="0">
                <a:solidFill>
                  <a:srgbClr val="663300"/>
                </a:solidFill>
              </a:rPr>
              <a:t> </a:t>
            </a:r>
            <a:r>
              <a:rPr lang="en-GB" altLang="en-US" sz="2400" i="1" smtClean="0">
                <a:solidFill>
                  <a:schemeClr val="accent2"/>
                </a:solidFill>
              </a:rPr>
              <a:t>AABB</a:t>
            </a:r>
            <a:r>
              <a:rPr lang="en-GB" altLang="en-US" sz="2400" smtClean="0">
                <a:solidFill>
                  <a:srgbClr val="663300"/>
                </a:solidFill>
              </a:rPr>
              <a:t>, P</a:t>
            </a:r>
            <a:r>
              <a:rPr lang="en-GB" altLang="en-US" sz="2400" baseline="-25000" smtClean="0">
                <a:solidFill>
                  <a:srgbClr val="663300"/>
                </a:solidFill>
              </a:rPr>
              <a:t>2</a:t>
            </a:r>
            <a:r>
              <a:rPr lang="en-GB" altLang="en-US" sz="2400" smtClean="0">
                <a:solidFill>
                  <a:srgbClr val="663300"/>
                </a:solidFill>
              </a:rPr>
              <a:t> </a:t>
            </a:r>
            <a:r>
              <a:rPr lang="en-GB" altLang="en-US" sz="2400" i="1" smtClean="0"/>
              <a:t>aabb</a:t>
            </a:r>
            <a:endParaRPr lang="en-GB" altLang="en-US" sz="2400" smtClean="0"/>
          </a:p>
          <a:p>
            <a:pPr algn="ctr" eaLnBrk="1" hangingPunct="1">
              <a:buFontTx/>
              <a:buNone/>
            </a:pPr>
            <a:r>
              <a:rPr lang="en-GB" altLang="en-US" sz="2400" smtClean="0">
                <a:solidFill>
                  <a:srgbClr val="663300"/>
                </a:solidFill>
              </a:rPr>
              <a:t>F</a:t>
            </a:r>
            <a:r>
              <a:rPr lang="en-GB" altLang="en-US" sz="2400" baseline="-25000" smtClean="0">
                <a:solidFill>
                  <a:srgbClr val="663300"/>
                </a:solidFill>
              </a:rPr>
              <a:t>1 </a:t>
            </a:r>
            <a:r>
              <a:rPr lang="en-GB" altLang="en-US" sz="2400" i="1" smtClean="0">
                <a:solidFill>
                  <a:schemeClr val="accent2"/>
                </a:solidFill>
              </a:rPr>
              <a:t>AaBb</a:t>
            </a:r>
            <a:endParaRPr lang="en-GB" altLang="en-US" smtClean="0"/>
          </a:p>
        </p:txBody>
      </p:sp>
      <p:sp>
        <p:nvSpPr>
          <p:cNvPr id="117764" name="Oval 4"/>
          <p:cNvSpPr>
            <a:spLocks noChangeArrowheads="1"/>
          </p:cNvSpPr>
          <p:nvPr/>
        </p:nvSpPr>
        <p:spPr bwMode="auto">
          <a:xfrm>
            <a:off x="2286000" y="2819400"/>
            <a:ext cx="914400" cy="914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 b="1">
                <a:solidFill>
                  <a:srgbClr val="006600"/>
                </a:solidFill>
                <a:latin typeface="Comic Sans MS" pitchFamily="66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 b="1">
                <a:solidFill>
                  <a:srgbClr val="663300"/>
                </a:solidFill>
                <a:latin typeface="Comic Sans MS" pitchFamily="66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400">
                <a:solidFill>
                  <a:schemeClr val="tx1"/>
                </a:solidFill>
                <a:latin typeface="Arial" charset="0"/>
              </a:rPr>
              <a:t>AB</a:t>
            </a:r>
            <a:endParaRPr lang="en-GB" altLang="en-US" sz="2400" b="0" i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17765" name="Oval 5"/>
          <p:cNvSpPr>
            <a:spLocks noChangeArrowheads="1"/>
          </p:cNvSpPr>
          <p:nvPr/>
        </p:nvSpPr>
        <p:spPr bwMode="auto">
          <a:xfrm>
            <a:off x="3429000" y="28194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 b="1">
                <a:solidFill>
                  <a:srgbClr val="006600"/>
                </a:solidFill>
                <a:latin typeface="Comic Sans MS" pitchFamily="66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 b="1">
                <a:solidFill>
                  <a:srgbClr val="663300"/>
                </a:solidFill>
                <a:latin typeface="Comic Sans MS" pitchFamily="66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400">
                <a:solidFill>
                  <a:schemeClr val="tx1"/>
                </a:solidFill>
                <a:latin typeface="Arial" charset="0"/>
              </a:rPr>
              <a:t>ab</a:t>
            </a:r>
            <a:endParaRPr lang="en-GB" altLang="en-US" sz="2400" b="0" i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17766" name="Oval 6"/>
          <p:cNvSpPr>
            <a:spLocks noChangeArrowheads="1"/>
          </p:cNvSpPr>
          <p:nvPr/>
        </p:nvSpPr>
        <p:spPr bwMode="auto">
          <a:xfrm>
            <a:off x="5791200" y="4724400"/>
            <a:ext cx="914400" cy="914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 b="1">
                <a:solidFill>
                  <a:srgbClr val="006600"/>
                </a:solidFill>
                <a:latin typeface="Comic Sans MS" pitchFamily="66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 b="1">
                <a:solidFill>
                  <a:srgbClr val="663300"/>
                </a:solidFill>
                <a:latin typeface="Comic Sans MS" pitchFamily="66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400">
                <a:solidFill>
                  <a:schemeClr val="tx1"/>
                </a:solidFill>
                <a:latin typeface="Arial" charset="0"/>
              </a:rPr>
              <a:t>aaBb</a:t>
            </a:r>
            <a:endParaRPr lang="en-GB" altLang="en-US" sz="2400" b="0" i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17767" name="Oval 7"/>
          <p:cNvSpPr>
            <a:spLocks noChangeArrowheads="1"/>
          </p:cNvSpPr>
          <p:nvPr/>
        </p:nvSpPr>
        <p:spPr bwMode="auto">
          <a:xfrm>
            <a:off x="4572000" y="2819400"/>
            <a:ext cx="914400" cy="914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 b="1">
                <a:solidFill>
                  <a:srgbClr val="006600"/>
                </a:solidFill>
                <a:latin typeface="Comic Sans MS" pitchFamily="66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 b="1">
                <a:solidFill>
                  <a:srgbClr val="663300"/>
                </a:solidFill>
                <a:latin typeface="Comic Sans MS" pitchFamily="66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400">
                <a:solidFill>
                  <a:schemeClr val="tx1"/>
                </a:solidFill>
                <a:latin typeface="Arial" charset="0"/>
              </a:rPr>
              <a:t>Ab</a:t>
            </a:r>
          </a:p>
        </p:txBody>
      </p:sp>
      <p:sp>
        <p:nvSpPr>
          <p:cNvPr id="117768" name="Oval 8"/>
          <p:cNvSpPr>
            <a:spLocks noChangeArrowheads="1"/>
          </p:cNvSpPr>
          <p:nvPr/>
        </p:nvSpPr>
        <p:spPr bwMode="auto">
          <a:xfrm>
            <a:off x="2286000" y="4724400"/>
            <a:ext cx="914400" cy="914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 b="1">
                <a:solidFill>
                  <a:srgbClr val="006600"/>
                </a:solidFill>
                <a:latin typeface="Comic Sans MS" pitchFamily="66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 b="1">
                <a:solidFill>
                  <a:srgbClr val="663300"/>
                </a:solidFill>
                <a:latin typeface="Comic Sans MS" pitchFamily="66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400">
                <a:solidFill>
                  <a:schemeClr val="tx1"/>
                </a:solidFill>
                <a:latin typeface="Arial" charset="0"/>
              </a:rPr>
              <a:t>AaBb</a:t>
            </a:r>
            <a:endParaRPr lang="en-GB" altLang="en-US" sz="2400" b="0" i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17769" name="Oval 9"/>
          <p:cNvSpPr>
            <a:spLocks noChangeArrowheads="1"/>
          </p:cNvSpPr>
          <p:nvPr/>
        </p:nvSpPr>
        <p:spPr bwMode="auto">
          <a:xfrm>
            <a:off x="3581400" y="47244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 b="1">
                <a:solidFill>
                  <a:srgbClr val="006600"/>
                </a:solidFill>
                <a:latin typeface="Comic Sans MS" pitchFamily="66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 b="1">
                <a:solidFill>
                  <a:srgbClr val="663300"/>
                </a:solidFill>
                <a:latin typeface="Comic Sans MS" pitchFamily="66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400">
                <a:solidFill>
                  <a:schemeClr val="tx1"/>
                </a:solidFill>
                <a:latin typeface="Arial" charset="0"/>
              </a:rPr>
              <a:t>aabb</a:t>
            </a:r>
            <a:endParaRPr lang="en-GB" altLang="en-US" sz="2400" b="0" i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17770" name="Oval 10"/>
          <p:cNvSpPr>
            <a:spLocks noChangeArrowheads="1"/>
          </p:cNvSpPr>
          <p:nvPr/>
        </p:nvSpPr>
        <p:spPr bwMode="auto">
          <a:xfrm>
            <a:off x="4724400" y="4724400"/>
            <a:ext cx="914400" cy="914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 b="1">
                <a:solidFill>
                  <a:srgbClr val="006600"/>
                </a:solidFill>
                <a:latin typeface="Comic Sans MS" pitchFamily="66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 b="1">
                <a:solidFill>
                  <a:srgbClr val="663300"/>
                </a:solidFill>
                <a:latin typeface="Comic Sans MS" pitchFamily="66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400">
                <a:solidFill>
                  <a:schemeClr val="tx1"/>
                </a:solidFill>
                <a:latin typeface="Arial" charset="0"/>
              </a:rPr>
              <a:t>Aabb</a:t>
            </a:r>
          </a:p>
        </p:txBody>
      </p:sp>
      <p:sp>
        <p:nvSpPr>
          <p:cNvPr id="117771" name="Oval 11"/>
          <p:cNvSpPr>
            <a:spLocks noChangeArrowheads="1"/>
          </p:cNvSpPr>
          <p:nvPr/>
        </p:nvSpPr>
        <p:spPr bwMode="auto">
          <a:xfrm>
            <a:off x="5715000" y="2819400"/>
            <a:ext cx="914400" cy="914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 b="1">
                <a:solidFill>
                  <a:srgbClr val="006600"/>
                </a:solidFill>
                <a:latin typeface="Comic Sans MS" pitchFamily="66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 b="1">
                <a:solidFill>
                  <a:srgbClr val="663300"/>
                </a:solidFill>
                <a:latin typeface="Comic Sans MS" pitchFamily="66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400">
                <a:solidFill>
                  <a:schemeClr val="tx1"/>
                </a:solidFill>
                <a:latin typeface="Arial" charset="0"/>
              </a:rPr>
              <a:t>aB</a:t>
            </a:r>
            <a:endParaRPr lang="en-GB" altLang="en-US" sz="2400" b="0" i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17772" name="Text Box 12"/>
          <p:cNvSpPr txBox="1">
            <a:spLocks noChangeArrowheads="1"/>
          </p:cNvSpPr>
          <p:nvPr/>
        </p:nvSpPr>
        <p:spPr bwMode="auto">
          <a:xfrm>
            <a:off x="1752600" y="3886200"/>
            <a:ext cx="556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 b="1">
                <a:solidFill>
                  <a:srgbClr val="006600"/>
                </a:solidFill>
                <a:latin typeface="Comic Sans MS" pitchFamily="66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 b="1">
                <a:solidFill>
                  <a:srgbClr val="663300"/>
                </a:solidFill>
                <a:latin typeface="Comic Sans MS" pitchFamily="66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400" b="0" i="0">
                <a:solidFill>
                  <a:schemeClr val="tx1"/>
                </a:solidFill>
                <a:latin typeface="Arial" charset="0"/>
              </a:rPr>
              <a:t>Crossing with </a:t>
            </a:r>
            <a:r>
              <a:rPr lang="en-GB" altLang="en-US" sz="2400">
                <a:solidFill>
                  <a:schemeClr val="accent1"/>
                </a:solidFill>
                <a:latin typeface="Arial" charset="0"/>
              </a:rPr>
              <a:t>aabb</a:t>
            </a:r>
            <a:r>
              <a:rPr lang="en-GB" altLang="en-US" sz="2400" b="0" i="0">
                <a:solidFill>
                  <a:schemeClr val="tx1"/>
                </a:solidFill>
                <a:latin typeface="Arial" charset="0"/>
              </a:rPr>
              <a:t> (all gametes </a:t>
            </a:r>
            <a:r>
              <a:rPr lang="en-GB" altLang="en-US" sz="2400">
                <a:solidFill>
                  <a:schemeClr val="accent1"/>
                </a:solidFill>
                <a:latin typeface="Arial" charset="0"/>
              </a:rPr>
              <a:t>ab</a:t>
            </a:r>
            <a:r>
              <a:rPr lang="en-GB" altLang="en-US" sz="2400" b="0" i="0">
                <a:solidFill>
                  <a:schemeClr val="tx1"/>
                </a:solidFill>
                <a:latin typeface="Arial" charset="0"/>
              </a:rPr>
              <a:t>)</a:t>
            </a:r>
          </a:p>
        </p:txBody>
      </p:sp>
      <p:sp>
        <p:nvSpPr>
          <p:cNvPr id="117773" name="Text Box 13"/>
          <p:cNvSpPr txBox="1">
            <a:spLocks noChangeArrowheads="1"/>
          </p:cNvSpPr>
          <p:nvPr/>
        </p:nvSpPr>
        <p:spPr bwMode="auto">
          <a:xfrm>
            <a:off x="-6350" y="3048000"/>
            <a:ext cx="21256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 b="1">
                <a:solidFill>
                  <a:srgbClr val="006600"/>
                </a:solidFill>
                <a:latin typeface="Comic Sans MS" pitchFamily="66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 b="1">
                <a:solidFill>
                  <a:srgbClr val="663300"/>
                </a:solidFill>
                <a:latin typeface="Comic Sans MS" pitchFamily="66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400" b="0" i="0">
                <a:solidFill>
                  <a:schemeClr val="tx1"/>
                </a:solidFill>
                <a:latin typeface="Arial" charset="0"/>
              </a:rPr>
              <a:t>Gametes in F</a:t>
            </a:r>
            <a:r>
              <a:rPr lang="en-GB" altLang="en-US" sz="2400" b="0" i="0" baseline="-25000">
                <a:solidFill>
                  <a:schemeClr val="tx1"/>
                </a:solidFill>
                <a:latin typeface="Arial" charset="0"/>
              </a:rPr>
              <a:t>1</a:t>
            </a:r>
            <a:endParaRPr lang="en-GB" altLang="en-US" sz="2400" b="0" i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17774" name="Text Box 14"/>
          <p:cNvSpPr txBox="1">
            <a:spLocks noChangeArrowheads="1"/>
          </p:cNvSpPr>
          <p:nvPr/>
        </p:nvSpPr>
        <p:spPr bwMode="auto">
          <a:xfrm>
            <a:off x="152400" y="4648200"/>
            <a:ext cx="2043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 b="1">
                <a:solidFill>
                  <a:srgbClr val="006600"/>
                </a:solidFill>
                <a:latin typeface="Comic Sans MS" pitchFamily="66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 b="1">
                <a:solidFill>
                  <a:srgbClr val="663300"/>
                </a:solidFill>
                <a:latin typeface="Comic Sans MS" pitchFamily="66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0" i="0">
                <a:solidFill>
                  <a:schemeClr val="tx1"/>
                </a:solidFill>
                <a:latin typeface="Arial" charset="0"/>
              </a:rPr>
              <a:t>Phenotypes after test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0" i="0">
                <a:solidFill>
                  <a:schemeClr val="tx1"/>
                </a:solidFill>
                <a:latin typeface="Arial" charset="0"/>
              </a:rPr>
              <a:t>crossing</a:t>
            </a:r>
            <a:endParaRPr lang="en-GB" altLang="en-US" sz="2400" b="0" i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924800" cy="685800"/>
          </a:xfrm>
        </p:spPr>
        <p:txBody>
          <a:bodyPr/>
          <a:lstStyle/>
          <a:p>
            <a:pPr eaLnBrk="1" hangingPunct="1"/>
            <a:r>
              <a:rPr lang="en-US" altLang="en-US" smtClean="0"/>
              <a:t>Recombination in F</a:t>
            </a:r>
            <a:r>
              <a:rPr lang="en-US" altLang="en-US" baseline="-25000" smtClean="0"/>
              <a:t>2</a:t>
            </a:r>
            <a:endParaRPr lang="en-US" altLang="en-US" smtClean="0"/>
          </a:p>
        </p:txBody>
      </p:sp>
      <p:sp>
        <p:nvSpPr>
          <p:cNvPr id="541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382000" cy="3810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400" smtClean="0"/>
              <a:t>P</a:t>
            </a:r>
            <a:r>
              <a:rPr lang="en-US" altLang="en-US" sz="2400" baseline="-25000" smtClean="0"/>
              <a:t>1</a:t>
            </a:r>
            <a:r>
              <a:rPr lang="en-US" altLang="en-US" sz="2400" i="1" smtClean="0"/>
              <a:t> </a:t>
            </a:r>
            <a:r>
              <a:rPr lang="en-US" altLang="en-US" sz="2400" i="1" smtClean="0">
                <a:solidFill>
                  <a:schemeClr val="accent2"/>
                </a:solidFill>
              </a:rPr>
              <a:t>AABB    </a:t>
            </a:r>
            <a:r>
              <a:rPr lang="en-US" altLang="en-US" sz="2400" smtClean="0"/>
              <a:t>      P</a:t>
            </a:r>
            <a:r>
              <a:rPr lang="en-US" altLang="en-US" sz="2400" baseline="-25000" smtClean="0"/>
              <a:t>2</a:t>
            </a:r>
            <a:r>
              <a:rPr lang="en-US" altLang="en-US" sz="2400" smtClean="0"/>
              <a:t> </a:t>
            </a:r>
            <a:r>
              <a:rPr lang="en-US" altLang="en-US" sz="2400" i="1" smtClean="0"/>
              <a:t>aabb</a:t>
            </a:r>
            <a:endParaRPr lang="en-US" altLang="en-US" smtClean="0"/>
          </a:p>
        </p:txBody>
      </p:sp>
      <p:sp>
        <p:nvSpPr>
          <p:cNvPr id="541700" name="Oval 4"/>
          <p:cNvSpPr>
            <a:spLocks noChangeArrowheads="1"/>
          </p:cNvSpPr>
          <p:nvPr/>
        </p:nvSpPr>
        <p:spPr bwMode="auto">
          <a:xfrm>
            <a:off x="2667000" y="3429000"/>
            <a:ext cx="914400" cy="914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 b="1">
                <a:solidFill>
                  <a:srgbClr val="006600"/>
                </a:solidFill>
                <a:latin typeface="Comic Sans MS" pitchFamily="66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 b="1">
                <a:solidFill>
                  <a:srgbClr val="663300"/>
                </a:solidFill>
                <a:latin typeface="Comic Sans MS" pitchFamily="66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tx1"/>
                </a:solidFill>
                <a:latin typeface="Arial" charset="0"/>
              </a:rPr>
              <a:t>AB</a:t>
            </a:r>
            <a:endParaRPr lang="en-US" altLang="en-US" sz="2400" b="0" i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41701" name="Oval 5"/>
          <p:cNvSpPr>
            <a:spLocks noChangeArrowheads="1"/>
          </p:cNvSpPr>
          <p:nvPr/>
        </p:nvSpPr>
        <p:spPr bwMode="auto">
          <a:xfrm>
            <a:off x="3886200" y="34290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 b="1">
                <a:solidFill>
                  <a:srgbClr val="006600"/>
                </a:solidFill>
                <a:latin typeface="Comic Sans MS" pitchFamily="66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 b="1">
                <a:solidFill>
                  <a:srgbClr val="663300"/>
                </a:solidFill>
                <a:latin typeface="Comic Sans MS" pitchFamily="66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tx1"/>
                </a:solidFill>
                <a:latin typeface="Arial" charset="0"/>
              </a:rPr>
              <a:t>ab</a:t>
            </a:r>
            <a:endParaRPr lang="en-US" altLang="en-US" sz="2400" b="0" i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41702" name="Oval 6"/>
          <p:cNvSpPr>
            <a:spLocks noChangeArrowheads="1"/>
          </p:cNvSpPr>
          <p:nvPr/>
        </p:nvSpPr>
        <p:spPr bwMode="auto">
          <a:xfrm>
            <a:off x="5181600" y="3429000"/>
            <a:ext cx="914400" cy="914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 b="1">
                <a:solidFill>
                  <a:srgbClr val="006600"/>
                </a:solidFill>
                <a:latin typeface="Comic Sans MS" pitchFamily="66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 b="1">
                <a:solidFill>
                  <a:srgbClr val="663300"/>
                </a:solidFill>
                <a:latin typeface="Comic Sans MS" pitchFamily="66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tx1"/>
                </a:solidFill>
                <a:latin typeface="Arial" charset="0"/>
              </a:rPr>
              <a:t>Ab</a:t>
            </a:r>
          </a:p>
        </p:txBody>
      </p:sp>
      <p:sp>
        <p:nvSpPr>
          <p:cNvPr id="541703" name="Oval 7"/>
          <p:cNvSpPr>
            <a:spLocks noChangeArrowheads="1"/>
          </p:cNvSpPr>
          <p:nvPr/>
        </p:nvSpPr>
        <p:spPr bwMode="auto">
          <a:xfrm>
            <a:off x="6400800" y="3429000"/>
            <a:ext cx="914400" cy="914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 b="1">
                <a:solidFill>
                  <a:srgbClr val="006600"/>
                </a:solidFill>
                <a:latin typeface="Comic Sans MS" pitchFamily="66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 b="1">
                <a:solidFill>
                  <a:srgbClr val="663300"/>
                </a:solidFill>
                <a:latin typeface="Comic Sans MS" pitchFamily="66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tx1"/>
                </a:solidFill>
                <a:latin typeface="Arial" charset="0"/>
              </a:rPr>
              <a:t>aB</a:t>
            </a:r>
            <a:endParaRPr lang="en-US" altLang="en-US" sz="2400" b="0" i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41704" name="Text Box 8"/>
          <p:cNvSpPr txBox="1">
            <a:spLocks noChangeArrowheads="1"/>
          </p:cNvSpPr>
          <p:nvPr/>
        </p:nvSpPr>
        <p:spPr bwMode="auto">
          <a:xfrm>
            <a:off x="152400" y="3733800"/>
            <a:ext cx="180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 b="1">
                <a:solidFill>
                  <a:srgbClr val="006600"/>
                </a:solidFill>
                <a:latin typeface="Comic Sans MS" pitchFamily="66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 b="1">
                <a:solidFill>
                  <a:srgbClr val="663300"/>
                </a:solidFill>
                <a:latin typeface="Comic Sans MS" pitchFamily="66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0" i="0">
                <a:solidFill>
                  <a:schemeClr val="tx1"/>
                </a:solidFill>
                <a:latin typeface="Arial" charset="0"/>
              </a:rPr>
              <a:t>Gametes F</a:t>
            </a:r>
            <a:r>
              <a:rPr lang="en-US" altLang="en-US" sz="2400" b="0" i="0" baseline="-25000">
                <a:solidFill>
                  <a:schemeClr val="tx1"/>
                </a:solidFill>
                <a:latin typeface="Arial" charset="0"/>
              </a:rPr>
              <a:t>1</a:t>
            </a:r>
            <a:endParaRPr lang="en-US" altLang="en-US" sz="2400" b="0" i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41705" name="Text Box 9"/>
          <p:cNvSpPr txBox="1">
            <a:spLocks noChangeArrowheads="1"/>
          </p:cNvSpPr>
          <p:nvPr/>
        </p:nvSpPr>
        <p:spPr bwMode="auto">
          <a:xfrm>
            <a:off x="179388" y="4868863"/>
            <a:ext cx="217805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 b="1">
                <a:solidFill>
                  <a:srgbClr val="006600"/>
                </a:solidFill>
                <a:latin typeface="Comic Sans MS" pitchFamily="66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 b="1">
                <a:solidFill>
                  <a:srgbClr val="663300"/>
                </a:solidFill>
                <a:latin typeface="Comic Sans MS" pitchFamily="66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0" i="0">
                <a:solidFill>
                  <a:schemeClr val="tx1"/>
                </a:solidFill>
                <a:latin typeface="Arial" charset="0"/>
              </a:rPr>
              <a:t>GenotypesF</a:t>
            </a:r>
            <a:r>
              <a:rPr lang="en-US" altLang="en-US" sz="2400" b="0" i="0" baseline="-25000">
                <a:solidFill>
                  <a:schemeClr val="tx1"/>
                </a:solidFill>
                <a:latin typeface="Arial" charset="0"/>
              </a:rPr>
              <a:t>2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 b="0" i="0" baseline="-25000">
              <a:solidFill>
                <a:schemeClr val="tx1"/>
              </a:solidFill>
              <a:latin typeface="Arial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0" i="0">
                <a:solidFill>
                  <a:schemeClr val="tx1"/>
                </a:solidFill>
                <a:latin typeface="Arial" charset="0"/>
              </a:rPr>
              <a:t>Phenotypes F</a:t>
            </a:r>
            <a:r>
              <a:rPr lang="en-US" altLang="en-US" sz="2400" b="0" i="0" baseline="-25000">
                <a:solidFill>
                  <a:schemeClr val="tx1"/>
                </a:solidFill>
                <a:latin typeface="Arial" charset="0"/>
              </a:rPr>
              <a:t>2</a:t>
            </a:r>
          </a:p>
        </p:txBody>
      </p:sp>
      <p:sp>
        <p:nvSpPr>
          <p:cNvPr id="541706" name="Oval 10"/>
          <p:cNvSpPr>
            <a:spLocks noChangeArrowheads="1"/>
          </p:cNvSpPr>
          <p:nvPr/>
        </p:nvSpPr>
        <p:spPr bwMode="auto">
          <a:xfrm>
            <a:off x="3429000" y="1371600"/>
            <a:ext cx="914400" cy="914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 b="1">
                <a:solidFill>
                  <a:srgbClr val="006600"/>
                </a:solidFill>
                <a:latin typeface="Comic Sans MS" pitchFamily="66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 b="1">
                <a:solidFill>
                  <a:srgbClr val="663300"/>
                </a:solidFill>
                <a:latin typeface="Comic Sans MS" pitchFamily="66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tx1"/>
                </a:solidFill>
                <a:latin typeface="Arial" charset="0"/>
              </a:rPr>
              <a:t>AB</a:t>
            </a:r>
            <a:endParaRPr lang="en-US" altLang="en-US" sz="2400" b="0" i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41707" name="Oval 11"/>
          <p:cNvSpPr>
            <a:spLocks noChangeArrowheads="1"/>
          </p:cNvSpPr>
          <p:nvPr/>
        </p:nvSpPr>
        <p:spPr bwMode="auto">
          <a:xfrm>
            <a:off x="5410200" y="13716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 b="1">
                <a:solidFill>
                  <a:srgbClr val="006600"/>
                </a:solidFill>
                <a:latin typeface="Comic Sans MS" pitchFamily="66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 b="1">
                <a:solidFill>
                  <a:srgbClr val="663300"/>
                </a:solidFill>
                <a:latin typeface="Comic Sans MS" pitchFamily="66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tx1"/>
                </a:solidFill>
                <a:latin typeface="Arial" charset="0"/>
              </a:rPr>
              <a:t>ab</a:t>
            </a:r>
            <a:endParaRPr lang="en-US" altLang="en-US" sz="2400" b="0" i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41708" name="Text Box 12"/>
          <p:cNvSpPr txBox="1">
            <a:spLocks noChangeArrowheads="1"/>
          </p:cNvSpPr>
          <p:nvPr/>
        </p:nvSpPr>
        <p:spPr bwMode="auto">
          <a:xfrm>
            <a:off x="2484438" y="4652963"/>
            <a:ext cx="6473825" cy="133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 b="1">
                <a:solidFill>
                  <a:srgbClr val="006600"/>
                </a:solidFill>
                <a:latin typeface="Comic Sans MS" pitchFamily="66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 b="1">
                <a:solidFill>
                  <a:srgbClr val="663300"/>
                </a:solidFill>
                <a:latin typeface="Comic Sans MS" pitchFamily="66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accent2"/>
                </a:solidFill>
                <a:latin typeface="Arial" charset="0"/>
              </a:rPr>
              <a:t>AB   AB  </a:t>
            </a:r>
            <a:r>
              <a:rPr lang="en-US" altLang="en-US" sz="2400">
                <a:solidFill>
                  <a:schemeClr val="accent1"/>
                </a:solidFill>
                <a:latin typeface="Arial" charset="0"/>
              </a:rPr>
              <a:t>ab </a:t>
            </a:r>
            <a:r>
              <a:rPr lang="en-US" altLang="en-US" sz="2400">
                <a:solidFill>
                  <a:schemeClr val="accent2"/>
                </a:solidFill>
                <a:latin typeface="Arial" charset="0"/>
              </a:rPr>
              <a:t> AB  AB</a:t>
            </a:r>
            <a:r>
              <a:rPr lang="en-US" altLang="en-US" sz="2400">
                <a:solidFill>
                  <a:schemeClr val="tx1"/>
                </a:solidFill>
                <a:latin typeface="Arial" charset="0"/>
              </a:rPr>
              <a:t>   </a:t>
            </a:r>
            <a:r>
              <a:rPr lang="en-US" altLang="en-US" sz="2400">
                <a:solidFill>
                  <a:schemeClr val="accent1"/>
                </a:solidFill>
                <a:latin typeface="Arial" charset="0"/>
              </a:rPr>
              <a:t>ab   ab</a:t>
            </a:r>
            <a:r>
              <a:rPr lang="en-US" altLang="en-US" sz="2400">
                <a:solidFill>
                  <a:schemeClr val="tx1"/>
                </a:solidFill>
                <a:latin typeface="Arial" charset="0"/>
              </a:rPr>
              <a:t>   </a:t>
            </a:r>
            <a:r>
              <a:rPr lang="en-US" altLang="en-US" sz="2400">
                <a:solidFill>
                  <a:srgbClr val="FF0000"/>
                </a:solidFill>
                <a:latin typeface="Arial" charset="0"/>
              </a:rPr>
              <a:t>Ab   Ab   aB</a:t>
            </a:r>
            <a:endParaRPr lang="en-US" altLang="en-US" sz="2400">
              <a:solidFill>
                <a:schemeClr val="tx1"/>
              </a:solidFill>
              <a:latin typeface="Arial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accent2"/>
                </a:solidFill>
                <a:latin typeface="Arial" charset="0"/>
              </a:rPr>
              <a:t>AB</a:t>
            </a:r>
            <a:r>
              <a:rPr lang="en-US" altLang="en-US" sz="2400">
                <a:solidFill>
                  <a:schemeClr val="tx1"/>
                </a:solidFill>
                <a:latin typeface="Arial" charset="0"/>
              </a:rPr>
              <a:t>   </a:t>
            </a:r>
            <a:r>
              <a:rPr lang="en-US" altLang="en-US" sz="2400">
                <a:solidFill>
                  <a:schemeClr val="accent1"/>
                </a:solidFill>
                <a:latin typeface="Arial" charset="0"/>
              </a:rPr>
              <a:t>ab</a:t>
            </a:r>
            <a:r>
              <a:rPr lang="en-US" altLang="en-US" sz="2400">
                <a:solidFill>
                  <a:schemeClr val="tx1"/>
                </a:solidFill>
                <a:latin typeface="Arial" charset="0"/>
              </a:rPr>
              <a:t>   </a:t>
            </a:r>
            <a:r>
              <a:rPr lang="en-US" altLang="en-US" sz="2400">
                <a:solidFill>
                  <a:schemeClr val="accent1"/>
                </a:solidFill>
                <a:latin typeface="Arial" charset="0"/>
              </a:rPr>
              <a:t>ab</a:t>
            </a:r>
            <a:r>
              <a:rPr lang="en-US" altLang="en-US" sz="2400">
                <a:solidFill>
                  <a:schemeClr val="tx1"/>
                </a:solidFill>
                <a:latin typeface="Arial" charset="0"/>
              </a:rPr>
              <a:t>  </a:t>
            </a:r>
            <a:r>
              <a:rPr lang="en-US" altLang="en-US" sz="2400">
                <a:solidFill>
                  <a:srgbClr val="FF0000"/>
                </a:solidFill>
                <a:latin typeface="Arial" charset="0"/>
              </a:rPr>
              <a:t>Ab   aB</a:t>
            </a:r>
            <a:r>
              <a:rPr lang="en-US" altLang="en-US" sz="2400">
                <a:solidFill>
                  <a:schemeClr val="tx1"/>
                </a:solidFill>
                <a:latin typeface="Arial" charset="0"/>
              </a:rPr>
              <a:t>   </a:t>
            </a:r>
            <a:r>
              <a:rPr lang="en-US" altLang="en-US" sz="2400">
                <a:solidFill>
                  <a:srgbClr val="FF0000"/>
                </a:solidFill>
                <a:latin typeface="Arial" charset="0"/>
              </a:rPr>
              <a:t>Ab  aB   Ab   aB   aB</a:t>
            </a:r>
          </a:p>
          <a:p>
            <a:pPr>
              <a:lnSpc>
                <a:spcPct val="40000"/>
              </a:lnSpc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0000"/>
              </a:solidFill>
              <a:latin typeface="Arial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993300"/>
                </a:solidFill>
                <a:latin typeface="Arial" charset="0"/>
              </a:rPr>
              <a:t>A-B-  A-B-  </a:t>
            </a:r>
            <a:r>
              <a:rPr lang="en-US" altLang="en-US" sz="1800">
                <a:solidFill>
                  <a:schemeClr val="accent1"/>
                </a:solidFill>
                <a:latin typeface="Arial" charset="0"/>
              </a:rPr>
              <a:t>aabb</a:t>
            </a:r>
            <a:r>
              <a:rPr lang="en-US" altLang="en-US" sz="1800">
                <a:solidFill>
                  <a:srgbClr val="993300"/>
                </a:solidFill>
                <a:latin typeface="Arial" charset="0"/>
              </a:rPr>
              <a:t> A-B-  A-B-  </a:t>
            </a:r>
            <a:r>
              <a:rPr lang="en-US" altLang="en-US" sz="1800">
                <a:solidFill>
                  <a:srgbClr val="FF0000"/>
                </a:solidFill>
                <a:latin typeface="Arial" charset="0"/>
              </a:rPr>
              <a:t>A-bb  aaB-  A-bb</a:t>
            </a:r>
            <a:r>
              <a:rPr lang="en-US" altLang="en-US" sz="1800">
                <a:solidFill>
                  <a:srgbClr val="993300"/>
                </a:solidFill>
                <a:latin typeface="Arial" charset="0"/>
              </a:rPr>
              <a:t>  A-B-   </a:t>
            </a:r>
            <a:r>
              <a:rPr lang="en-US" altLang="en-US" sz="1800">
                <a:solidFill>
                  <a:srgbClr val="FF0000"/>
                </a:solidFill>
                <a:latin typeface="Arial" charset="0"/>
              </a:rPr>
              <a:t>aaB-</a:t>
            </a:r>
            <a:r>
              <a:rPr lang="en-US" altLang="en-US" sz="2400">
                <a:solidFill>
                  <a:schemeClr val="tx1"/>
                </a:solidFill>
                <a:latin typeface="Arial" charset="0"/>
              </a:rPr>
              <a:t>  </a:t>
            </a:r>
          </a:p>
        </p:txBody>
      </p:sp>
      <p:sp>
        <p:nvSpPr>
          <p:cNvPr id="541709" name="Text Box 13"/>
          <p:cNvSpPr txBox="1">
            <a:spLocks noChangeArrowheads="1"/>
          </p:cNvSpPr>
          <p:nvPr/>
        </p:nvSpPr>
        <p:spPr bwMode="auto">
          <a:xfrm>
            <a:off x="152400" y="2514600"/>
            <a:ext cx="2116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 b="1">
                <a:solidFill>
                  <a:srgbClr val="006600"/>
                </a:solidFill>
                <a:latin typeface="Comic Sans MS" pitchFamily="66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 b="1">
                <a:solidFill>
                  <a:srgbClr val="663300"/>
                </a:solidFill>
                <a:latin typeface="Comic Sans MS" pitchFamily="66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0" i="0">
                <a:solidFill>
                  <a:srgbClr val="663300"/>
                </a:solidFill>
                <a:latin typeface="Arial" charset="0"/>
              </a:rPr>
              <a:t>Genotypes F</a:t>
            </a:r>
            <a:r>
              <a:rPr lang="en-US" altLang="en-US" sz="2400" b="0" i="0" baseline="-25000">
                <a:solidFill>
                  <a:srgbClr val="663300"/>
                </a:solidFill>
                <a:latin typeface="Arial" charset="0"/>
              </a:rPr>
              <a:t>1</a:t>
            </a:r>
            <a:endParaRPr lang="en-US" altLang="en-US" sz="2400" b="0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541710" name="Text Box 14"/>
          <p:cNvSpPr txBox="1">
            <a:spLocks noChangeArrowheads="1"/>
          </p:cNvSpPr>
          <p:nvPr/>
        </p:nvSpPr>
        <p:spPr bwMode="auto">
          <a:xfrm>
            <a:off x="4572000" y="2286000"/>
            <a:ext cx="6254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 b="1">
                <a:solidFill>
                  <a:srgbClr val="006600"/>
                </a:solidFill>
                <a:latin typeface="Comic Sans MS" pitchFamily="66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 b="1">
                <a:solidFill>
                  <a:srgbClr val="663300"/>
                </a:solidFill>
                <a:latin typeface="Comic Sans MS" pitchFamily="66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accent2"/>
                </a:solidFill>
                <a:latin typeface="Arial" charset="0"/>
              </a:rPr>
              <a:t>AB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accent1"/>
                </a:solidFill>
                <a:latin typeface="Arial" charset="0"/>
              </a:rPr>
              <a:t>ab</a:t>
            </a:r>
            <a:endParaRPr lang="en-US" altLang="en-US" sz="2400">
              <a:solidFill>
                <a:schemeClr val="accent2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1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1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1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41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1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41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41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41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41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41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41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41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41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41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41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41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41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41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417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417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417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417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41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41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1699" grpId="0" build="p" autoUpdateAnimBg="0"/>
      <p:bldP spid="541700" grpId="0" animBg="1" autoUpdateAnimBg="0"/>
      <p:bldP spid="541701" grpId="0" animBg="1" autoUpdateAnimBg="0"/>
      <p:bldP spid="541702" grpId="0" animBg="1" autoUpdateAnimBg="0"/>
      <p:bldP spid="541703" grpId="0" animBg="1" autoUpdateAnimBg="0"/>
      <p:bldP spid="541704" grpId="0" autoUpdateAnimBg="0"/>
      <p:bldP spid="541705" grpId="0" autoUpdateAnimBg="0"/>
      <p:bldP spid="541706" grpId="0" animBg="1" autoUpdateAnimBg="0"/>
      <p:bldP spid="541707" grpId="0" animBg="1" autoUpdateAnimBg="0"/>
      <p:bldP spid="541708" grpId="0" autoUpdateAnimBg="0"/>
      <p:bldP spid="541709" grpId="0" autoUpdateAnimBg="0"/>
      <p:bldP spid="541710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333375"/>
            <a:ext cx="7485062" cy="687388"/>
          </a:xfrm>
        </p:spPr>
        <p:txBody>
          <a:bodyPr/>
          <a:lstStyle/>
          <a:p>
            <a:pPr eaLnBrk="1" hangingPunct="1"/>
            <a:r>
              <a:rPr lang="en-GB" altLang="en-US" smtClean="0"/>
              <a:t>Genetic map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82000" cy="501811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dirty="0" smtClean="0"/>
              <a:t>	</a:t>
            </a:r>
            <a:r>
              <a:rPr lang="en-GB" altLang="en-US" dirty="0" smtClean="0">
                <a:solidFill>
                  <a:srgbClr val="FF0000"/>
                </a:solidFill>
              </a:rPr>
              <a:t>Genetic map</a:t>
            </a:r>
            <a:r>
              <a:rPr lang="en-GB" altLang="en-US" dirty="0" smtClean="0"/>
              <a:t> – a schema which shows linear gene location on a chromosome and genetic distance among them.</a:t>
            </a:r>
          </a:p>
          <a:p>
            <a:pPr eaLnBrk="1" hangingPunct="1">
              <a:lnSpc>
                <a:spcPct val="30000"/>
              </a:lnSpc>
              <a:buFontTx/>
              <a:buNone/>
            </a:pPr>
            <a:endParaRPr lang="en-GB" altLang="en-US" dirty="0" smtClean="0"/>
          </a:p>
          <a:p>
            <a:pPr lvl="1" eaLnBrk="1" hangingPunct="1">
              <a:buFontTx/>
              <a:buNone/>
            </a:pPr>
            <a:r>
              <a:rPr lang="en-GB" altLang="en-US" dirty="0" smtClean="0"/>
              <a:t>	</a:t>
            </a:r>
            <a:r>
              <a:rPr lang="en-GB" altLang="en-US" sz="2000" dirty="0" smtClean="0"/>
              <a:t>Distance among distant genes is found by summing distances among corresponding close located genes or is calculated theoretically.</a:t>
            </a:r>
          </a:p>
          <a:p>
            <a:pPr eaLnBrk="1" hangingPunct="1">
              <a:buFontTx/>
              <a:buNone/>
            </a:pPr>
            <a:r>
              <a:rPr lang="en-GB" altLang="en-US" sz="2800" dirty="0" smtClean="0">
                <a:solidFill>
                  <a:srgbClr val="CC9900"/>
                </a:solidFill>
              </a:rPr>
              <a:t>	</a:t>
            </a:r>
            <a:r>
              <a:rPr lang="en-US" altLang="en-US" sz="2000" dirty="0" smtClean="0">
                <a:solidFill>
                  <a:srgbClr val="FF0000"/>
                </a:solidFill>
              </a:rPr>
              <a:t>Not a formal limit of genetic distance between genes at the same chromosome on genetic map!</a:t>
            </a:r>
          </a:p>
          <a:p>
            <a:pPr eaLnBrk="1" hangingPunct="1">
              <a:buFontTx/>
              <a:buNone/>
            </a:pPr>
            <a:endParaRPr lang="en-GB" altLang="en-US" sz="2000" dirty="0" smtClean="0">
              <a:solidFill>
                <a:srgbClr val="FF0000"/>
              </a:solidFill>
            </a:endParaRPr>
          </a:p>
          <a:p>
            <a:pPr eaLnBrk="1" hangingPunct="1">
              <a:buFontTx/>
              <a:buNone/>
            </a:pPr>
            <a:r>
              <a:rPr lang="en-GB" altLang="en-US" sz="2800" dirty="0" smtClean="0">
                <a:solidFill>
                  <a:srgbClr val="CC9900"/>
                </a:solidFill>
              </a:rPr>
              <a:t>	Genes located on the same chromosome form a </a:t>
            </a:r>
            <a:r>
              <a:rPr lang="en-GB" altLang="en-US" sz="2800" dirty="0" smtClean="0">
                <a:solidFill>
                  <a:srgbClr val="CC3300"/>
                </a:solidFill>
              </a:rPr>
              <a:t>linkage group.</a:t>
            </a:r>
            <a:endParaRPr lang="en-GB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901700" y="790575"/>
            <a:ext cx="7485063" cy="687388"/>
          </a:xfrm>
        </p:spPr>
        <p:txBody>
          <a:bodyPr/>
          <a:lstStyle/>
          <a:p>
            <a:pPr eaLnBrk="1" hangingPunct="1"/>
            <a:r>
              <a:rPr lang="en-GB" altLang="en-US" smtClean="0"/>
              <a:t>First genetic map</a:t>
            </a:r>
          </a:p>
        </p:txBody>
      </p:sp>
      <p:pic>
        <p:nvPicPr>
          <p:cNvPr id="120835" name="Picture 3" descr="Genetic map first by Sturteva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387475"/>
            <a:ext cx="8077200" cy="483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476250"/>
            <a:ext cx="7485062" cy="762000"/>
          </a:xfrm>
        </p:spPr>
        <p:txBody>
          <a:bodyPr/>
          <a:lstStyle/>
          <a:p>
            <a:pPr eaLnBrk="1" hangingPunct="1"/>
            <a:r>
              <a:rPr lang="en-GB" altLang="en-US" smtClean="0"/>
              <a:t>Genetic map of Drosophila</a:t>
            </a:r>
          </a:p>
        </p:txBody>
      </p:sp>
      <p:pic>
        <p:nvPicPr>
          <p:cNvPr id="121859" name="Picture 3" descr="Karte hromosomu_drozofil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1341438"/>
            <a:ext cx="3382962" cy="508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88913"/>
            <a:ext cx="7924800" cy="863600"/>
          </a:xfrm>
        </p:spPr>
        <p:txBody>
          <a:bodyPr/>
          <a:lstStyle/>
          <a:p>
            <a:pPr eaLnBrk="1" hangingPunct="1"/>
            <a:r>
              <a:rPr lang="en-GB" altLang="en-US" smtClean="0"/>
              <a:t>Genetic map of human</a:t>
            </a:r>
          </a:p>
        </p:txBody>
      </p:sp>
      <p:pic>
        <p:nvPicPr>
          <p:cNvPr id="122883" name="Picture 3" descr="Chromosome 1_list of markers on ma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1125538"/>
            <a:ext cx="74168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404813"/>
            <a:ext cx="7478713" cy="719137"/>
          </a:xfrm>
        </p:spPr>
        <p:txBody>
          <a:bodyPr/>
          <a:lstStyle/>
          <a:p>
            <a:pPr eaLnBrk="1" hangingPunct="1"/>
            <a:r>
              <a:rPr lang="en-GB" altLang="en-US" smtClean="0"/>
              <a:t>Genetic map of human</a:t>
            </a:r>
          </a:p>
        </p:txBody>
      </p:sp>
      <p:pic>
        <p:nvPicPr>
          <p:cNvPr id="123907" name="Picture 3" descr="Chromosome 1_list of markers on map_e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1268413"/>
            <a:ext cx="7127875" cy="534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924800" cy="685800"/>
          </a:xfrm>
        </p:spPr>
        <p:txBody>
          <a:bodyPr/>
          <a:lstStyle/>
          <a:p>
            <a:pPr eaLnBrk="1" hangingPunct="1"/>
            <a:r>
              <a:rPr lang="en-GB" altLang="en-US" smtClean="0"/>
              <a:t>Mitosis</a:t>
            </a:r>
          </a:p>
        </p:txBody>
      </p:sp>
      <p:pic>
        <p:nvPicPr>
          <p:cNvPr id="106499" name="Picture 3" descr="Mitos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914400"/>
            <a:ext cx="46482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924800" cy="914400"/>
          </a:xfrm>
        </p:spPr>
        <p:txBody>
          <a:bodyPr/>
          <a:lstStyle/>
          <a:p>
            <a:r>
              <a:rPr lang="en-GB" altLang="en-US" smtClean="0"/>
              <a:t>Physical mapping</a:t>
            </a:r>
            <a:endParaRPr lang="lv-LV" altLang="en-US" smtClean="0"/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341438"/>
            <a:ext cx="7920038" cy="7556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mtClean="0"/>
              <a:t>Physical localisation on a chromosome</a:t>
            </a:r>
          </a:p>
          <a:p>
            <a:pPr>
              <a:buFontTx/>
              <a:buNone/>
            </a:pPr>
            <a:endParaRPr lang="lv-LV" altLang="en-US" smtClean="0"/>
          </a:p>
        </p:txBody>
      </p:sp>
      <p:pic>
        <p:nvPicPr>
          <p:cNvPr id="124932" name="Picture 4" descr="http://wheat.pw.usda.gov/dbs_images/graingenes/VanDeynze94.Fig6a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7225" y="2120900"/>
            <a:ext cx="2800350" cy="374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4933" name="Rectangle 1"/>
          <p:cNvSpPr>
            <a:spLocks noChangeArrowheads="1"/>
          </p:cNvSpPr>
          <p:nvPr/>
        </p:nvSpPr>
        <p:spPr bwMode="auto">
          <a:xfrm>
            <a:off x="1258888" y="6051550"/>
            <a:ext cx="6985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 b="1">
                <a:solidFill>
                  <a:srgbClr val="006600"/>
                </a:solidFill>
                <a:latin typeface="Comic Sans MS" pitchFamily="66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 b="1">
                <a:solidFill>
                  <a:srgbClr val="663300"/>
                </a:solidFill>
                <a:latin typeface="Comic Sans MS" pitchFamily="66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b="0" i="0">
                <a:solidFill>
                  <a:schemeClr val="tx1"/>
                </a:solidFill>
                <a:latin typeface="Times New Roman" pitchFamily="18" charset="0"/>
              </a:rPr>
              <a:t>http://wheat.pw.usda.gov/cgi-bin/graingenes/report.cgi?class=image;name=1B+physical+vs.+genetic+maps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924800" cy="609600"/>
          </a:xfrm>
        </p:spPr>
        <p:txBody>
          <a:bodyPr/>
          <a:lstStyle/>
          <a:p>
            <a:pPr eaLnBrk="1" hangingPunct="1"/>
            <a:r>
              <a:rPr lang="en-GB" altLang="en-US" smtClean="0"/>
              <a:t>Meiosis</a:t>
            </a:r>
          </a:p>
        </p:txBody>
      </p:sp>
      <p:pic>
        <p:nvPicPr>
          <p:cNvPr id="107523" name="Picture 3" descr="Meios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838200"/>
            <a:ext cx="3903663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404813"/>
            <a:ext cx="7480300" cy="533400"/>
          </a:xfrm>
        </p:spPr>
        <p:txBody>
          <a:bodyPr/>
          <a:lstStyle/>
          <a:p>
            <a:pPr eaLnBrk="1" hangingPunct="1"/>
            <a:r>
              <a:rPr lang="en-GB" altLang="en-US" smtClean="0"/>
              <a:t>Crossing over and recombination</a:t>
            </a:r>
          </a:p>
        </p:txBody>
      </p:sp>
      <p:pic>
        <p:nvPicPr>
          <p:cNvPr id="108547" name="Picture 3" descr="Crossing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182"/>
          <a:stretch>
            <a:fillRect/>
          </a:stretch>
        </p:blipFill>
        <p:spPr bwMode="auto">
          <a:xfrm>
            <a:off x="1619250" y="1027113"/>
            <a:ext cx="5753100" cy="521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404813"/>
            <a:ext cx="7480300" cy="839787"/>
          </a:xfrm>
        </p:spPr>
        <p:txBody>
          <a:bodyPr/>
          <a:lstStyle/>
          <a:p>
            <a:pPr eaLnBrk="1" hangingPunct="1"/>
            <a:r>
              <a:rPr lang="en-GB" altLang="en-US" smtClean="0"/>
              <a:t>Crossing over and recombination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557338"/>
            <a:ext cx="7340600" cy="4032250"/>
          </a:xfrm>
        </p:spPr>
        <p:txBody>
          <a:bodyPr/>
          <a:lstStyle/>
          <a:p>
            <a:pPr eaLnBrk="1" hangingPunct="1"/>
            <a:r>
              <a:rPr lang="en-GB" altLang="en-US" smtClean="0"/>
              <a:t>Crossing over – exchange of parts of homologous chromosomes by a breakage and reunion process</a:t>
            </a:r>
          </a:p>
          <a:p>
            <a:pPr eaLnBrk="1" hangingPunct="1"/>
            <a:r>
              <a:rPr lang="en-GB" altLang="en-US" smtClean="0"/>
              <a:t>Recombination – no parental arrangement of alleles in progeny</a:t>
            </a:r>
          </a:p>
          <a:p>
            <a:pPr lvl="1" eaLnBrk="1" hangingPunct="1"/>
            <a:r>
              <a:rPr lang="en-GB" altLang="en-US" smtClean="0"/>
              <a:t>in result of crossing over</a:t>
            </a:r>
          </a:p>
          <a:p>
            <a:pPr lvl="1" eaLnBrk="1" hangingPunct="1"/>
            <a:r>
              <a:rPr lang="en-GB" altLang="en-US" smtClean="0"/>
              <a:t>in result of assortment of independent alleles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901700" y="715963"/>
            <a:ext cx="7485063" cy="687387"/>
          </a:xfrm>
        </p:spPr>
        <p:txBody>
          <a:bodyPr/>
          <a:lstStyle/>
          <a:p>
            <a:pPr eaLnBrk="1" hangingPunct="1"/>
            <a:r>
              <a:rPr lang="en-GB" altLang="en-US" smtClean="0"/>
              <a:t>Frequency of crossing over</a:t>
            </a:r>
          </a:p>
        </p:txBody>
      </p:sp>
      <p:pic>
        <p:nvPicPr>
          <p:cNvPr id="110595" name="Picture 3" descr="Crossingover depending distan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447800"/>
            <a:ext cx="6740525" cy="464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 altLang="en-US" smtClean="0"/>
          </a:p>
        </p:txBody>
      </p:sp>
      <p:pic>
        <p:nvPicPr>
          <p:cNvPr id="111619" name="Picture 3" descr="Mapping_three poin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4681"/>
          <a:stretch>
            <a:fillRect/>
          </a:stretch>
        </p:blipFill>
        <p:spPr bwMode="auto">
          <a:xfrm>
            <a:off x="990600" y="1600200"/>
            <a:ext cx="708660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 altLang="en-US" smtClean="0"/>
          </a:p>
        </p:txBody>
      </p:sp>
      <p:pic>
        <p:nvPicPr>
          <p:cNvPr id="112643" name="Picture 3" descr="Mapping_three poin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872"/>
          <a:stretch>
            <a:fillRect/>
          </a:stretch>
        </p:blipFill>
        <p:spPr bwMode="auto">
          <a:xfrm>
            <a:off x="990600" y="1600200"/>
            <a:ext cx="7086600" cy="347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 altLang="en-US" smtClean="0"/>
          </a:p>
        </p:txBody>
      </p:sp>
      <p:pic>
        <p:nvPicPr>
          <p:cNvPr id="113667" name="Picture 3" descr="Mapping_three poin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600200"/>
            <a:ext cx="7086600" cy="4446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zaks white">
  <a:themeElements>
    <a:clrScheme name="Izaks whit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Izaks white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lv-LV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lv-LV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Izaks whit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zaks whit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zaks whit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zaks whit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zaks whi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zaks whi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zaks whi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Izaks white</Template>
  <TotalTime>6468</TotalTime>
  <Words>205</Words>
  <Application>Microsoft Office PowerPoint</Application>
  <PresentationFormat>On-screen Show (4:3)</PresentationFormat>
  <Paragraphs>78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Izaks white</vt:lpstr>
      <vt:lpstr>Alteration of diploid and haploid phases</vt:lpstr>
      <vt:lpstr>Mitosis</vt:lpstr>
      <vt:lpstr>Meiosis</vt:lpstr>
      <vt:lpstr>Crossing over and recombination</vt:lpstr>
      <vt:lpstr>Crossing over and recombination</vt:lpstr>
      <vt:lpstr>Frequency of crossing over</vt:lpstr>
      <vt:lpstr>PowerPoint Presentation</vt:lpstr>
      <vt:lpstr>PowerPoint Presentation</vt:lpstr>
      <vt:lpstr>PowerPoint Presentation</vt:lpstr>
      <vt:lpstr>Double crossing over</vt:lpstr>
      <vt:lpstr>Genetic distance</vt:lpstr>
      <vt:lpstr>Unit of recombination</vt:lpstr>
      <vt:lpstr>Test crossing</vt:lpstr>
      <vt:lpstr>Recombination in F2</vt:lpstr>
      <vt:lpstr>Genetic map</vt:lpstr>
      <vt:lpstr>First genetic map</vt:lpstr>
      <vt:lpstr>Genetic map of Drosophila</vt:lpstr>
      <vt:lpstr>Genetic map of human</vt:lpstr>
      <vt:lpstr>Genetic map of human</vt:lpstr>
      <vt:lpstr>Physical mapping</vt:lpstr>
    </vt:vector>
  </TitlesOfParts>
  <Company>PGL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Ievads ģenētikā</dc:title>
  <dc:creator>Izaks</dc:creator>
  <cp:lastModifiedBy>Izaks Rasals</cp:lastModifiedBy>
  <cp:revision>248</cp:revision>
  <cp:lastPrinted>2002-02-18T09:22:00Z</cp:lastPrinted>
  <dcterms:created xsi:type="dcterms:W3CDTF">2002-09-30T15:15:37Z</dcterms:created>
  <dcterms:modified xsi:type="dcterms:W3CDTF">2017-10-16T20:37:42Z</dcterms:modified>
</cp:coreProperties>
</file>