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53"/>
  </p:notesMasterIdLst>
  <p:handoutMasterIdLst>
    <p:handoutMasterId r:id="rId54"/>
  </p:handoutMasterIdLst>
  <p:sldIdLst>
    <p:sldId id="331" r:id="rId2"/>
    <p:sldId id="580" r:id="rId3"/>
    <p:sldId id="578" r:id="rId4"/>
    <p:sldId id="596" r:id="rId5"/>
    <p:sldId id="597" r:id="rId6"/>
    <p:sldId id="332" r:id="rId7"/>
    <p:sldId id="333" r:id="rId8"/>
    <p:sldId id="334" r:id="rId9"/>
    <p:sldId id="342" r:id="rId10"/>
    <p:sldId id="504" r:id="rId11"/>
    <p:sldId id="505" r:id="rId12"/>
    <p:sldId id="506" r:id="rId13"/>
    <p:sldId id="544" r:id="rId14"/>
    <p:sldId id="622" r:id="rId15"/>
    <p:sldId id="623" r:id="rId16"/>
    <p:sldId id="624" r:id="rId17"/>
    <p:sldId id="625" r:id="rId18"/>
    <p:sldId id="626" r:id="rId19"/>
    <p:sldId id="62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  <a:srgbClr val="FFFFCC"/>
    <a:srgbClr val="FF0000"/>
    <a:srgbClr val="FFFFFF"/>
    <a:srgbClr val="CC3300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1135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95DF1386-26C3-41D9-9AF8-6C0785FAC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0075AB64-CA53-4967-9290-AB42CD4C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7A4D-B2DB-4D42-8117-25ED46890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FBE4-7E14-474B-B263-B8BD61C4D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EF0-2CBE-486F-A37E-F50341086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F200-265C-48BC-B2F8-61F977EFC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0897-BD36-48AA-9878-CD5CA829D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0B7A-34C8-441F-B713-DBE5ED45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741-3796-42B4-A5B0-DB926B23E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1E62-CF19-46AB-BDD6-C82CB1CA9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816B-5E07-4860-A3ED-5B29B782B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77D6-8E86-4FE9-8F83-818344759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8420-3A1A-42D8-B4E6-67FB2E7A9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80B5-F285-4EFD-9BB9-C7FCE9694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780FCB-E9CE-4B9F-8E32-54B092961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Recessive epistasis</a:t>
            </a:r>
          </a:p>
        </p:txBody>
      </p:sp>
      <p:pic>
        <p:nvPicPr>
          <p:cNvPr id="60419" name="Picture 3" descr="Recesiva epistaze_ pe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>
            <a:fillRect/>
          </a:stretch>
        </p:blipFill>
        <p:spPr bwMode="auto">
          <a:xfrm>
            <a:off x="2286000" y="1447800"/>
            <a:ext cx="6477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17224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– agouti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aa  black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0" i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cc  – – white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C– A – agouti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C– aa 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6405563" cy="763588"/>
          </a:xfrm>
        </p:spPr>
        <p:txBody>
          <a:bodyPr/>
          <a:lstStyle/>
          <a:p>
            <a:pPr eaLnBrk="1" hangingPunct="1"/>
            <a:r>
              <a:rPr lang="en-GB" altLang="en-US" smtClean="0"/>
              <a:t>Additive polymery</a:t>
            </a:r>
          </a:p>
        </p:txBody>
      </p:sp>
      <p:pic>
        <p:nvPicPr>
          <p:cNvPr id="69635" name="Picture 3" descr="Aditiva polimerija_kvie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>
            <a:fillRect/>
          </a:stretch>
        </p:blipFill>
        <p:spPr bwMode="auto">
          <a:xfrm>
            <a:off x="2514600" y="1066800"/>
            <a:ext cx="40767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162800" y="41910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en-US" sz="24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en-US" sz="240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en-US" sz="2400" baseline="-25000">
                <a:solidFill>
                  <a:schemeClr val="tx1"/>
                </a:solidFill>
                <a:latin typeface="Arial" charset="0"/>
              </a:rPr>
              <a:t>3</a:t>
            </a:r>
            <a:endParaRPr lang="en-GB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H="1" flipV="1">
            <a:off x="5257800" y="3505200"/>
            <a:ext cx="182880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195513" y="616585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Inheritance of grain colour of wheat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687387"/>
          </a:xfrm>
        </p:spPr>
        <p:txBody>
          <a:bodyPr/>
          <a:lstStyle/>
          <a:p>
            <a:pPr eaLnBrk="1" hangingPunct="1"/>
            <a:r>
              <a:rPr lang="en-GB" altLang="en-US" smtClean="0"/>
              <a:t>Additive polymery</a:t>
            </a:r>
          </a:p>
        </p:txBody>
      </p:sp>
      <p:sp>
        <p:nvSpPr>
          <p:cNvPr id="70659" name="Oval 1027"/>
          <p:cNvSpPr>
            <a:spLocks noChangeArrowheads="1"/>
          </p:cNvSpPr>
          <p:nvPr/>
        </p:nvSpPr>
        <p:spPr bwMode="auto">
          <a:xfrm>
            <a:off x="0" y="4495800"/>
            <a:ext cx="1295400" cy="121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</p:txBody>
      </p:sp>
      <p:sp>
        <p:nvSpPr>
          <p:cNvPr id="70660" name="Oval 1028"/>
          <p:cNvSpPr>
            <a:spLocks noChangeArrowheads="1"/>
          </p:cNvSpPr>
          <p:nvPr/>
        </p:nvSpPr>
        <p:spPr bwMode="auto">
          <a:xfrm>
            <a:off x="1295400" y="4495800"/>
            <a:ext cx="1295400" cy="1219200"/>
          </a:xfrm>
          <a:prstGeom prst="ellipse">
            <a:avLst/>
          </a:prstGeom>
          <a:solidFill>
            <a:srgbClr val="BA3E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++-</a:t>
            </a:r>
          </a:p>
        </p:txBody>
      </p:sp>
      <p:sp>
        <p:nvSpPr>
          <p:cNvPr id="70661" name="Oval 1029"/>
          <p:cNvSpPr>
            <a:spLocks noChangeArrowheads="1"/>
          </p:cNvSpPr>
          <p:nvPr/>
        </p:nvSpPr>
        <p:spPr bwMode="auto">
          <a:xfrm>
            <a:off x="2590800" y="4495800"/>
            <a:ext cx="1295400" cy="1219200"/>
          </a:xfrm>
          <a:prstGeom prst="ellipse">
            <a:avLst/>
          </a:prstGeom>
          <a:solidFill>
            <a:srgbClr val="CE45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+- -</a:t>
            </a:r>
          </a:p>
        </p:txBody>
      </p:sp>
      <p:sp>
        <p:nvSpPr>
          <p:cNvPr id="70662" name="Oval 1030"/>
          <p:cNvSpPr>
            <a:spLocks noChangeArrowheads="1"/>
          </p:cNvSpPr>
          <p:nvPr/>
        </p:nvSpPr>
        <p:spPr bwMode="auto">
          <a:xfrm>
            <a:off x="3886200" y="4495800"/>
            <a:ext cx="1295400" cy="1219200"/>
          </a:xfrm>
          <a:prstGeom prst="ellipse">
            <a:avLst/>
          </a:prstGeom>
          <a:solidFill>
            <a:srgbClr val="FF62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</p:txBody>
      </p:sp>
      <p:sp>
        <p:nvSpPr>
          <p:cNvPr id="70663" name="Oval 1031"/>
          <p:cNvSpPr>
            <a:spLocks noChangeArrowheads="1"/>
          </p:cNvSpPr>
          <p:nvPr/>
        </p:nvSpPr>
        <p:spPr bwMode="auto">
          <a:xfrm>
            <a:off x="5181600" y="4495800"/>
            <a:ext cx="1295400" cy="1219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</p:txBody>
      </p:sp>
      <p:sp>
        <p:nvSpPr>
          <p:cNvPr id="70664" name="Oval 1032"/>
          <p:cNvSpPr>
            <a:spLocks noChangeArrowheads="1"/>
          </p:cNvSpPr>
          <p:nvPr/>
        </p:nvSpPr>
        <p:spPr bwMode="auto">
          <a:xfrm>
            <a:off x="6477000" y="4495800"/>
            <a:ext cx="1295400" cy="1219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 -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i="0">
                <a:solidFill>
                  <a:schemeClr val="tx1"/>
                </a:solidFill>
                <a:latin typeface="Arial" charset="0"/>
              </a:rPr>
              <a:t>- - -</a:t>
            </a:r>
            <a:endParaRPr lang="en-GB" altLang="en-US" sz="2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65" name="Oval 1033"/>
          <p:cNvSpPr>
            <a:spLocks noChangeArrowheads="1"/>
          </p:cNvSpPr>
          <p:nvPr/>
        </p:nvSpPr>
        <p:spPr bwMode="auto">
          <a:xfrm>
            <a:off x="6324600" y="1447800"/>
            <a:ext cx="1295400" cy="121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</p:txBody>
      </p:sp>
      <p:sp>
        <p:nvSpPr>
          <p:cNvPr id="70666" name="Oval 1034"/>
          <p:cNvSpPr>
            <a:spLocks noChangeArrowheads="1"/>
          </p:cNvSpPr>
          <p:nvPr/>
        </p:nvSpPr>
        <p:spPr bwMode="auto">
          <a:xfrm>
            <a:off x="7848600" y="4495800"/>
            <a:ext cx="1295400" cy="121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</p:txBody>
      </p:sp>
      <p:sp>
        <p:nvSpPr>
          <p:cNvPr id="70667" name="Oval 1035"/>
          <p:cNvSpPr>
            <a:spLocks noChangeArrowheads="1"/>
          </p:cNvSpPr>
          <p:nvPr/>
        </p:nvSpPr>
        <p:spPr bwMode="auto">
          <a:xfrm>
            <a:off x="1524000" y="1524000"/>
            <a:ext cx="1295400" cy="121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</p:txBody>
      </p:sp>
      <p:sp>
        <p:nvSpPr>
          <p:cNvPr id="70668" name="Oval 1036"/>
          <p:cNvSpPr>
            <a:spLocks noChangeArrowheads="1"/>
          </p:cNvSpPr>
          <p:nvPr/>
        </p:nvSpPr>
        <p:spPr bwMode="auto">
          <a:xfrm>
            <a:off x="3886200" y="2667000"/>
            <a:ext cx="1295400" cy="1219200"/>
          </a:xfrm>
          <a:prstGeom prst="ellipse">
            <a:avLst/>
          </a:prstGeom>
          <a:solidFill>
            <a:srgbClr val="FF62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- - -</a:t>
            </a:r>
          </a:p>
        </p:txBody>
      </p:sp>
      <p:sp>
        <p:nvSpPr>
          <p:cNvPr id="70669" name="Text Box 1037"/>
          <p:cNvSpPr txBox="1">
            <a:spLocks noChangeArrowheads="1"/>
          </p:cNvSpPr>
          <p:nvPr/>
        </p:nvSpPr>
        <p:spPr bwMode="auto">
          <a:xfrm>
            <a:off x="1889125" y="6061075"/>
            <a:ext cx="420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70" name="Text Box 1038"/>
          <p:cNvSpPr txBox="1">
            <a:spLocks noChangeArrowheads="1"/>
          </p:cNvSpPr>
          <p:nvPr/>
        </p:nvSpPr>
        <p:spPr bwMode="auto">
          <a:xfrm>
            <a:off x="27273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71" name="Text Box 1039"/>
          <p:cNvSpPr txBox="1">
            <a:spLocks noChangeArrowheads="1"/>
          </p:cNvSpPr>
          <p:nvPr/>
        </p:nvSpPr>
        <p:spPr bwMode="auto">
          <a:xfrm>
            <a:off x="152400" y="59436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    1             6            15            20           15             6              1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03275"/>
          </a:xfrm>
        </p:spPr>
        <p:txBody>
          <a:bodyPr/>
          <a:lstStyle/>
          <a:p>
            <a:pPr eaLnBrk="1" hangingPunct="1"/>
            <a:r>
              <a:rPr lang="en-GB" altLang="en-US" smtClean="0"/>
              <a:t>Additive polymery</a:t>
            </a:r>
          </a:p>
        </p:txBody>
      </p:sp>
      <p:sp>
        <p:nvSpPr>
          <p:cNvPr id="71683" name="Text Box 1027"/>
          <p:cNvSpPr txBox="1">
            <a:spLocks noChangeArrowheads="1"/>
          </p:cNvSpPr>
          <p:nvPr/>
        </p:nvSpPr>
        <p:spPr bwMode="auto">
          <a:xfrm>
            <a:off x="3343275" y="1274763"/>
            <a:ext cx="482917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u="sng" dirty="0">
                <a:solidFill>
                  <a:srgbClr val="663300"/>
                </a:solidFill>
                <a:latin typeface="Arial" charset="0"/>
              </a:rPr>
              <a:t>Inheritance of human height</a:t>
            </a:r>
            <a:endParaRPr lang="en-GB" altLang="en-US" sz="2400" b="0" i="0" dirty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 i="0" dirty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400" b="0" i="0" dirty="0">
                <a:solidFill>
                  <a:srgbClr val="663300"/>
                </a:solidFill>
                <a:latin typeface="Arial" charset="0"/>
              </a:rPr>
              <a:t>very 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400" b="0" i="0" dirty="0">
                <a:solidFill>
                  <a:srgbClr val="663300"/>
                </a:solidFill>
                <a:latin typeface="Arial" charset="0"/>
              </a:rPr>
              <a:t>short</a:t>
            </a:r>
            <a:endParaRPr lang="en-GB" altLang="en-US" sz="2400" b="0" i="0" baseline="-25000" dirty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400" b="0" i="0" dirty="0">
                <a:solidFill>
                  <a:srgbClr val="663300"/>
                </a:solidFill>
                <a:latin typeface="Arial" charset="0"/>
              </a:rPr>
              <a:t>mid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400" b="0" i="0" dirty="0" smtClean="0">
                <a:solidFill>
                  <a:srgbClr val="663300"/>
                </a:solidFill>
                <a:latin typeface="Arial" charset="0"/>
              </a:rPr>
              <a:t>tall</a:t>
            </a:r>
            <a:endParaRPr lang="en-GB" altLang="en-US" sz="2400" b="0" i="0" dirty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1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b="0" i="0" dirty="0" err="1">
                <a:solidFill>
                  <a:srgbClr val="663300"/>
                </a:solidFill>
                <a:latin typeface="Arial" charset="0"/>
              </a:rPr>
              <a:t>h</a:t>
            </a:r>
            <a:r>
              <a:rPr lang="en-GB" altLang="en-US" sz="2400" b="0" i="0" baseline="-25000" dirty="0" err="1">
                <a:solidFill>
                  <a:srgbClr val="663300"/>
                </a:solidFill>
                <a:latin typeface="Arial" charset="0"/>
              </a:rPr>
              <a:t>2</a:t>
            </a:r>
            <a:r>
              <a:rPr lang="en-GB" altLang="en-US" sz="2400" b="0" i="0" baseline="-250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400" b="0" i="0" dirty="0" smtClean="0">
                <a:solidFill>
                  <a:srgbClr val="663300"/>
                </a:solidFill>
                <a:latin typeface="Arial" charset="0"/>
              </a:rPr>
              <a:t>very </a:t>
            </a:r>
            <a:r>
              <a:rPr lang="en-GB" altLang="en-US" sz="2400" b="0" i="0" dirty="0">
                <a:solidFill>
                  <a:srgbClr val="663300"/>
                </a:solidFill>
                <a:latin typeface="Arial" charset="0"/>
              </a:rPr>
              <a:t>tall</a:t>
            </a:r>
            <a:endParaRPr lang="en-GB" altLang="en-US" b="0" i="0" dirty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71684" name="Picture 1028" descr="sultan-kosen-42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27138"/>
            <a:ext cx="223202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60363" y="5895975"/>
            <a:ext cx="221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0">
                <a:solidFill>
                  <a:schemeClr val="tx1"/>
                </a:solidFill>
                <a:latin typeface="Arial" charset="0"/>
                <a:cs typeface="Arial" charset="0"/>
              </a:rPr>
              <a:t>Sultan Kösen (Turkey)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charset="0"/>
                <a:cs typeface="Arial" charset="0"/>
              </a:rPr>
              <a:t>251 cm (2011)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57663"/>
            <a:ext cx="44878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62611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No</a:t>
            </a:r>
            <a:r>
              <a:rPr lang="lv-LV" altLang="en-US" smtClean="0"/>
              <a:t>n</a:t>
            </a:r>
            <a:r>
              <a:rPr lang="en-GB" altLang="en-US" smtClean="0"/>
              <a:t>additive polymery</a:t>
            </a:r>
            <a:endParaRPr lang="lv-LV" altLang="en-US" smtClean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05138" y="5865813"/>
            <a:ext cx="339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chemeClr val="tx1"/>
                </a:solidFill>
                <a:latin typeface="Arial" charset="0"/>
              </a:rPr>
              <a:t>Capsella bursa-pastoris</a:t>
            </a:r>
          </a:p>
        </p:txBody>
      </p:sp>
      <p:pic>
        <p:nvPicPr>
          <p:cNvPr id="72708" name="Picture 4" descr="Ganu plikstins_Capsella bursa-pastor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573463"/>
            <a:ext cx="15636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Ganu plikstins_Capsella bursa-pasto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4557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Duplicate genes_past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29892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85062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Some properties of gene action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53400" cy="4968875"/>
          </a:xfrm>
        </p:spPr>
        <p:txBody>
          <a:bodyPr/>
          <a:lstStyle/>
          <a:p>
            <a:pPr eaLnBrk="1" hangingPunct="1"/>
            <a:r>
              <a:rPr lang="en-GB" altLang="en-US" smtClean="0"/>
              <a:t>Pleiotropy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a single gene can affect several traits</a:t>
            </a:r>
          </a:p>
          <a:p>
            <a:pPr eaLnBrk="1" hangingPunct="1"/>
            <a:r>
              <a:rPr lang="en-GB" altLang="en-US" smtClean="0"/>
              <a:t>Penetrance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frequency of the gene expression</a:t>
            </a:r>
          </a:p>
        </p:txBody>
      </p:sp>
      <p:graphicFrame>
        <p:nvGraphicFramePr>
          <p:cNvPr id="52228" name="Object 4"/>
          <p:cNvGraphicFramePr>
            <a:graphicFrameLocks/>
          </p:cNvGraphicFramePr>
          <p:nvPr/>
        </p:nvGraphicFramePr>
        <p:xfrm>
          <a:off x="2987675" y="4149725"/>
          <a:ext cx="29718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6" name="Document" r:id="rId3" imgW="2655788" imgH="1673278" progId="Word.Document.8">
                  <p:embed/>
                </p:oleObj>
              </mc:Choice>
              <mc:Fallback>
                <p:oleObj name="Document" r:id="rId3" imgW="2655788" imgH="167327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149725"/>
                        <a:ext cx="297180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gene action</a:t>
            </a:r>
          </a:p>
        </p:txBody>
      </p:sp>
      <p:pic>
        <p:nvPicPr>
          <p:cNvPr id="53251" name="Picture 1027" descr="Penetrance incomplete_polydactyly_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5659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1295400" y="11430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rgbClr val="990000"/>
                </a:solidFill>
                <a:latin typeface="Arial" charset="0"/>
              </a:rPr>
              <a:t>Penetrance</a:t>
            </a:r>
            <a:r>
              <a:rPr lang="en-GB" altLang="en-US" sz="2800" b="0" i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2800" b="0" i="0">
                <a:solidFill>
                  <a:srgbClr val="663300"/>
                </a:solidFill>
                <a:latin typeface="Arial" charset="0"/>
              </a:rPr>
              <a:t>– 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frequency of the gene expression</a:t>
            </a:r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1303338" y="5410200"/>
            <a:ext cx="652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Incomplete penetrance in a case of polydactyly</a:t>
            </a:r>
          </a:p>
        </p:txBody>
      </p:sp>
    </p:spTree>
    <p:extLst>
      <p:ext uri="{BB962C8B-B14F-4D97-AF65-F5344CB8AC3E}">
        <p14:creationId xmlns:p14="http://schemas.microsoft.com/office/powerpoint/2010/main" val="19561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gene action</a:t>
            </a:r>
          </a:p>
        </p:txBody>
      </p:sp>
      <p:sp>
        <p:nvSpPr>
          <p:cNvPr id="54275" name="Text Box 1027"/>
          <p:cNvSpPr txBox="1">
            <a:spLocks noChangeArrowheads="1"/>
          </p:cNvSpPr>
          <p:nvPr/>
        </p:nvSpPr>
        <p:spPr bwMode="auto">
          <a:xfrm>
            <a:off x="685800" y="12954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Expressivity 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 degree of the expression of the trait</a:t>
            </a:r>
          </a:p>
        </p:txBody>
      </p:sp>
      <p:pic>
        <p:nvPicPr>
          <p:cNvPr id="54276" name="Picture 1028" descr="Expressivity variable_polydactyly_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902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1029"/>
          <p:cNvSpPr txBox="1">
            <a:spLocks noChangeArrowheads="1"/>
          </p:cNvSpPr>
          <p:nvPr/>
        </p:nvSpPr>
        <p:spPr bwMode="auto">
          <a:xfrm>
            <a:off x="1358900" y="5334000"/>
            <a:ext cx="633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Different expressivity in a case of polydactyly </a:t>
            </a:r>
          </a:p>
        </p:txBody>
      </p:sp>
    </p:spTree>
    <p:extLst>
      <p:ext uri="{BB962C8B-B14F-4D97-AF65-F5344CB8AC3E}">
        <p14:creationId xmlns:p14="http://schemas.microsoft.com/office/powerpoint/2010/main" val="11910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720725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gene action</a:t>
            </a:r>
          </a:p>
        </p:txBody>
      </p:sp>
      <p:sp>
        <p:nvSpPr>
          <p:cNvPr id="55299" name="Text Box 1027"/>
          <p:cNvSpPr txBox="1">
            <a:spLocks noChangeArrowheads="1"/>
          </p:cNvSpPr>
          <p:nvPr/>
        </p:nvSpPr>
        <p:spPr bwMode="auto">
          <a:xfrm>
            <a:off x="838200" y="112553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Expressivity 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 degree of the expression of the trait</a:t>
            </a:r>
          </a:p>
        </p:txBody>
      </p:sp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1458913" y="6248400"/>
            <a:ext cx="625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Different expressivity in a case of polydactyly</a:t>
            </a:r>
          </a:p>
        </p:txBody>
      </p:sp>
      <p:pic>
        <p:nvPicPr>
          <p:cNvPr id="55301" name="Picture 1029" descr="Polydactyl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39938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030" descr="Polydactyl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4138"/>
            <a:ext cx="22860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31" descr="Polydactyl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4"/>
          <a:stretch>
            <a:fillRect/>
          </a:stretch>
        </p:blipFill>
        <p:spPr bwMode="auto">
          <a:xfrm>
            <a:off x="5257800" y="1600200"/>
            <a:ext cx="3276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032" descr="Polydactyly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485063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gene action</a:t>
            </a:r>
          </a:p>
        </p:txBody>
      </p:sp>
      <p:sp>
        <p:nvSpPr>
          <p:cNvPr id="56323" name="Text Box 1027"/>
          <p:cNvSpPr txBox="1">
            <a:spLocks noChangeArrowheads="1"/>
          </p:cNvSpPr>
          <p:nvPr/>
        </p:nvSpPr>
        <p:spPr bwMode="auto">
          <a:xfrm>
            <a:off x="685800" y="990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Expressivity 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800" i="0">
                <a:solidFill>
                  <a:srgbClr val="996633"/>
                </a:solidFill>
                <a:latin typeface="Arial" charset="0"/>
              </a:rPr>
              <a:t> degree of the expression of the trait</a:t>
            </a:r>
          </a:p>
        </p:txBody>
      </p:sp>
      <p:sp>
        <p:nvSpPr>
          <p:cNvPr id="56324" name="Text Box 1028"/>
          <p:cNvSpPr txBox="1">
            <a:spLocks noChangeArrowheads="1"/>
          </p:cNvSpPr>
          <p:nvPr/>
        </p:nvSpPr>
        <p:spPr bwMode="auto">
          <a:xfrm>
            <a:off x="1154113" y="6096000"/>
            <a:ext cx="625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Different expressivity in a case of polydactyly</a:t>
            </a:r>
          </a:p>
        </p:txBody>
      </p:sp>
      <p:pic>
        <p:nvPicPr>
          <p:cNvPr id="56325" name="Picture 1029" descr="Polydactyly_rengenog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0" descr="Polydactyly_k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0"/>
          <a:stretch>
            <a:fillRect/>
          </a:stretch>
        </p:blipFill>
        <p:spPr bwMode="auto">
          <a:xfrm>
            <a:off x="5867400" y="1524000"/>
            <a:ext cx="2667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31" descr="Polydactyly_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3574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Phenocopies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</a:t>
            </a:r>
            <a:r>
              <a:rPr lang="en-GB" altLang="en-US" sz="2800" smtClean="0"/>
              <a:t>Alterations in a trait expression caused by environment, which are phenotypically identical to mutation expression</a:t>
            </a:r>
          </a:p>
        </p:txBody>
      </p:sp>
      <p:graphicFrame>
        <p:nvGraphicFramePr>
          <p:cNvPr id="57348" name="Object 4"/>
          <p:cNvGraphicFramePr>
            <a:graphicFrameLocks/>
          </p:cNvGraphicFramePr>
          <p:nvPr/>
        </p:nvGraphicFramePr>
        <p:xfrm>
          <a:off x="2771775" y="3500438"/>
          <a:ext cx="3352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0" name="Document" r:id="rId3" imgW="2619407" imgH="1673278" progId="Word.Document.8">
                  <p:embed/>
                </p:oleObj>
              </mc:Choice>
              <mc:Fallback>
                <p:oleObj name="Document" r:id="rId3" imgW="2619407" imgH="167327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00438"/>
                        <a:ext cx="3352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9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86650" cy="587375"/>
          </a:xfrm>
        </p:spPr>
        <p:txBody>
          <a:bodyPr/>
          <a:lstStyle/>
          <a:p>
            <a:pPr eaLnBrk="1" hangingPunct="1"/>
            <a:r>
              <a:rPr lang="en-US" altLang="en-US" smtClean="0"/>
              <a:t>Inheritance of blood groups</a:t>
            </a:r>
          </a:p>
        </p:txBody>
      </p:sp>
      <p:pic>
        <p:nvPicPr>
          <p:cNvPr id="61443" name="Picture 3" descr="blood_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838993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blood_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62100"/>
            <a:ext cx="8461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258888" y="21336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(A-)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58888" y="24209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(B-)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403350" y="46529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(A-)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403350" y="49418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(B-)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987675" y="18446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(A-)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716463" y="18446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(B-)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059113" y="436562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(A-)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716463" y="436562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1800" i="0">
                <a:solidFill>
                  <a:schemeClr val="tx1"/>
                </a:solidFill>
                <a:latin typeface="Arial" charset="0"/>
              </a:rPr>
              <a:t>(B-)</a:t>
            </a:r>
            <a:endParaRPr lang="ru-RU" alt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555875" y="1052513"/>
            <a:ext cx="410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CC3300"/>
                </a:solidFill>
                <a:latin typeface="Arial" charset="0"/>
              </a:rPr>
              <a:t>Possible child’s blood type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484438" y="3573463"/>
            <a:ext cx="424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CC3300"/>
                </a:solidFill>
                <a:latin typeface="Arial" charset="0"/>
              </a:rPr>
              <a:t>Possible father’s blood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803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Sex related inheritance</a:t>
            </a:r>
            <a:endParaRPr lang="en-GB" altLang="en-US" sz="4000" smtClean="0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153400" cy="2951162"/>
          </a:xfrm>
        </p:spPr>
        <p:txBody>
          <a:bodyPr/>
          <a:lstStyle/>
          <a:p>
            <a:pPr eaLnBrk="1" hangingPunct="1"/>
            <a:r>
              <a:rPr lang="en-GB" altLang="en-US" smtClean="0"/>
              <a:t>chromosomal</a:t>
            </a:r>
          </a:p>
          <a:p>
            <a:pPr eaLnBrk="1" hangingPunct="1"/>
            <a:r>
              <a:rPr lang="en-GB" altLang="en-US" smtClean="0"/>
              <a:t>cytoplasmic heredity</a:t>
            </a:r>
          </a:p>
          <a:p>
            <a:pPr lvl="1" eaLnBrk="1" hangingPunct="1"/>
            <a:endParaRPr lang="en-GB" altLang="en-US" smtClean="0"/>
          </a:p>
          <a:p>
            <a:pPr lvl="1" eaLnBrk="1" hangingPunct="1">
              <a:buFontTx/>
              <a:buNone/>
            </a:pPr>
            <a:r>
              <a:rPr lang="en-GB" altLang="en-US" smtClean="0"/>
              <a:t>	different inheritance of genes (traits) depending of the sex</a:t>
            </a:r>
          </a:p>
        </p:txBody>
      </p:sp>
    </p:spTree>
    <p:extLst>
      <p:ext uri="{BB962C8B-B14F-4D97-AF65-F5344CB8AC3E}">
        <p14:creationId xmlns:p14="http://schemas.microsoft.com/office/powerpoint/2010/main" val="8399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4803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Sex related inheritance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419600"/>
          </a:xfrm>
        </p:spPr>
        <p:txBody>
          <a:bodyPr/>
          <a:lstStyle/>
          <a:p>
            <a:pPr eaLnBrk="1" hangingPunct="1"/>
            <a:r>
              <a:rPr lang="en-GB" altLang="en-US" smtClean="0"/>
              <a:t>Different expression of autosomal genes in individuals with different</a:t>
            </a:r>
          </a:p>
          <a:p>
            <a:pPr lvl="1" eaLnBrk="1" hangingPunct="1"/>
            <a:r>
              <a:rPr lang="en-GB" altLang="en-US" smtClean="0"/>
              <a:t>sex limited traits</a:t>
            </a:r>
          </a:p>
          <a:p>
            <a:pPr lvl="2" eaLnBrk="1" hangingPunct="1"/>
            <a:r>
              <a:rPr lang="en-GB" altLang="en-US" smtClean="0"/>
              <a:t>milk production</a:t>
            </a:r>
          </a:p>
          <a:p>
            <a:pPr lvl="2" eaLnBrk="1" hangingPunct="1"/>
            <a:r>
              <a:rPr lang="en-GB" altLang="en-US" smtClean="0"/>
              <a:t>egg production</a:t>
            </a:r>
          </a:p>
          <a:p>
            <a:pPr lvl="2" eaLnBrk="1" hangingPunct="1"/>
            <a:r>
              <a:rPr lang="en-GB" altLang="en-US" smtClean="0"/>
              <a:t>breast cancer</a:t>
            </a:r>
          </a:p>
          <a:p>
            <a:pPr lvl="1" eaLnBrk="1" hangingPunct="1"/>
            <a:r>
              <a:rPr lang="en-GB" altLang="en-US" smtClean="0"/>
              <a:t>sex depending traits</a:t>
            </a:r>
          </a:p>
          <a:p>
            <a:pPr lvl="2" eaLnBrk="1" hangingPunct="1"/>
            <a:r>
              <a:rPr lang="en-GB" altLang="en-US" smtClean="0"/>
              <a:t>baldness</a:t>
            </a:r>
          </a:p>
          <a:p>
            <a:pPr lvl="2" eaLnBrk="1" hangingPunct="1"/>
            <a:r>
              <a:rPr lang="en-GB" altLang="en-US" smtClean="0"/>
              <a:t>horn development</a:t>
            </a:r>
          </a:p>
        </p:txBody>
      </p:sp>
    </p:spTree>
    <p:extLst>
      <p:ext uri="{BB962C8B-B14F-4D97-AF65-F5344CB8AC3E}">
        <p14:creationId xmlns:p14="http://schemas.microsoft.com/office/powerpoint/2010/main" val="11979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762000"/>
          </a:xfrm>
        </p:spPr>
        <p:txBody>
          <a:bodyPr/>
          <a:lstStyle/>
          <a:p>
            <a:r>
              <a:rPr lang="lv-LV" altLang="en-US" sz="4000" smtClean="0"/>
              <a:t>Sex related inheritance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92250" y="1201738"/>
            <a:ext cx="666115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/>
              <a:t>Baldness in human</a:t>
            </a:r>
          </a:p>
          <a:p>
            <a:pPr lvl="1" eaLnBrk="1" hangingPunct="1">
              <a:buFontTx/>
              <a:buNone/>
            </a:pPr>
            <a:r>
              <a:rPr lang="en-GB" altLang="en-US" sz="2400" smtClean="0"/>
              <a:t>		 </a:t>
            </a:r>
            <a:r>
              <a:rPr lang="lv-LV" altLang="en-US" sz="2400" smtClean="0"/>
              <a:t>   </a:t>
            </a:r>
            <a:r>
              <a:rPr lang="en-GB" altLang="en-US" sz="2400" smtClean="0"/>
              <a:t>Dominant allele </a:t>
            </a:r>
            <a:r>
              <a:rPr lang="en-GB" altLang="en-US" sz="2400" i="1" smtClean="0"/>
              <a:t>B</a:t>
            </a:r>
            <a:r>
              <a:rPr lang="en-GB" altLang="en-US" sz="2400" smtClean="0"/>
              <a:t> – bald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			</a:t>
            </a:r>
            <a:r>
              <a:rPr lang="en-GB" altLang="en-US" u="sng" smtClean="0"/>
              <a:t>Women</a:t>
            </a:r>
            <a:r>
              <a:rPr lang="en-GB" altLang="en-US" smtClean="0"/>
              <a:t> 	  </a:t>
            </a:r>
            <a:r>
              <a:rPr lang="en-GB" altLang="en-US" u="sng" smtClean="0"/>
              <a:t>Man</a:t>
            </a:r>
          </a:p>
          <a:p>
            <a:pPr lvl="2">
              <a:buFontTx/>
              <a:buNone/>
            </a:pPr>
            <a:r>
              <a:rPr lang="lv-LV" altLang="en-US" sz="2200" i="1" smtClean="0"/>
              <a:t>	bb</a:t>
            </a:r>
            <a:r>
              <a:rPr lang="lv-LV" altLang="en-US" sz="2200" smtClean="0"/>
              <a:t>	   norm.	     norm. 	</a:t>
            </a:r>
          </a:p>
          <a:p>
            <a:pPr lvl="2">
              <a:buFontTx/>
              <a:buNone/>
            </a:pPr>
            <a:r>
              <a:rPr lang="lv-LV" altLang="en-US" sz="2200" i="1" smtClean="0"/>
              <a:t>	Bb</a:t>
            </a:r>
            <a:r>
              <a:rPr lang="lv-LV" altLang="en-US" sz="2200" smtClean="0"/>
              <a:t>	   norm.	    </a:t>
            </a:r>
            <a:r>
              <a:rPr lang="en-GB" altLang="en-US" sz="2200" smtClean="0"/>
              <a:t> bald</a:t>
            </a:r>
            <a:endParaRPr lang="lv-LV" altLang="en-US" sz="2200" smtClean="0"/>
          </a:p>
          <a:p>
            <a:pPr lvl="2">
              <a:buFontTx/>
              <a:buNone/>
            </a:pPr>
            <a:r>
              <a:rPr lang="lv-LV" altLang="en-US" sz="2200" i="1" smtClean="0"/>
              <a:t>	BB</a:t>
            </a:r>
            <a:r>
              <a:rPr lang="lv-LV" altLang="en-US" sz="2200" smtClean="0"/>
              <a:t> 	   </a:t>
            </a:r>
            <a:r>
              <a:rPr lang="en-GB" altLang="en-US" sz="2200" smtClean="0"/>
              <a:t>bald</a:t>
            </a:r>
            <a:r>
              <a:rPr lang="lv-LV" altLang="en-US" sz="2200" smtClean="0"/>
              <a:t>		     </a:t>
            </a:r>
            <a:r>
              <a:rPr lang="en-GB" altLang="en-US" sz="2200" smtClean="0"/>
              <a:t>bald</a:t>
            </a:r>
            <a:r>
              <a:rPr lang="lv-LV" altLang="en-US" sz="2200" smtClean="0"/>
              <a:t> 	</a:t>
            </a:r>
          </a:p>
          <a:p>
            <a:pPr lvl="2"/>
            <a:endParaRPr lang="lv-LV" altLang="en-US" sz="2200" smtClean="0"/>
          </a:p>
        </p:txBody>
      </p:sp>
      <p:pic>
        <p:nvPicPr>
          <p:cNvPr id="75780" name="Picture 1028" descr="Watson James Dewe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690813"/>
            <a:ext cx="177641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2050" y="6351588"/>
            <a:ext cx="224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imes New Roman" pitchFamily="18" charset="0"/>
              </a:rPr>
              <a:t>John Gurdon</a:t>
            </a:r>
            <a:r>
              <a:rPr lang="lv-LV" altLang="en-US" sz="2000" b="0">
                <a:solidFill>
                  <a:srgbClr val="000000"/>
                </a:solidFill>
                <a:latin typeface="Times New Roman" pitchFamily="18" charset="0"/>
              </a:rPr>
              <a:t>, 2012</a:t>
            </a:r>
            <a:endParaRPr lang="en-US" altLang="en-US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" y="5227638"/>
            <a:ext cx="276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imes New Roman" pitchFamily="18" charset="0"/>
              </a:rPr>
              <a:t>Hermann J. Muller</a:t>
            </a:r>
            <a:r>
              <a:rPr lang="lv-LV" altLang="en-US" sz="2000" b="0">
                <a:solidFill>
                  <a:srgbClr val="000000"/>
                </a:solidFill>
                <a:latin typeface="Times New Roman" pitchFamily="18" charset="0"/>
              </a:rPr>
              <a:t>, 1946</a:t>
            </a:r>
            <a:endParaRPr lang="en-US" altLang="en-US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0813"/>
            <a:ext cx="177641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72238" y="5251450"/>
            <a:ext cx="2274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imes New Roman" pitchFamily="18" charset="0"/>
              </a:rPr>
              <a:t>James Watson</a:t>
            </a:r>
            <a:r>
              <a:rPr lang="lv-LV" altLang="en-US" sz="2000" b="0">
                <a:solidFill>
                  <a:srgbClr val="000000"/>
                </a:solidFill>
                <a:latin typeface="Times New Roman" pitchFamily="18" charset="0"/>
              </a:rPr>
              <a:t>, 1962</a:t>
            </a:r>
            <a:endParaRPr lang="en-US" altLang="en-US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Human chromosomes</a:t>
            </a:r>
          </a:p>
        </p:txBody>
      </p:sp>
      <p:graphicFrame>
        <p:nvGraphicFramePr>
          <p:cNvPr id="76803" name="Object 1027"/>
          <p:cNvGraphicFramePr>
            <a:graphicFrameLocks noChangeAspect="1"/>
          </p:cNvGraphicFramePr>
          <p:nvPr/>
        </p:nvGraphicFramePr>
        <p:xfrm>
          <a:off x="1852613" y="228600"/>
          <a:ext cx="417195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4" name="Document" r:id="rId3" imgW="6947916" imgH="10267188" progId="Word.Document.8">
                  <p:embed/>
                </p:oleObj>
              </mc:Choice>
              <mc:Fallback>
                <p:oleObj name="Document" r:id="rId3" imgW="6947916" imgH="102671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28600"/>
                        <a:ext cx="4171950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0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1700" y="790575"/>
            <a:ext cx="7485063" cy="763588"/>
          </a:xfrm>
        </p:spPr>
        <p:txBody>
          <a:bodyPr/>
          <a:lstStyle/>
          <a:p>
            <a:pPr eaLnBrk="1" hangingPunct="1"/>
            <a:r>
              <a:rPr lang="en-GB" altLang="en-US" smtClean="0"/>
              <a:t>Sex determination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1850" y="2325688"/>
            <a:ext cx="7340600" cy="3741737"/>
          </a:xfrm>
        </p:spPr>
        <p:txBody>
          <a:bodyPr/>
          <a:lstStyle/>
          <a:p>
            <a:pPr eaLnBrk="1" hangingPunct="1"/>
            <a:r>
              <a:rPr lang="en-GB" altLang="en-US" smtClean="0"/>
              <a:t>homogametic sex (XX)</a:t>
            </a:r>
          </a:p>
          <a:p>
            <a:pPr eaLnBrk="1" hangingPunct="1"/>
            <a:r>
              <a:rPr lang="en-GB" altLang="en-US" smtClean="0"/>
              <a:t>heterogametic sex</a:t>
            </a:r>
          </a:p>
          <a:p>
            <a:pPr lvl="1" eaLnBrk="1" hangingPunct="1"/>
            <a:r>
              <a:rPr lang="en-GB" altLang="en-US" smtClean="0"/>
              <a:t>XY</a:t>
            </a:r>
          </a:p>
          <a:p>
            <a:pPr lvl="1" eaLnBrk="1" hangingPunct="1"/>
            <a:r>
              <a:rPr lang="en-GB" altLang="en-US" smtClean="0"/>
              <a:t>X0</a:t>
            </a:r>
          </a:p>
        </p:txBody>
      </p:sp>
    </p:spTree>
    <p:extLst>
      <p:ext uri="{BB962C8B-B14F-4D97-AF65-F5344CB8AC3E}">
        <p14:creationId xmlns:p14="http://schemas.microsoft.com/office/powerpoint/2010/main" val="32363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Heterogametic sex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89138"/>
            <a:ext cx="3806825" cy="3741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male</a:t>
            </a:r>
            <a:r>
              <a:rPr lang="lv-LV" altLang="en-US" smtClean="0"/>
              <a:t> (X, Y)</a:t>
            </a:r>
            <a:endParaRPr lang="en-GB" altLang="en-US" smtClean="0"/>
          </a:p>
          <a:p>
            <a:pPr lvl="1" eaLnBrk="1" hangingPunct="1"/>
            <a:r>
              <a:rPr lang="en-GB" altLang="en-US" smtClean="0"/>
              <a:t>mammals</a:t>
            </a:r>
          </a:p>
          <a:p>
            <a:pPr lvl="1" eaLnBrk="1" hangingPunct="1"/>
            <a:r>
              <a:rPr lang="en-GB" altLang="en-US" smtClean="0"/>
              <a:t>fishes (part)</a:t>
            </a:r>
          </a:p>
          <a:p>
            <a:pPr lvl="1" eaLnBrk="1" hangingPunct="1"/>
            <a:r>
              <a:rPr lang="en-GB" altLang="en-US" smtClean="0"/>
              <a:t>amphibians (part)</a:t>
            </a:r>
          </a:p>
          <a:p>
            <a:pPr lvl="1" eaLnBrk="1" hangingPunct="1"/>
            <a:r>
              <a:rPr lang="en-GB" altLang="en-US" smtClean="0"/>
              <a:t>reptiles (part)</a:t>
            </a:r>
          </a:p>
          <a:p>
            <a:pPr lvl="1" eaLnBrk="1" hangingPunct="1"/>
            <a:r>
              <a:rPr lang="en-GB" altLang="en-US" smtClean="0"/>
              <a:t>insects (biggest part)</a:t>
            </a:r>
          </a:p>
        </p:txBody>
      </p:sp>
      <p:sp>
        <p:nvSpPr>
          <p:cNvPr id="788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060575"/>
            <a:ext cx="3816350" cy="4105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female</a:t>
            </a:r>
            <a:r>
              <a:rPr lang="lv-LV" altLang="en-US" smtClean="0"/>
              <a:t> (Z, W)</a:t>
            </a:r>
            <a:endParaRPr lang="en-GB" altLang="en-US" smtClean="0"/>
          </a:p>
          <a:p>
            <a:pPr lvl="1" eaLnBrk="1" hangingPunct="1"/>
            <a:r>
              <a:rPr lang="en-GB" altLang="en-US" smtClean="0"/>
              <a:t>birds</a:t>
            </a:r>
          </a:p>
          <a:p>
            <a:pPr lvl="1" eaLnBrk="1" hangingPunct="1"/>
            <a:r>
              <a:rPr lang="en-GB" altLang="en-US" smtClean="0"/>
              <a:t>fishes (part)</a:t>
            </a:r>
          </a:p>
          <a:p>
            <a:pPr lvl="1" eaLnBrk="1" hangingPunct="1"/>
            <a:r>
              <a:rPr lang="en-GB" altLang="en-US" smtClean="0"/>
              <a:t>amphibians (part)</a:t>
            </a:r>
            <a:endParaRPr lang="lv-LV" altLang="en-US" smtClean="0"/>
          </a:p>
          <a:p>
            <a:pPr lvl="1" eaLnBrk="1" hangingPunct="1"/>
            <a:r>
              <a:rPr lang="en-GB" altLang="en-US" smtClean="0"/>
              <a:t>reptiles (part)</a:t>
            </a:r>
            <a:endParaRPr lang="lv-LV" altLang="en-US" smtClean="0"/>
          </a:p>
          <a:p>
            <a:pPr lvl="1" eaLnBrk="1" hangingPunct="1"/>
            <a:r>
              <a:rPr lang="en-GB" altLang="en-US" smtClean="0"/>
              <a:t>butterflies</a:t>
            </a:r>
          </a:p>
          <a:p>
            <a:pPr lvl="1" eaLnBrk="1" hangingPunct="1"/>
            <a:endParaRPr lang="en-GB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5150" y="5487988"/>
            <a:ext cx="5473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00CC99">
                    <a:lumMod val="50000"/>
                  </a:srgbClr>
                </a:solidFill>
              </a:rPr>
              <a:t>(XX)				</a:t>
            </a:r>
            <a:r>
              <a:rPr lang="lv-LV" b="1" dirty="0" smtClean="0">
                <a:solidFill>
                  <a:srgbClr val="00CC99">
                    <a:lumMod val="50000"/>
                  </a:srgbClr>
                </a:solidFill>
              </a:rPr>
              <a:t>(ZZ</a:t>
            </a:r>
            <a:r>
              <a:rPr lang="lv-LV" b="1" dirty="0">
                <a:solidFill>
                  <a:srgbClr val="00CC99">
                    <a:lumMod val="50000"/>
                  </a:srgbClr>
                </a:solidFill>
              </a:rPr>
              <a:t>)</a:t>
            </a:r>
            <a:endParaRPr lang="ru-RU" b="1" dirty="0">
              <a:solidFill>
                <a:srgbClr val="00CC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Sex chromosomes and sex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827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			  XX	  	    XY	</a:t>
            </a:r>
          </a:p>
          <a:p>
            <a:pPr eaLnBrk="1" hangingPunct="1">
              <a:lnSpc>
                <a:spcPct val="0"/>
              </a:lnSpc>
              <a:buFontTx/>
              <a:buNone/>
            </a:pPr>
            <a:r>
              <a:rPr lang="en-GB" altLang="en-US" sz="280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/>
              <a:t>Human		female	   male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/>
              <a:t>Drosophila		female	   male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/>
              <a:t>	</a:t>
            </a:r>
          </a:p>
        </p:txBody>
      </p:sp>
      <p:sp>
        <p:nvSpPr>
          <p:cNvPr id="452612" name="Text Box 1028"/>
          <p:cNvSpPr txBox="1">
            <a:spLocks noChangeArrowheads="1"/>
          </p:cNvSpPr>
          <p:nvPr/>
        </p:nvSpPr>
        <p:spPr bwMode="auto">
          <a:xfrm>
            <a:off x="685800" y="4114800"/>
            <a:ext cx="658495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800" i="0">
                <a:solidFill>
                  <a:srgbClr val="00CC99"/>
                </a:solidFill>
                <a:latin typeface="Arial" charset="0"/>
              </a:rPr>
              <a:t>			  </a:t>
            </a:r>
            <a:r>
              <a:rPr lang="en-GB" altLang="en-US" sz="2800" i="0">
                <a:solidFill>
                  <a:srgbClr val="663300"/>
                </a:solidFill>
                <a:latin typeface="Arial" charset="0"/>
              </a:rPr>
              <a:t>XXY	   	    XO</a:t>
            </a:r>
          </a:p>
          <a:p>
            <a:pPr>
              <a:lnSpc>
                <a:spcPct val="0"/>
              </a:lnSpc>
              <a:buFontTx/>
              <a:buNone/>
            </a:pPr>
            <a:r>
              <a:rPr lang="en-GB" altLang="en-US" sz="2800" i="0">
                <a:solidFill>
                  <a:srgbClr val="00CC99"/>
                </a:solidFill>
                <a:latin typeface="Arial" charset="0"/>
              </a:rPr>
              <a:t>				</a:t>
            </a:r>
          </a:p>
          <a:p>
            <a:pPr>
              <a:buFontTx/>
              <a:buNone/>
            </a:pPr>
            <a:r>
              <a:rPr lang="en-GB" altLang="en-US" sz="2600" i="0">
                <a:solidFill>
                  <a:srgbClr val="00CC99"/>
                </a:solidFill>
                <a:latin typeface="Arial" charset="0"/>
              </a:rPr>
              <a:t>Human		 male		   female	</a:t>
            </a:r>
          </a:p>
          <a:p>
            <a:pPr>
              <a:buFontTx/>
              <a:buNone/>
            </a:pPr>
            <a:r>
              <a:rPr lang="en-GB" altLang="en-US" sz="2600" i="0">
                <a:solidFill>
                  <a:srgbClr val="00CC99"/>
                </a:solidFill>
                <a:latin typeface="Arial" charset="0"/>
              </a:rPr>
              <a:t>Drosophila		 female	   male</a:t>
            </a:r>
          </a:p>
        </p:txBody>
      </p:sp>
    </p:spTree>
    <p:extLst>
      <p:ext uri="{BB962C8B-B14F-4D97-AF65-F5344CB8AC3E}">
        <p14:creationId xmlns:p14="http://schemas.microsoft.com/office/powerpoint/2010/main" val="11829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1419225"/>
          </a:xfrm>
        </p:spPr>
        <p:txBody>
          <a:bodyPr/>
          <a:lstStyle/>
          <a:p>
            <a:r>
              <a:rPr lang="lv-LV" altLang="en-US" sz="3200" smtClean="0"/>
              <a:t>Influence of</a:t>
            </a:r>
            <a:br>
              <a:rPr lang="lv-LV" altLang="en-US" sz="3200" smtClean="0"/>
            </a:br>
            <a:r>
              <a:rPr lang="lv-LV" altLang="en-US" sz="3200" smtClean="0"/>
              <a:t>sex choromosomes/autsomes ratio</a:t>
            </a:r>
            <a:br>
              <a:rPr lang="lv-LV" altLang="en-US" sz="3200" smtClean="0"/>
            </a:br>
            <a:r>
              <a:rPr lang="lv-LV" altLang="en-US" sz="3200" smtClean="0"/>
              <a:t>on the sex of </a:t>
            </a:r>
            <a:r>
              <a:rPr lang="lv-LV" altLang="en-US" sz="3200" i="1" smtClean="0"/>
              <a:t>Drosophila melanogaster</a:t>
            </a:r>
            <a:endParaRPr lang="en-US" altLang="en-US" sz="3200" i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392363"/>
          <a:ext cx="7772400" cy="3292479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r>
                        <a:rPr lang="en-US" sz="1800" dirty="0"/>
                        <a:t>X Chromosomes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Autosomes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Ratio of X:A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Normal Female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Normal Female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Normal Female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0.50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Normal 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1.50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Metafemale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1.33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Metafemale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/>
                        <a:t>XX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0.66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Intersex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AAA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0.33</a:t>
                      </a:r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Metamale</a:t>
                      </a:r>
                      <a:endParaRPr lang="en-US" sz="1800" dirty="0"/>
                    </a:p>
                  </a:txBody>
                  <a:tcPr marT="45729" marB="457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856662" cy="685800"/>
          </a:xfrm>
        </p:spPr>
        <p:txBody>
          <a:bodyPr/>
          <a:lstStyle/>
          <a:p>
            <a:r>
              <a:rPr lang="en-US" altLang="en-US" sz="3600" dirty="0" smtClean="0"/>
              <a:t>Sex chromosomes in human</a:t>
            </a:r>
          </a:p>
        </p:txBody>
      </p:sp>
      <p:pic>
        <p:nvPicPr>
          <p:cNvPr id="89091" name="Picture 3" descr="Fig 8-3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81100"/>
            <a:ext cx="1314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9550" y="3582988"/>
            <a:ext cx="4308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CC9900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 err="1" smtClean="0">
                <a:solidFill>
                  <a:srgbClr val="996633"/>
                </a:solidFill>
              </a:rPr>
              <a:t>Klinefelter</a:t>
            </a:r>
            <a:r>
              <a:rPr lang="lv-LV" altLang="en-US" sz="2000" dirty="0" smtClean="0">
                <a:solidFill>
                  <a:srgbClr val="996633"/>
                </a:solidFill>
              </a:rPr>
              <a:t> </a:t>
            </a:r>
            <a:r>
              <a:rPr lang="lv-LV" altLang="en-US" sz="2000" dirty="0" err="1" smtClean="0">
                <a:solidFill>
                  <a:srgbClr val="996633"/>
                </a:solidFill>
              </a:rPr>
              <a:t>syndrome</a:t>
            </a:r>
            <a:endParaRPr lang="lv-LV" altLang="en-US" sz="2000" dirty="0">
              <a:solidFill>
                <a:srgbClr val="996633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>
                <a:solidFill>
                  <a:srgbClr val="CC3300"/>
                </a:solidFill>
              </a:rPr>
              <a:t> XXY, XXYY, XXXY, XXXYY, XXXXY</a:t>
            </a:r>
            <a:endParaRPr lang="lv-LV" altLang="en-US" sz="2000" dirty="0">
              <a:solidFill>
                <a:srgbClr val="996633"/>
              </a:solidFill>
            </a:endParaRPr>
          </a:p>
        </p:txBody>
      </p:sp>
      <p:pic>
        <p:nvPicPr>
          <p:cNvPr id="89093" name="Picture 3" descr="Fig 8-3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9675"/>
            <a:ext cx="13795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6695068" y="3775075"/>
            <a:ext cx="22896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CC9900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 err="1">
                <a:solidFill>
                  <a:srgbClr val="996633"/>
                </a:solidFill>
              </a:rPr>
              <a:t>Turner</a:t>
            </a:r>
            <a:r>
              <a:rPr lang="lv-LV" altLang="en-US" sz="2000" dirty="0">
                <a:solidFill>
                  <a:srgbClr val="996633"/>
                </a:solidFill>
              </a:rPr>
              <a:t> </a:t>
            </a:r>
            <a:r>
              <a:rPr lang="lv-LV" altLang="en-US" sz="2000" dirty="0" err="1" smtClean="0">
                <a:solidFill>
                  <a:srgbClr val="996633"/>
                </a:solidFill>
              </a:rPr>
              <a:t>syndrome</a:t>
            </a:r>
            <a:endParaRPr lang="lv-LV" altLang="en-US" sz="2000" dirty="0" smtClean="0">
              <a:solidFill>
                <a:srgbClr val="996633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 smtClean="0">
                <a:solidFill>
                  <a:srgbClr val="CC3300"/>
                </a:solidFill>
              </a:rPr>
              <a:t>X0</a:t>
            </a:r>
            <a:endParaRPr lang="lv-LV" altLang="en-US" sz="2000" b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570547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sz="2000" b="1" dirty="0" err="1" smtClean="0">
                <a:solidFill>
                  <a:srgbClr val="996633"/>
                </a:solidFill>
                <a:latin typeface="Comic Sans MS"/>
              </a:rPr>
              <a:t>Triple</a:t>
            </a:r>
            <a:r>
              <a:rPr lang="lv-LV" sz="2000" b="1" dirty="0" smtClean="0">
                <a:solidFill>
                  <a:srgbClr val="996633"/>
                </a:solidFill>
                <a:latin typeface="Comic Sans MS"/>
              </a:rPr>
              <a:t> X </a:t>
            </a:r>
            <a:r>
              <a:rPr lang="lv-LV" sz="2000" b="1" dirty="0" err="1" smtClean="0">
                <a:solidFill>
                  <a:srgbClr val="996633"/>
                </a:solidFill>
                <a:latin typeface="Comic Sans MS"/>
              </a:rPr>
              <a:t>syndrome</a:t>
            </a:r>
            <a:endParaRPr lang="lv-LV" sz="2000" b="1" dirty="0">
              <a:solidFill>
                <a:srgbClr val="996633"/>
              </a:solidFill>
              <a:latin typeface="Comic Sans MS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mic Sans MS"/>
              </a:rPr>
              <a:t>"super-females"</a:t>
            </a:r>
            <a:r>
              <a:rPr lang="lv-LV" sz="2000" dirty="0">
                <a:solidFill>
                  <a:srgbClr val="000000"/>
                </a:solidFill>
                <a:latin typeface="Comic Sans MS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mic Sans MS"/>
              </a:rPr>
              <a:t> "</a:t>
            </a:r>
            <a:r>
              <a:rPr lang="en-US" sz="2000" dirty="0" err="1">
                <a:solidFill>
                  <a:srgbClr val="000000"/>
                </a:solidFill>
                <a:latin typeface="Comic Sans MS"/>
              </a:rPr>
              <a:t>metafemales</a:t>
            </a:r>
            <a:r>
              <a:rPr lang="en-US" sz="2000" dirty="0">
                <a:solidFill>
                  <a:srgbClr val="000000"/>
                </a:solidFill>
                <a:latin typeface="Comic Sans MS"/>
              </a:rPr>
              <a:t>"</a:t>
            </a:r>
            <a:endParaRPr lang="lv-LV" sz="2000" dirty="0">
              <a:solidFill>
                <a:srgbClr val="000000"/>
              </a:solidFill>
              <a:latin typeface="Comic Sans MS"/>
            </a:endParaRPr>
          </a:p>
          <a:p>
            <a:pPr>
              <a:defRPr/>
            </a:pPr>
            <a:r>
              <a:rPr lang="en-US" sz="2000" b="1" dirty="0">
                <a:solidFill>
                  <a:srgbClr val="CC3300"/>
                </a:solidFill>
                <a:latin typeface="Comic Sans MS"/>
              </a:rPr>
              <a:t>XXX</a:t>
            </a:r>
            <a:r>
              <a:rPr lang="lv-LV" sz="2000" b="1" dirty="0">
                <a:solidFill>
                  <a:srgbClr val="CC3300"/>
                </a:solidFill>
                <a:latin typeface="Comic Sans MS"/>
              </a:rPr>
              <a:t>,</a:t>
            </a:r>
            <a:r>
              <a:rPr lang="en-US" sz="2000" b="1" dirty="0">
                <a:solidFill>
                  <a:srgbClr val="CC3300"/>
                </a:solidFill>
                <a:latin typeface="Comic Sans MS"/>
              </a:rPr>
              <a:t> XXXX</a:t>
            </a:r>
            <a:r>
              <a:rPr lang="lv-LV" sz="2000" b="1" dirty="0">
                <a:solidFill>
                  <a:srgbClr val="CC3300"/>
                </a:solidFill>
                <a:latin typeface="Comic Sans MS"/>
              </a:rPr>
              <a:t>,</a:t>
            </a:r>
            <a:r>
              <a:rPr lang="en-US" sz="2000" b="1" dirty="0">
                <a:solidFill>
                  <a:srgbClr val="CC3300"/>
                </a:solidFill>
                <a:latin typeface="Comic Sans MS"/>
              </a:rPr>
              <a:t> XXXXX</a:t>
            </a:r>
          </a:p>
        </p:txBody>
      </p:sp>
      <p:pic>
        <p:nvPicPr>
          <p:cNvPr id="890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940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4"/>
          <p:cNvSpPr txBox="1">
            <a:spLocks noChangeArrowheads="1"/>
          </p:cNvSpPr>
          <p:nvPr/>
        </p:nvSpPr>
        <p:spPr bwMode="auto">
          <a:xfrm>
            <a:off x="1763713" y="5397500"/>
            <a:ext cx="25352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CC9900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>
                <a:solidFill>
                  <a:srgbClr val="996633"/>
                </a:solidFill>
              </a:rPr>
              <a:t>XYY </a:t>
            </a:r>
            <a:r>
              <a:rPr lang="lv-LV" altLang="en-US" sz="2000" dirty="0" err="1" smtClean="0">
                <a:solidFill>
                  <a:srgbClr val="996633"/>
                </a:solidFill>
              </a:rPr>
              <a:t>syndrome</a:t>
            </a:r>
            <a:endParaRPr lang="lv-LV" altLang="en-US" sz="2000" dirty="0">
              <a:solidFill>
                <a:srgbClr val="996633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>
                <a:solidFill>
                  <a:srgbClr val="996633"/>
                </a:solidFill>
              </a:rPr>
              <a:t> (</a:t>
            </a:r>
            <a:r>
              <a:rPr lang="lv-LV" altLang="en-US" sz="2000" dirty="0" err="1">
                <a:solidFill>
                  <a:srgbClr val="996633"/>
                </a:solidFill>
              </a:rPr>
              <a:t>Jacobs</a:t>
            </a:r>
            <a:r>
              <a:rPr lang="lv-LV" altLang="en-US" sz="2000" dirty="0">
                <a:solidFill>
                  <a:srgbClr val="996633"/>
                </a:solidFill>
              </a:rPr>
              <a:t> </a:t>
            </a:r>
            <a:r>
              <a:rPr lang="lv-LV" altLang="en-US" sz="2000" dirty="0" err="1">
                <a:solidFill>
                  <a:srgbClr val="996633"/>
                </a:solidFill>
              </a:rPr>
              <a:t>sindrome</a:t>
            </a:r>
            <a:r>
              <a:rPr lang="lv-LV" altLang="en-US" sz="2000" dirty="0">
                <a:solidFill>
                  <a:srgbClr val="996633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"</a:t>
            </a:r>
            <a:r>
              <a:rPr lang="lv-LV" altLang="en-US" sz="2000" b="0" dirty="0" err="1">
                <a:solidFill>
                  <a:srgbClr val="000000"/>
                </a:solidFill>
              </a:rPr>
              <a:t>super-male</a:t>
            </a:r>
            <a:r>
              <a:rPr lang="en-US" altLang="en-US" sz="2000" b="0" dirty="0">
                <a:solidFill>
                  <a:srgbClr val="000000"/>
                </a:solidFill>
              </a:rPr>
              <a:t>"</a:t>
            </a:r>
            <a:endParaRPr lang="lv-LV" altLang="en-US" sz="2000" b="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dirty="0">
                <a:solidFill>
                  <a:srgbClr val="CC3300"/>
                </a:solidFill>
              </a:rPr>
              <a:t> XYY, XYYY, XYYYY</a:t>
            </a:r>
            <a:endParaRPr lang="lv-LV" altLang="en-US" sz="2000" dirty="0">
              <a:solidFill>
                <a:srgbClr val="996633"/>
              </a:solidFill>
            </a:endParaRPr>
          </a:p>
        </p:txBody>
      </p:sp>
      <p:pic>
        <p:nvPicPr>
          <p:cNvPr id="890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10075"/>
            <a:ext cx="14747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4800" cy="792163"/>
          </a:xfrm>
        </p:spPr>
        <p:txBody>
          <a:bodyPr/>
          <a:lstStyle/>
          <a:p>
            <a:r>
              <a:rPr lang="en-US" altLang="en-US" smtClean="0"/>
              <a:t>Sex determination in fishes</a:t>
            </a:r>
          </a:p>
        </p:txBody>
      </p:sp>
      <p:pic>
        <p:nvPicPr>
          <p:cNvPr id="81923" name="Picture 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54721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6227763" y="6381750"/>
            <a:ext cx="2630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200" b="0">
                <a:solidFill>
                  <a:srgbClr val="000000"/>
                </a:solidFill>
                <a:latin typeface="Arial" charset="0"/>
              </a:rPr>
              <a:t>Volff et al., Sex Dev., 2007, 1, 85-99</a:t>
            </a:r>
            <a:endParaRPr lang="ru-RU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Inheritance of blood groups:</a:t>
            </a:r>
            <a:br>
              <a:rPr lang="en-US" altLang="en-US" smtClean="0"/>
            </a:br>
            <a:r>
              <a:rPr lang="en-US" altLang="en-US" smtClean="0"/>
              <a:t>Bombay phenotype</a:t>
            </a:r>
          </a:p>
        </p:txBody>
      </p:sp>
      <p:pic>
        <p:nvPicPr>
          <p:cNvPr id="62467" name="Picture 5" descr="Bombay_phenotyp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2627313" y="2060575"/>
            <a:ext cx="42783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60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5400" i="0">
                <a:solidFill>
                  <a:srgbClr val="FF0000"/>
                </a:solidFill>
                <a:latin typeface="Arial" charset="0"/>
              </a:rPr>
              <a:t>?</a:t>
            </a:r>
            <a:endParaRPr lang="ru-RU" altLang="en-US" sz="5400" i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1492250"/>
          </a:xfrm>
        </p:spPr>
        <p:txBody>
          <a:bodyPr/>
          <a:lstStyle/>
          <a:p>
            <a:r>
              <a:rPr lang="en-US" altLang="en-US" smtClean="0"/>
              <a:t>Percentage of males depending of water temperature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US" altLang="en-US" sz="2800" smtClean="0"/>
              <a:t>(different fish species</a:t>
            </a:r>
            <a:r>
              <a:rPr lang="lv-LV" altLang="en-US" sz="2800" smtClean="0">
                <a:cs typeface="Arial" charset="0"/>
              </a:rPr>
              <a:t>)</a:t>
            </a:r>
            <a:endParaRPr lang="en-US" altLang="en-US" sz="2800" smtClean="0">
              <a:cs typeface="Arial" charset="0"/>
            </a:endParaRP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63270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5292725" y="6308725"/>
            <a:ext cx="32813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200" b="0" i="0">
                <a:solidFill>
                  <a:srgbClr val="000000"/>
                </a:solidFill>
                <a:latin typeface="Times New Roman" pitchFamily="18" charset="0"/>
              </a:rPr>
              <a:t>Ospina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-Alvarez &amp; </a:t>
            </a:r>
            <a:r>
              <a:rPr lang="ru-RU" altLang="en-US" sz="1200" b="0" i="0">
                <a:solidFill>
                  <a:srgbClr val="000000"/>
                </a:solidFill>
                <a:latin typeface="Times New Roman" pitchFamily="18" charset="0"/>
              </a:rPr>
              <a:t>Piferrer_</a:t>
            </a:r>
            <a:r>
              <a:rPr lang="ru-RU" altLang="en-US" sz="1200" b="0">
                <a:solidFill>
                  <a:srgbClr val="000000"/>
                </a:solidFill>
                <a:latin typeface="Times New Roman" pitchFamily="18" charset="0"/>
              </a:rPr>
              <a:t>PLoSONE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, 2008, </a:t>
            </a:r>
            <a:r>
              <a:rPr lang="lv-LV" altLang="en-US" sz="1200" i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(7)</a:t>
            </a:r>
            <a:endParaRPr lang="ru-RU" altLang="en-US" sz="1200" b="0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24800" cy="730250"/>
          </a:xfrm>
        </p:spPr>
        <p:txBody>
          <a:bodyPr/>
          <a:lstStyle/>
          <a:p>
            <a:r>
              <a:rPr lang="en-GB" altLang="en-US" smtClean="0"/>
              <a:t>Human X and Y chromosomes</a:t>
            </a:r>
            <a:endParaRPr lang="ru-RU" altLang="en-US" smtClean="0"/>
          </a:p>
        </p:txBody>
      </p:sp>
      <p:pic>
        <p:nvPicPr>
          <p:cNvPr id="83971" name="Picture 5" descr="Human X and Y chromos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006475"/>
            <a:ext cx="23431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6" descr="Human X and Y chromosomes_idi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069975"/>
            <a:ext cx="223202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5496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6443663" y="5340350"/>
            <a:ext cx="1541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lv-LV" altLang="en-US" sz="2000" b="0" i="0">
                <a:solidFill>
                  <a:srgbClr val="000000"/>
                </a:solidFill>
                <a:latin typeface="Arial" charset="0"/>
                <a:cs typeface="Arial" charset="0"/>
              </a:rPr>
              <a:t>Lyonization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000" b="0" i="0">
                <a:solidFill>
                  <a:srgbClr val="000000"/>
                </a:solidFill>
                <a:latin typeface="Arial" charset="0"/>
                <a:cs typeface="Arial" charset="0"/>
              </a:rPr>
              <a:t>(Mary Lyon)</a:t>
            </a:r>
            <a:endParaRPr lang="en-US" altLang="en-US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39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017963"/>
            <a:ext cx="52641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Rectangle 2"/>
          <p:cNvSpPr>
            <a:spLocks noChangeArrowheads="1"/>
          </p:cNvSpPr>
          <p:nvPr/>
        </p:nvSpPr>
        <p:spPr bwMode="auto">
          <a:xfrm>
            <a:off x="1676400" y="5756275"/>
            <a:ext cx="199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000" b="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Barr</a:t>
            </a:r>
            <a:r>
              <a:rPr lang="lv-LV" alt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lv-LV" altLang="en-US" sz="2000" b="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bodies</a:t>
            </a:r>
            <a:endParaRPr lang="lv-LV" alt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Murray L. Barr</a:t>
            </a:r>
            <a:r>
              <a:rPr lang="lv-LV" alt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alt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85062" cy="71755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Human Y chromosome</a:t>
            </a:r>
            <a:endParaRPr lang="ru-RU" altLang="en-US" sz="3200" smtClean="0"/>
          </a:p>
        </p:txBody>
      </p:sp>
      <p:pic>
        <p:nvPicPr>
          <p:cNvPr id="84995" name="Picture 3" descr="Human Y chromosome_orga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22350"/>
            <a:ext cx="79216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58888" y="5516563"/>
            <a:ext cx="75580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990000"/>
                </a:solidFill>
                <a:latin typeface="Arial" charset="0"/>
              </a:rPr>
              <a:t>PAR</a:t>
            </a: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 – pseudoautsomal regions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990000"/>
                </a:solidFill>
                <a:latin typeface="Arial" charset="0"/>
              </a:rPr>
              <a:t>MSY</a:t>
            </a: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 – male specific region of the Y chromosome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990000"/>
                </a:solidFill>
                <a:latin typeface="Arial" charset="0"/>
              </a:rPr>
              <a:t>SRY</a:t>
            </a:r>
            <a:r>
              <a:rPr lang="en-GB" altLang="en-US" sz="2400" b="0" i="0">
                <a:solidFill>
                  <a:srgbClr val="000000"/>
                </a:solidFill>
                <a:latin typeface="Arial" charset="0"/>
              </a:rPr>
              <a:t> – sex determination region on the Y chromosome</a:t>
            </a:r>
          </a:p>
        </p:txBody>
      </p:sp>
    </p:spTree>
    <p:extLst>
      <p:ext uri="{BB962C8B-B14F-4D97-AF65-F5344CB8AC3E}">
        <p14:creationId xmlns:p14="http://schemas.microsoft.com/office/powerpoint/2010/main" val="2399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0163" y="333375"/>
            <a:ext cx="9037637" cy="1143000"/>
          </a:xfrm>
        </p:spPr>
        <p:txBody>
          <a:bodyPr/>
          <a:lstStyle/>
          <a:p>
            <a:r>
              <a:rPr lang="en-US" altLang="en-US" sz="3200" smtClean="0"/>
              <a:t>Sex chromosomes of</a:t>
            </a:r>
            <a:r>
              <a:rPr lang="en-US" altLang="en-US" sz="3200" i="1" smtClean="0"/>
              <a:t>Drosophila melanogaster </a:t>
            </a:r>
            <a:endParaRPr lang="en-US" altLang="en-US" sz="3200" smtClean="0"/>
          </a:p>
        </p:txBody>
      </p:sp>
      <p:pic>
        <p:nvPicPr>
          <p:cNvPr id="86019" name="Picture 4" descr="http://chsweb.lr.k12.nj.us/mstanley/outlines/cgen/image1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52663"/>
            <a:ext cx="2727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566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357563"/>
            <a:ext cx="41338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2"/>
          <p:cNvSpPr>
            <a:spLocks noChangeArrowheads="1"/>
          </p:cNvSpPr>
          <p:nvPr/>
        </p:nvSpPr>
        <p:spPr bwMode="auto">
          <a:xfrm>
            <a:off x="3857625" y="6435725"/>
            <a:ext cx="403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0">
                <a:solidFill>
                  <a:srgbClr val="000000"/>
                </a:solidFill>
                <a:latin typeface="Times New Roman" pitchFamily="18" charset="0"/>
              </a:rPr>
              <a:t>Hallacli &amp; Akhtar</a:t>
            </a:r>
            <a:r>
              <a:rPr lang="lv-LV" altLang="en-US" sz="1200" b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200" b="0">
                <a:solidFill>
                  <a:srgbClr val="000000"/>
                </a:solidFill>
                <a:latin typeface="Times New Roman" pitchFamily="18" charset="0"/>
              </a:rPr>
              <a:t>Chromosome Research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200" b="0" i="0">
                <a:solidFill>
                  <a:srgbClr val="000000"/>
                </a:solidFill>
                <a:latin typeface="Times New Roman" pitchFamily="18" charset="0"/>
              </a:rPr>
              <a:t>2009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, 17, </a:t>
            </a:r>
            <a:r>
              <a:rPr lang="en-US" altLang="en-US" sz="1200" b="0" i="0">
                <a:solidFill>
                  <a:srgbClr val="000000"/>
                </a:solidFill>
                <a:latin typeface="Times New Roman" pitchFamily="18" charset="0"/>
              </a:rPr>
              <a:t>603–619</a:t>
            </a:r>
            <a:endParaRPr lang="en-US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3" name="Rectangle 3"/>
          <p:cNvSpPr>
            <a:spLocks noChangeArrowheads="1"/>
          </p:cNvSpPr>
          <p:nvPr/>
        </p:nvSpPr>
        <p:spPr bwMode="auto">
          <a:xfrm>
            <a:off x="4932363" y="2768600"/>
            <a:ext cx="3009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0">
                <a:solidFill>
                  <a:srgbClr val="000000"/>
                </a:solidFill>
                <a:latin typeface="Times New Roman" pitchFamily="18" charset="0"/>
              </a:rPr>
              <a:t>Adams et al., 2000</a:t>
            </a:r>
            <a:r>
              <a:rPr lang="lv-LV" altLang="en-US" sz="1200" b="0" i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altLang="en-US" sz="1200" b="0">
                <a:solidFill>
                  <a:srgbClr val="000000"/>
                </a:solidFill>
                <a:latin typeface="Times New Roman" pitchFamily="18" charset="0"/>
              </a:rPr>
              <a:t>Science, </a:t>
            </a:r>
            <a:r>
              <a:rPr lang="en-GB" altLang="en-US" sz="1200" b="0" i="0">
                <a:solidFill>
                  <a:srgbClr val="000000"/>
                </a:solidFill>
                <a:latin typeface="Times New Roman" pitchFamily="18" charset="0"/>
              </a:rPr>
              <a:t>287</a:t>
            </a:r>
            <a:r>
              <a:rPr lang="en-GB" altLang="en-US" sz="1200" i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altLang="en-US" sz="1200" b="0" i="0">
                <a:solidFill>
                  <a:srgbClr val="000000"/>
                </a:solidFill>
                <a:latin typeface="Times New Roman" pitchFamily="18" charset="0"/>
              </a:rPr>
              <a:t>2185–2195</a:t>
            </a:r>
            <a:r>
              <a:rPr lang="en-US" altLang="en-US" sz="1200" b="0" i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Recessive allele in X chromosome</a:t>
            </a:r>
          </a:p>
        </p:txBody>
      </p:sp>
      <p:pic>
        <p:nvPicPr>
          <p:cNvPr id="87043" name="Picture 1027" descr="Sex linked inheritance_drosophyla_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44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1028" descr="Sex linked inheritance_drosophyla_fe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32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80300" cy="914400"/>
          </a:xfrm>
        </p:spPr>
        <p:txBody>
          <a:bodyPr/>
          <a:lstStyle/>
          <a:p>
            <a:pPr eaLnBrk="1" hangingPunct="1"/>
            <a:r>
              <a:rPr lang="en-GB" altLang="en-US" smtClean="0"/>
              <a:t>Inheritance of hemophilia</a:t>
            </a:r>
          </a:p>
        </p:txBody>
      </p:sp>
      <p:pic>
        <p:nvPicPr>
          <p:cNvPr id="88067" name="Picture 1027" descr="Hemophilia 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12875"/>
            <a:ext cx="4445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85062" cy="763588"/>
          </a:xfrm>
        </p:spPr>
        <p:txBody>
          <a:bodyPr/>
          <a:lstStyle/>
          <a:p>
            <a:pPr eaLnBrk="1" hangingPunct="1"/>
            <a:r>
              <a:rPr lang="en-GB" altLang="en-US" smtClean="0"/>
              <a:t>Inheritance of albinism</a:t>
            </a:r>
          </a:p>
        </p:txBody>
      </p:sp>
      <p:pic>
        <p:nvPicPr>
          <p:cNvPr id="89091" name="Picture 1027" descr="Ocular albinism in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/>
          <a:stretch>
            <a:fillRect/>
          </a:stretch>
        </p:blipFill>
        <p:spPr bwMode="auto">
          <a:xfrm>
            <a:off x="1835150" y="1125538"/>
            <a:ext cx="55626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Hemophilia in European royal families</a:t>
            </a:r>
          </a:p>
        </p:txBody>
      </p:sp>
      <p:pic>
        <p:nvPicPr>
          <p:cNvPr id="90115" name="Picture 1027" descr="Fig 7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9248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Dominant allele in X chromosome</a:t>
            </a:r>
          </a:p>
        </p:txBody>
      </p:sp>
      <p:pic>
        <p:nvPicPr>
          <p:cNvPr id="91139" name="Picture 1027" descr="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1619250" y="1484313"/>
            <a:ext cx="576738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1028"/>
          <p:cNvSpPr txBox="1">
            <a:spLocks noChangeArrowheads="1"/>
          </p:cNvSpPr>
          <p:nvPr/>
        </p:nvSpPr>
        <p:spPr bwMode="auto">
          <a:xfrm>
            <a:off x="755650" y="48688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lv-LV" altLang="en-US" sz="2000" b="0" i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2000" b="0" i="0">
                <a:solidFill>
                  <a:srgbClr val="000000"/>
                </a:solidFill>
                <a:latin typeface="Arial" charset="0"/>
              </a:rPr>
              <a:t>Trait can appear in both sexes but its frequency in female is double in comparison with male.</a:t>
            </a:r>
          </a:p>
          <a:p>
            <a:pPr>
              <a:spcBef>
                <a:spcPct val="0"/>
              </a:spcBef>
            </a:pPr>
            <a:r>
              <a:rPr lang="lv-LV" altLang="en-US" sz="2000" b="0" i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2000" b="0" i="0">
                <a:solidFill>
                  <a:srgbClr val="000000"/>
                </a:solidFill>
                <a:latin typeface="Arial" charset="0"/>
              </a:rPr>
              <a:t>In case of disease severity for men is usually higher than in women.</a:t>
            </a:r>
          </a:p>
        </p:txBody>
      </p:sp>
    </p:spTree>
    <p:extLst>
      <p:ext uri="{BB962C8B-B14F-4D97-AF65-F5344CB8AC3E}">
        <p14:creationId xmlns:p14="http://schemas.microsoft.com/office/powerpoint/2010/main" val="7195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40763" cy="874713"/>
          </a:xfrm>
        </p:spPr>
        <p:txBody>
          <a:bodyPr/>
          <a:lstStyle/>
          <a:p>
            <a:pPr eaLnBrk="1" hangingPunct="1"/>
            <a:r>
              <a:rPr lang="en-GB" altLang="en-US" smtClean="0"/>
              <a:t>Dominant allele in X chromosome</a:t>
            </a:r>
            <a:br>
              <a:rPr lang="en-GB" altLang="en-US" smtClean="0"/>
            </a:br>
            <a:r>
              <a:rPr lang="en-GB" altLang="en-US" sz="2800" smtClean="0"/>
              <a:t>(lethal in the hemizygotic condition)</a:t>
            </a:r>
          </a:p>
        </p:txBody>
      </p:sp>
      <p:pic>
        <p:nvPicPr>
          <p:cNvPr id="92163" name="Picture 1027" descr="Sterile males_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1133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1028" descr="Incontinentia_pigment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29" descr="Incontinentia_pigment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8923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030" descr="Incontinentia_pigmenti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33825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Text Box 1031"/>
          <p:cNvSpPr txBox="1">
            <a:spLocks noChangeArrowheads="1"/>
          </p:cNvSpPr>
          <p:nvPr/>
        </p:nvSpPr>
        <p:spPr bwMode="auto">
          <a:xfrm>
            <a:off x="4579938" y="6183313"/>
            <a:ext cx="315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0">
                <a:solidFill>
                  <a:srgbClr val="000000"/>
                </a:solidFill>
                <a:latin typeface="Arial" charset="0"/>
              </a:rPr>
              <a:t>Incontinentia</a:t>
            </a:r>
            <a:r>
              <a:rPr lang="lv-LV" altLang="en-US" sz="24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en-US" sz="2400" b="0">
                <a:solidFill>
                  <a:srgbClr val="000000"/>
                </a:solidFill>
                <a:latin typeface="Arial" charset="0"/>
              </a:rPr>
              <a:t>pigmenti</a:t>
            </a:r>
          </a:p>
        </p:txBody>
      </p:sp>
    </p:spTree>
    <p:extLst>
      <p:ext uri="{BB962C8B-B14F-4D97-AF65-F5344CB8AC3E}">
        <p14:creationId xmlns:p14="http://schemas.microsoft.com/office/powerpoint/2010/main" val="28822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4392613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ABO blood groups</a:t>
            </a:r>
          </a:p>
        </p:txBody>
      </p:sp>
      <p:pic>
        <p:nvPicPr>
          <p:cNvPr id="63491" name="Picture 3" descr="ABO blood group l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>
            <a:fillRect/>
          </a:stretch>
        </p:blipFill>
        <p:spPr bwMode="auto">
          <a:xfrm>
            <a:off x="4724400" y="152400"/>
            <a:ext cx="42354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Landsteiner Karl_1868-1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484313"/>
            <a:ext cx="2239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27088" y="4797425"/>
            <a:ext cx="237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Karl 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Landsteiner</a:t>
            </a:r>
            <a:endParaRPr lang="lv-LV" altLang="en-US" sz="2000" b="0" i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(1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868-1</a:t>
            </a: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43</a:t>
            </a: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)</a:t>
            </a:r>
            <a:endParaRPr lang="ru-RU" alt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8566" name="Oval 6"/>
          <p:cNvSpPr>
            <a:spLocks noChangeArrowheads="1"/>
          </p:cNvSpPr>
          <p:nvPr/>
        </p:nvSpPr>
        <p:spPr bwMode="auto">
          <a:xfrm>
            <a:off x="3492500" y="2060575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H-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292725" y="1889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lv-LV" altLang="en-US" sz="2400" b="0" baseline="30000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-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5364163" y="3716338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lv-LV" altLang="en-US" sz="2400" b="0" baseline="3000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-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6300788" y="2133600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ii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947738"/>
          </a:xfrm>
        </p:spPr>
        <p:txBody>
          <a:bodyPr/>
          <a:lstStyle/>
          <a:p>
            <a:pPr eaLnBrk="1" hangingPunct="1"/>
            <a:r>
              <a:rPr lang="en-GB" altLang="en-US" smtClean="0"/>
              <a:t>Gene in Y chromosome</a:t>
            </a:r>
          </a:p>
        </p:txBody>
      </p:sp>
      <p:pic>
        <p:nvPicPr>
          <p:cNvPr id="93187" name="Picture 1027" descr="Ausu gliemznicu apmatojums_foto_3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743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1028" descr="Y_inheri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4196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029" descr="hem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592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80300" cy="1066800"/>
          </a:xfrm>
        </p:spPr>
        <p:txBody>
          <a:bodyPr/>
          <a:lstStyle/>
          <a:p>
            <a:pPr eaLnBrk="1" hangingPunct="1"/>
            <a:r>
              <a:rPr lang="en-GB" altLang="en-US" smtClean="0"/>
              <a:t>Maternal inheritance</a:t>
            </a:r>
            <a:br>
              <a:rPr lang="en-GB" altLang="en-US" smtClean="0"/>
            </a:br>
            <a:r>
              <a:rPr lang="en-GB" altLang="en-US" sz="2800" smtClean="0"/>
              <a:t>(maternal effects)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Maternal effects </a:t>
            </a:r>
            <a:r>
              <a:rPr lang="en-GB" altLang="en-US" smtClean="0">
                <a:cs typeface="Arial" charset="0"/>
              </a:rPr>
              <a:t>–</a:t>
            </a:r>
            <a:r>
              <a:rPr lang="en-GB" altLang="en-US" smtClean="0"/>
              <a:t> inheritance only from mother:</a:t>
            </a:r>
          </a:p>
          <a:p>
            <a:pPr lvl="1" eaLnBrk="1" hangingPunct="1"/>
            <a:r>
              <a:rPr lang="en-GB" altLang="en-US" smtClean="0"/>
              <a:t>direct cross		A x B</a:t>
            </a:r>
          </a:p>
          <a:p>
            <a:pPr lvl="1" eaLnBrk="1" hangingPunct="1"/>
            <a:r>
              <a:rPr lang="en-GB" altLang="en-US" smtClean="0"/>
              <a:t>reciprocal cross	</a:t>
            </a:r>
            <a:r>
              <a:rPr lang="lv-LV" altLang="en-US" smtClean="0"/>
              <a:t>	</a:t>
            </a:r>
            <a:r>
              <a:rPr lang="en-GB" altLang="en-US" smtClean="0"/>
              <a:t>B x A</a:t>
            </a:r>
          </a:p>
          <a:p>
            <a:pPr lvl="1" eaLnBrk="1" hangingPunct="1">
              <a:lnSpc>
                <a:spcPct val="0"/>
              </a:lnSpc>
            </a:pPr>
            <a:endParaRPr lang="en-GB" altLang="en-US" smtClean="0"/>
          </a:p>
          <a:p>
            <a:pPr lvl="1" eaLnBrk="1" hangingPunct="1">
              <a:buFontTx/>
              <a:buNone/>
            </a:pPr>
            <a:r>
              <a:rPr lang="en-GB" altLang="en-US" smtClean="0"/>
              <a:t>Maternal effect:</a:t>
            </a:r>
          </a:p>
          <a:p>
            <a:pPr lvl="2" eaLnBrk="1" hangingPunct="1">
              <a:buFontTx/>
              <a:buNone/>
            </a:pPr>
            <a:r>
              <a:rPr lang="en-GB" altLang="en-US" smtClean="0">
                <a:solidFill>
                  <a:srgbClr val="993300"/>
                </a:solidFill>
              </a:rPr>
              <a:t>F</a:t>
            </a:r>
            <a:r>
              <a:rPr lang="en-GB" altLang="en-US" baseline="-25000" smtClean="0">
                <a:solidFill>
                  <a:srgbClr val="993300"/>
                </a:solidFill>
              </a:rPr>
              <a:t>A x B </a:t>
            </a:r>
            <a:r>
              <a:rPr lang="en-GB" altLang="en-US" smtClean="0">
                <a:solidFill>
                  <a:srgbClr val="993300"/>
                </a:solidFill>
                <a:sym typeface="Symbol" pitchFamily="18" charset="2"/>
              </a:rPr>
              <a:t> </a:t>
            </a:r>
            <a:r>
              <a:rPr lang="en-GB" altLang="en-US" smtClean="0">
                <a:solidFill>
                  <a:srgbClr val="993300"/>
                </a:solidFill>
              </a:rPr>
              <a:t>F</a:t>
            </a:r>
            <a:r>
              <a:rPr lang="en-GB" altLang="en-US" baseline="-25000" smtClean="0">
                <a:solidFill>
                  <a:srgbClr val="993300"/>
                </a:solidFill>
              </a:rPr>
              <a:t>B x A</a:t>
            </a:r>
          </a:p>
          <a:p>
            <a:pPr lvl="2" eaLnBrk="1" hangingPunct="1">
              <a:buFontTx/>
              <a:buNone/>
            </a:pPr>
            <a:endParaRPr lang="en-GB" altLang="en-US" smtClean="0">
              <a:solidFill>
                <a:srgbClr val="993300"/>
              </a:solidFill>
            </a:endParaRPr>
          </a:p>
          <a:p>
            <a:pPr lvl="2" eaLnBrk="1" hangingPunct="1">
              <a:buFontTx/>
              <a:buNone/>
            </a:pPr>
            <a:r>
              <a:rPr lang="en-GB" altLang="en-US" smtClean="0"/>
              <a:t>F</a:t>
            </a:r>
            <a:r>
              <a:rPr lang="en-GB" altLang="en-US" baseline="-25000" smtClean="0"/>
              <a:t>A</a:t>
            </a:r>
            <a:r>
              <a:rPr lang="en-GB" altLang="en-US" smtClean="0"/>
              <a:t>, F</a:t>
            </a:r>
            <a:r>
              <a:rPr lang="en-GB" altLang="en-US" baseline="-25000" smtClean="0"/>
              <a:t>B 		</a:t>
            </a:r>
            <a:r>
              <a:rPr lang="en-GB" altLang="en-US" smtClean="0"/>
              <a:t>F</a:t>
            </a:r>
            <a:r>
              <a:rPr lang="en-GB" altLang="en-US" baseline="-25000" smtClean="0"/>
              <a:t>A x B </a:t>
            </a:r>
            <a:r>
              <a:rPr lang="en-GB" altLang="en-US" smtClean="0"/>
              <a:t>= F</a:t>
            </a:r>
            <a:r>
              <a:rPr lang="en-GB" altLang="en-US" baseline="-25000" smtClean="0"/>
              <a:t>A</a:t>
            </a:r>
            <a:r>
              <a:rPr lang="en-GB" altLang="en-US" smtClean="0"/>
              <a:t>;	F</a:t>
            </a:r>
            <a:r>
              <a:rPr lang="en-GB" altLang="en-US" baseline="-25000" smtClean="0"/>
              <a:t>B x A </a:t>
            </a:r>
            <a:r>
              <a:rPr lang="en-GB" altLang="en-US" smtClean="0"/>
              <a:t>= F</a:t>
            </a:r>
            <a:r>
              <a:rPr lang="en-GB" altLang="en-US" baseline="-25000" smtClean="0"/>
              <a:t>B</a:t>
            </a:r>
          </a:p>
          <a:p>
            <a:pPr lvl="2" eaLnBrk="1" hangingPunct="1">
              <a:buFontTx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90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74712"/>
          </a:xfrm>
        </p:spPr>
        <p:txBody>
          <a:bodyPr/>
          <a:lstStyle/>
          <a:p>
            <a:pPr eaLnBrk="1" hangingPunct="1"/>
            <a:r>
              <a:rPr lang="en-GB" altLang="en-US" smtClean="0"/>
              <a:t>Maternal inheritance</a:t>
            </a: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mtClean="0"/>
              <a:t>Pseudo cytoplasmatic inheritance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	 Cytoplasmatic predetermination</a:t>
            </a:r>
          </a:p>
          <a:p>
            <a:pPr lvl="2" eaLnBrk="1" hangingPunct="1">
              <a:buFontTx/>
              <a:buNone/>
            </a:pPr>
            <a:r>
              <a:rPr lang="en-GB" altLang="en-US" smtClean="0"/>
              <a:t>	phenotypes are controlled by nuclear factors found in the cytoplasm of the female </a:t>
            </a:r>
          </a:p>
          <a:p>
            <a:pPr eaLnBrk="1" hangingPunct="1"/>
            <a:r>
              <a:rPr lang="en-GB" altLang="en-US" smtClean="0"/>
              <a:t>Cytoplasmatic inheritance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	phenotypes are controlled by genes localised it cytoplasmatic organelles (mitochondria or chloroplasts) </a:t>
            </a:r>
          </a:p>
        </p:txBody>
      </p:sp>
    </p:spTree>
    <p:extLst>
      <p:ext uri="{BB962C8B-B14F-4D97-AF65-F5344CB8AC3E}">
        <p14:creationId xmlns:p14="http://schemas.microsoft.com/office/powerpoint/2010/main" val="17995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Cytoplasmatic</a:t>
            </a:r>
            <a:r>
              <a:rPr lang="en-GB" altLang="en-US" dirty="0" smtClean="0"/>
              <a:t> predetermination</a:t>
            </a:r>
            <a:r>
              <a:rPr lang="lv-LV" altLang="en-US" sz="3200" dirty="0" smtClean="0"/>
              <a:t/>
            </a:r>
            <a:br>
              <a:rPr lang="lv-LV" altLang="en-US" sz="3200" dirty="0" smtClean="0"/>
            </a:br>
            <a:r>
              <a:rPr lang="lv-LV" altLang="en-US" sz="2400" b="0" dirty="0" smtClean="0">
                <a:solidFill>
                  <a:schemeClr val="tx1"/>
                </a:solidFill>
              </a:rPr>
              <a:t>(</a:t>
            </a:r>
            <a:r>
              <a:rPr lang="ru-RU" altLang="en-US" sz="2400" b="0" dirty="0" err="1" smtClean="0">
                <a:solidFill>
                  <a:schemeClr val="tx1"/>
                </a:solidFill>
              </a:rPr>
              <a:t>coiling</a:t>
            </a:r>
            <a:r>
              <a:rPr lang="ru-RU" altLang="en-US" sz="2400" b="0" dirty="0" smtClean="0">
                <a:solidFill>
                  <a:schemeClr val="tx1"/>
                </a:solidFill>
              </a:rPr>
              <a:t> </a:t>
            </a:r>
            <a:r>
              <a:rPr lang="ru-RU" altLang="en-US" sz="2400" b="0" dirty="0" err="1" smtClean="0">
                <a:solidFill>
                  <a:schemeClr val="tx1"/>
                </a:solidFill>
              </a:rPr>
              <a:t>direction</a:t>
            </a:r>
            <a:r>
              <a:rPr lang="ru-RU" altLang="en-US" sz="2400" b="0" dirty="0" smtClean="0">
                <a:solidFill>
                  <a:schemeClr val="tx1"/>
                </a:solidFill>
              </a:rPr>
              <a:t> of </a:t>
            </a:r>
            <a:r>
              <a:rPr lang="ru-RU" altLang="en-US" sz="2400" b="0" dirty="0" err="1" smtClean="0">
                <a:solidFill>
                  <a:schemeClr val="tx1"/>
                </a:solidFill>
              </a:rPr>
              <a:t>snail</a:t>
            </a:r>
            <a:r>
              <a:rPr lang="ru-RU" altLang="en-US" sz="2400" b="0" dirty="0" smtClean="0">
                <a:solidFill>
                  <a:schemeClr val="tx1"/>
                </a:solidFill>
              </a:rPr>
              <a:t> </a:t>
            </a:r>
            <a:r>
              <a:rPr lang="ru-RU" altLang="en-US" sz="2400" b="0" dirty="0" err="1" smtClean="0">
                <a:solidFill>
                  <a:schemeClr val="tx1"/>
                </a:solidFill>
              </a:rPr>
              <a:t>shells</a:t>
            </a:r>
            <a:r>
              <a:rPr lang="lv-LV" altLang="en-US" sz="2400" b="0" dirty="0" smtClean="0">
                <a:solidFill>
                  <a:schemeClr val="tx1"/>
                </a:solidFill>
              </a:rPr>
              <a:t/>
            </a:r>
            <a:br>
              <a:rPr lang="lv-LV" altLang="en-US" sz="2400" b="0" dirty="0" smtClean="0">
                <a:solidFill>
                  <a:schemeClr val="tx1"/>
                </a:solidFill>
              </a:rPr>
            </a:br>
            <a:r>
              <a:rPr lang="lv-LV" altLang="en-US" sz="2400" b="0" i="1" dirty="0" err="1" smtClean="0">
                <a:solidFill>
                  <a:schemeClr val="tx1"/>
                </a:solidFill>
              </a:rPr>
              <a:t>Lymnea</a:t>
            </a:r>
            <a:r>
              <a:rPr lang="lv-LV" altLang="en-US" sz="2400" b="0" i="1" dirty="0" smtClean="0">
                <a:solidFill>
                  <a:schemeClr val="tx1"/>
                </a:solidFill>
              </a:rPr>
              <a:t> </a:t>
            </a:r>
            <a:r>
              <a:rPr lang="lv-LV" altLang="en-US" sz="2400" b="0" i="1" dirty="0" err="1" smtClean="0">
                <a:solidFill>
                  <a:schemeClr val="tx1"/>
                </a:solidFill>
              </a:rPr>
              <a:t>sp</a:t>
            </a:r>
            <a:r>
              <a:rPr lang="lv-LV" altLang="en-US" sz="2400" b="0" i="1" dirty="0" smtClean="0">
                <a:solidFill>
                  <a:schemeClr val="tx1"/>
                </a:solidFill>
              </a:rPr>
              <a:t>.)</a:t>
            </a:r>
            <a:endParaRPr lang="en-GB" altLang="en-US" sz="2400" b="0" i="1" dirty="0" smtClean="0">
              <a:solidFill>
                <a:schemeClr val="tx1"/>
              </a:solidFill>
            </a:endParaRPr>
          </a:p>
        </p:txBody>
      </p:sp>
      <p:pic>
        <p:nvPicPr>
          <p:cNvPr id="96259" name="Picture 1027" descr="Maternal effect_s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9546"/>
            <a:ext cx="8159824" cy="45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01" y="908720"/>
            <a:ext cx="1932806" cy="144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Mitochondrial genome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/>
            <a:r>
              <a:rPr lang="en-GB" altLang="en-US" smtClean="0"/>
              <a:t>In the each cell 2-100 mitochondria</a:t>
            </a:r>
          </a:p>
          <a:p>
            <a:pPr eaLnBrk="1" hangingPunct="1"/>
            <a:r>
              <a:rPr lang="en-GB" altLang="en-US" smtClean="0"/>
              <a:t>In the each mitochondria 5-10 circular DNA molecules (“chromosomes")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Human mitochondrial DNA </a:t>
            </a:r>
          </a:p>
        </p:txBody>
      </p:sp>
      <p:pic>
        <p:nvPicPr>
          <p:cNvPr id="98307" name="Picture 3" descr="Mitocondrial DNA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5718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029200" y="5181600"/>
            <a:ext cx="3441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22 tRNA genes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  2 rRNA genes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13 protein coding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485062" cy="612775"/>
          </a:xfrm>
        </p:spPr>
        <p:txBody>
          <a:bodyPr/>
          <a:lstStyle/>
          <a:p>
            <a:pPr eaLnBrk="1" hangingPunct="1"/>
            <a:r>
              <a:rPr lang="en-GB" altLang="en-US" smtClean="0"/>
              <a:t>Mitochondrial genome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mtClean="0"/>
              <a:t>mutation frequency in mtDNS is about 20 times as much than in nuclear DNA</a:t>
            </a:r>
          </a:p>
          <a:p>
            <a:pPr eaLnBrk="1" hangingPunct="1"/>
            <a:r>
              <a:rPr lang="en-GB" altLang="en-US" smtClean="0"/>
              <a:t>mitochondria are segregating among  daughter cells independently from nuclear chromosomes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 </a:t>
            </a:r>
            <a:r>
              <a:rPr lang="en-GB" altLang="en-US" smtClean="0">
                <a:solidFill>
                  <a:srgbClr val="FF0000"/>
                </a:solidFill>
              </a:rPr>
              <a:t>replicative segregation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612775"/>
          </a:xfrm>
        </p:spPr>
        <p:txBody>
          <a:bodyPr/>
          <a:lstStyle/>
          <a:p>
            <a:pPr eaLnBrk="1" hangingPunct="1"/>
            <a:r>
              <a:rPr lang="en-GB" altLang="en-US" smtClean="0"/>
              <a:t>Mitochondrial genome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46650"/>
          </a:xfrm>
        </p:spPr>
        <p:txBody>
          <a:bodyPr/>
          <a:lstStyle/>
          <a:p>
            <a:pPr eaLnBrk="1" hangingPunct="1"/>
            <a:r>
              <a:rPr lang="en-GB" altLang="en-US" smtClean="0"/>
              <a:t>percent of mitochondria with particular mutation can be different in different somatic cells and in different tissues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rgbClr val="FF0000"/>
                </a:solidFill>
              </a:rPr>
              <a:t>heteroplazmy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phenotypically variable manifestation</a:t>
            </a:r>
          </a:p>
          <a:p>
            <a:pPr eaLnBrk="1" hangingPunct="1"/>
            <a:r>
              <a:rPr lang="en-GB" altLang="en-US" smtClean="0"/>
              <a:t>age depending manifestation</a:t>
            </a:r>
          </a:p>
          <a:p>
            <a:pPr eaLnBrk="1" hangingPunct="1"/>
            <a:r>
              <a:rPr lang="en-GB" altLang="en-US" smtClean="0"/>
              <a:t>interaction with nuclear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Mitochondrial disorders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648200"/>
          </a:xfrm>
        </p:spPr>
        <p:txBody>
          <a:bodyPr/>
          <a:lstStyle/>
          <a:p>
            <a:pPr eaLnBrk="1" hangingPunct="1"/>
            <a:r>
              <a:rPr lang="en-GB" altLang="en-US" smtClean="0"/>
              <a:t>tissues (organs) depending from the function of mitochondria</a:t>
            </a:r>
          </a:p>
          <a:p>
            <a:pPr lvl="1" eaLnBrk="1" hangingPunct="1"/>
            <a:r>
              <a:rPr lang="en-GB" altLang="en-US" smtClean="0"/>
              <a:t>heart</a:t>
            </a:r>
          </a:p>
          <a:p>
            <a:pPr lvl="1" eaLnBrk="1" hangingPunct="1"/>
            <a:r>
              <a:rPr lang="en-GB" altLang="en-US" smtClean="0"/>
              <a:t>skeleton muscles</a:t>
            </a:r>
          </a:p>
          <a:p>
            <a:pPr lvl="1" eaLnBrk="1" hangingPunct="1"/>
            <a:r>
              <a:rPr lang="en-GB" altLang="en-US" smtClean="0"/>
              <a:t>central nervous system</a:t>
            </a:r>
          </a:p>
          <a:p>
            <a:pPr eaLnBrk="1" hangingPunct="1"/>
            <a:r>
              <a:rPr lang="en-GB" altLang="en-US" smtClean="0"/>
              <a:t>typical disorders:</a:t>
            </a:r>
          </a:p>
          <a:p>
            <a:pPr lvl="1" eaLnBrk="1" hangingPunct="1"/>
            <a:r>
              <a:rPr lang="en-GB" altLang="en-US" smtClean="0"/>
              <a:t>myopathy</a:t>
            </a:r>
          </a:p>
          <a:p>
            <a:pPr lvl="1" eaLnBrk="1" hangingPunct="1"/>
            <a:r>
              <a:rPr lang="en-GB" altLang="en-US" smtClean="0"/>
              <a:t>encephalopathy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248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Mitochondrial disorders</a:t>
            </a:r>
          </a:p>
        </p:txBody>
      </p:sp>
      <p:pic>
        <p:nvPicPr>
          <p:cNvPr id="102403" name="Picture 3" descr="mit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01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Inheritance of blood groups:</a:t>
            </a:r>
            <a:br>
              <a:rPr lang="en-US" altLang="en-US" smtClean="0"/>
            </a:br>
            <a:r>
              <a:rPr lang="en-US" altLang="en-US" smtClean="0"/>
              <a:t>Bombay phenotype</a:t>
            </a:r>
          </a:p>
        </p:txBody>
      </p:sp>
      <p:pic>
        <p:nvPicPr>
          <p:cNvPr id="64515" name="Picture 3" descr="Bombay_phenotyp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6"/>
          <a:stretch>
            <a:fillRect/>
          </a:stretch>
        </p:blipFill>
        <p:spPr bwMode="auto">
          <a:xfrm>
            <a:off x="1822450" y="2349500"/>
            <a:ext cx="427831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Pedigree in case of mitochondrial inheritance</a:t>
            </a:r>
          </a:p>
        </p:txBody>
      </p:sp>
      <p:pic>
        <p:nvPicPr>
          <p:cNvPr id="103427" name="Picture 1027" descr="Pedigree_mitochondrial 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8589" r="4500" b="34360"/>
          <a:stretch>
            <a:fillRect/>
          </a:stretch>
        </p:blipFill>
        <p:spPr bwMode="auto">
          <a:xfrm>
            <a:off x="468313" y="2276475"/>
            <a:ext cx="82407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Mitochondrial encephalopathy</a:t>
            </a:r>
          </a:p>
        </p:txBody>
      </p:sp>
      <p:pic>
        <p:nvPicPr>
          <p:cNvPr id="104451" name="Picture 1027" descr="Fig 3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6388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85062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Dominant epistasis</a:t>
            </a:r>
          </a:p>
        </p:txBody>
      </p:sp>
      <p:sp>
        <p:nvSpPr>
          <p:cNvPr id="65539" name="Text Box 11"/>
          <p:cNvSpPr txBox="1">
            <a:spLocks noChangeArrowheads="1"/>
          </p:cNvSpPr>
          <p:nvPr/>
        </p:nvSpPr>
        <p:spPr bwMode="auto">
          <a:xfrm>
            <a:off x="533400" y="1447800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Y– yellow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yy  green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0" i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W – – –  white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 ww Y–   yellow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i="0">
                <a:solidFill>
                  <a:schemeClr val="tx1"/>
                </a:solidFill>
                <a:latin typeface="Arial" charset="0"/>
              </a:rPr>
              <a:t> ww yy    green</a:t>
            </a:r>
          </a:p>
        </p:txBody>
      </p:sp>
      <p:pic>
        <p:nvPicPr>
          <p:cNvPr id="65540" name="Picture 12" descr="Dominanta epistaze_kirbj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>
            <a:fillRect/>
          </a:stretch>
        </p:blipFill>
        <p:spPr bwMode="auto">
          <a:xfrm>
            <a:off x="2743200" y="1143000"/>
            <a:ext cx="59245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14"/>
          <p:cNvSpPr txBox="1">
            <a:spLocks noChangeArrowheads="1"/>
          </p:cNvSpPr>
          <p:nvPr/>
        </p:nvSpPr>
        <p:spPr bwMode="auto">
          <a:xfrm>
            <a:off x="3657600" y="6019800"/>
            <a:ext cx="430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Inheritance of pumpkin colour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85062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Complementarity (1)</a:t>
            </a:r>
          </a:p>
        </p:txBody>
      </p:sp>
      <p:pic>
        <p:nvPicPr>
          <p:cNvPr id="66563" name="Picture 3" descr="Komplementaritate_kirbj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2"/>
          <a:stretch>
            <a:fillRect/>
          </a:stretch>
        </p:blipFill>
        <p:spPr bwMode="auto">
          <a:xfrm>
            <a:off x="1447800" y="1371600"/>
            <a:ext cx="61722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Inheritance of pumpkin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Complementarity (2)</a:t>
            </a:r>
          </a:p>
        </p:txBody>
      </p:sp>
      <p:pic>
        <p:nvPicPr>
          <p:cNvPr id="67587" name="Picture 3" descr="Komplementaritate_vis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>
            <a:fillRect/>
          </a:stretch>
        </p:blipFill>
        <p:spPr bwMode="auto">
          <a:xfrm>
            <a:off x="4114800" y="990600"/>
            <a:ext cx="40465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gaili_ sekstes forma_zimejums_ 118 l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14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0" y="2743200"/>
            <a:ext cx="4343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b="0" i="0">
                <a:solidFill>
                  <a:schemeClr val="tx1"/>
                </a:solidFill>
                <a:latin typeface="Arial" charset="0"/>
              </a:rPr>
              <a:t>   Single         Walnut           Pea           Rose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altLang="en-US" sz="1200" b="0" i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GB" altLang="en-US" sz="1600" b="0">
                <a:solidFill>
                  <a:schemeClr val="tx1"/>
                </a:solidFill>
                <a:latin typeface="Arial" charset="0"/>
              </a:rPr>
              <a:t>aabb            A–B–           aaB–          A–bb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Inheritance combs types in fowl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Complementarity (2)</a:t>
            </a:r>
          </a:p>
        </p:txBody>
      </p:sp>
      <p:pic>
        <p:nvPicPr>
          <p:cNvPr id="68611" name="Picture 3" descr="Cuska_ pigmentacija_genotips OOBB_foto_4-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117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426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Elaphe guttata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[corn snake]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O– - orange pigment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B– - black pigment</a:t>
            </a:r>
          </a:p>
        </p:txBody>
      </p:sp>
      <p:pic>
        <p:nvPicPr>
          <p:cNvPr id="68613" name="Picture 5" descr="Cuska_ pigmentacija_genotips ooBB_foto_4-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195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7" descr="Cuska_pigmentacija_genotips oobb_foto_4-1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36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Cuska_pigmentacija_genotps  OObb_foto_4-1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2262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5334000" y="3124200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imes New Roman" pitchFamily="18" charset="0"/>
              </a:rPr>
              <a:t>OOBB</a:t>
            </a: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838200" y="6324600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imes New Roman" pitchFamily="18" charset="0"/>
              </a:rPr>
              <a:t>ooBB</a:t>
            </a: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3657600" y="6324600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imes New Roman" pitchFamily="18" charset="0"/>
              </a:rPr>
              <a:t>OObb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6400800" y="63246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imes New Roman" pitchFamily="18" charset="0"/>
              </a:rPr>
              <a:t>oobb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zaks 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Izaks white</Template>
  <TotalTime>6524</TotalTime>
  <Words>859</Words>
  <Application>Microsoft Office PowerPoint</Application>
  <PresentationFormat>On-screen Show (4:3)</PresentationFormat>
  <Paragraphs>280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Izaks white</vt:lpstr>
      <vt:lpstr>Document</vt:lpstr>
      <vt:lpstr>Recessive epistasis</vt:lpstr>
      <vt:lpstr>Inheritance of blood groups</vt:lpstr>
      <vt:lpstr>Inheritance of blood groups: Bombay phenotype</vt:lpstr>
      <vt:lpstr>ABO blood groups</vt:lpstr>
      <vt:lpstr>Inheritance of blood groups: Bombay phenotype</vt:lpstr>
      <vt:lpstr>Dominant epistasis</vt:lpstr>
      <vt:lpstr>Complementarity (1)</vt:lpstr>
      <vt:lpstr>Complementarity (2)</vt:lpstr>
      <vt:lpstr>Complementarity (2)</vt:lpstr>
      <vt:lpstr>Additive polymery</vt:lpstr>
      <vt:lpstr>Additive polymery</vt:lpstr>
      <vt:lpstr>Additive polymery</vt:lpstr>
      <vt:lpstr>Nonadditive polymery</vt:lpstr>
      <vt:lpstr>Some properties of gene action</vt:lpstr>
      <vt:lpstr>Properties of gene action</vt:lpstr>
      <vt:lpstr>Properties of gene action</vt:lpstr>
      <vt:lpstr>Properties of gene action</vt:lpstr>
      <vt:lpstr>Properties of gene action</vt:lpstr>
      <vt:lpstr>Phenocopies</vt:lpstr>
      <vt:lpstr>Sex related inheritance</vt:lpstr>
      <vt:lpstr>Sex related inheritance</vt:lpstr>
      <vt:lpstr>Sex related inheritance</vt:lpstr>
      <vt:lpstr>Human chromosomes</vt:lpstr>
      <vt:lpstr>Sex determination</vt:lpstr>
      <vt:lpstr>Heterogametic sex</vt:lpstr>
      <vt:lpstr>Sex chromosomes and sex</vt:lpstr>
      <vt:lpstr>Influence of sex choromosomes/autsomes ratio on the sex of Drosophila melanogaster</vt:lpstr>
      <vt:lpstr>Sex chromosomes in human</vt:lpstr>
      <vt:lpstr>Sex determination in fishes</vt:lpstr>
      <vt:lpstr>Percentage of males depending of water temperature (different fish species)</vt:lpstr>
      <vt:lpstr>Human X and Y chromosomes</vt:lpstr>
      <vt:lpstr>Human Y chromosome</vt:lpstr>
      <vt:lpstr>Sex chromosomes ofDrosophila melanogaster </vt:lpstr>
      <vt:lpstr>Recessive allele in X chromosome</vt:lpstr>
      <vt:lpstr>Inheritance of hemophilia</vt:lpstr>
      <vt:lpstr>Inheritance of albinism</vt:lpstr>
      <vt:lpstr>Hemophilia in European royal families</vt:lpstr>
      <vt:lpstr>Dominant allele in X chromosome</vt:lpstr>
      <vt:lpstr>Dominant allele in X chromosome (lethal in the hemizygotic condition)</vt:lpstr>
      <vt:lpstr>Gene in Y chromosome</vt:lpstr>
      <vt:lpstr>Maternal inheritance (maternal effects)</vt:lpstr>
      <vt:lpstr>Maternal inheritance</vt:lpstr>
      <vt:lpstr>Cytoplasmatic predetermination (coiling direction of snail shells Lymnea sp.)</vt:lpstr>
      <vt:lpstr>Mitochondrial genome</vt:lpstr>
      <vt:lpstr>Human mitochondrial DNA </vt:lpstr>
      <vt:lpstr>Mitochondrial genome</vt:lpstr>
      <vt:lpstr>Mitochondrial genome</vt:lpstr>
      <vt:lpstr>Mitochondrial disorders</vt:lpstr>
      <vt:lpstr>Mitochondrial disorders</vt:lpstr>
      <vt:lpstr>Pedigree in case of mitochondrial inheritance</vt:lpstr>
      <vt:lpstr>Mitochondrial encephalopathy</vt:lpstr>
    </vt:vector>
  </TitlesOfParts>
  <Company>PGL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ģenētikā</dc:title>
  <dc:creator>Izaks</dc:creator>
  <cp:lastModifiedBy>Izaks Rasals</cp:lastModifiedBy>
  <cp:revision>248</cp:revision>
  <cp:lastPrinted>2002-02-18T09:22:00Z</cp:lastPrinted>
  <dcterms:created xsi:type="dcterms:W3CDTF">2002-09-30T15:15:37Z</dcterms:created>
  <dcterms:modified xsi:type="dcterms:W3CDTF">2017-10-09T08:58:36Z</dcterms:modified>
</cp:coreProperties>
</file>