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7" r:id="rId11"/>
    <p:sldId id="688" r:id="rId12"/>
    <p:sldId id="689" r:id="rId13"/>
    <p:sldId id="690" r:id="rId14"/>
    <p:sldId id="691" r:id="rId15"/>
    <p:sldId id="692" r:id="rId16"/>
    <p:sldId id="693" r:id="rId17"/>
    <p:sldId id="694" r:id="rId18"/>
    <p:sldId id="695" r:id="rId19"/>
    <p:sldId id="696" r:id="rId20"/>
    <p:sldId id="697" r:id="rId21"/>
    <p:sldId id="698" r:id="rId22"/>
    <p:sldId id="699" r:id="rId23"/>
    <p:sldId id="700" r:id="rId24"/>
    <p:sldId id="701" r:id="rId25"/>
    <p:sldId id="704" r:id="rId26"/>
    <p:sldId id="705" r:id="rId27"/>
    <p:sldId id="706" r:id="rId28"/>
    <p:sldId id="707" r:id="rId29"/>
    <p:sldId id="708" r:id="rId30"/>
    <p:sldId id="709" r:id="rId31"/>
    <p:sldId id="710" r:id="rId32"/>
    <p:sldId id="711" r:id="rId33"/>
    <p:sldId id="724" r:id="rId34"/>
  </p:sldIdLst>
  <p:sldSz cx="9144000" cy="6858000" type="screen4x3"/>
  <p:notesSz cx="6662738" cy="9906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800000"/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320" autoAdjust="0"/>
  </p:normalViewPr>
  <p:slideViewPr>
    <p:cSldViewPr>
      <p:cViewPr>
        <p:scale>
          <a:sx n="90" d="100"/>
          <a:sy n="90" d="100"/>
        </p:scale>
        <p:origin x="-142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91588785046848"/>
          <c:y val="0.17150395778364116"/>
          <c:w val="0.59345794392523121"/>
          <c:h val="0.659630606860160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Dominant</c:v>
                </c:pt>
              </c:strCache>
            </c:strRef>
          </c:tx>
          <c:spPr>
            <a:ln w="28428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Sheet2!$B$9:$B$11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Additive</c:v>
                </c:pt>
              </c:strCache>
            </c:strRef>
          </c:tx>
          <c:spPr>
            <a:ln w="28428">
              <a:noFill/>
            </a:ln>
          </c:spPr>
          <c:marker>
            <c:symbol val="squar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Sheet2!$C$9:$C$11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56672"/>
        <c:axId val="134571520"/>
      </c:scatterChart>
      <c:valAx>
        <c:axId val="134556672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 dirty="0" smtClean="0"/>
                  <a:t>Riska</a:t>
                </a:r>
                <a:r>
                  <a:rPr lang="lv-LV" baseline="0" dirty="0" smtClean="0"/>
                  <a:t> alēļu skaits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25934579439252337"/>
              <c:y val="0.91029023746701865"/>
            </c:manualLayout>
          </c:layout>
          <c:overlay val="0"/>
          <c:spPr>
            <a:noFill/>
            <a:ln w="252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4571520"/>
        <c:crosses val="autoZero"/>
        <c:crossBetween val="midCat"/>
        <c:majorUnit val="1"/>
      </c:valAx>
      <c:valAx>
        <c:axId val="134571520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/>
                  <a:t>Trait value</a:t>
                </a:r>
              </a:p>
            </c:rich>
          </c:tx>
          <c:layout>
            <c:manualLayout>
              <c:xMode val="edge"/>
              <c:yMode val="edge"/>
              <c:x val="2.57009345794393E-2"/>
              <c:y val="0.40369393139841686"/>
            </c:manualLayout>
          </c:layout>
          <c:overlay val="0"/>
          <c:spPr>
            <a:noFill/>
            <a:ln w="25269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4556672"/>
        <c:crosses val="autoZero"/>
        <c:crossBetween val="midCat"/>
        <c:majorUnit val="0.5"/>
      </c:valAx>
      <c:spPr>
        <a:noFill/>
        <a:ln w="25269">
          <a:noFill/>
        </a:ln>
      </c:spPr>
    </c:plotArea>
    <c:plotVisOnly val="1"/>
    <c:dispBlanksAs val="gap"/>
    <c:showDLblsOverMax val="0"/>
  </c:chart>
  <c:spPr>
    <a:solidFill>
      <a:srgbClr val="FFFFFF"/>
    </a:solidFill>
    <a:ln w="3159">
      <a:solidFill>
        <a:srgbClr val="000000"/>
      </a:solidFill>
      <a:prstDash val="solid"/>
    </a:ln>
  </c:spPr>
  <c:txPr>
    <a:bodyPr/>
    <a:lstStyle/>
    <a:p>
      <a:pPr>
        <a:defRPr sz="9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342147191654"/>
          <c:y val="0.17150391320759453"/>
          <c:w val="0.59345794392523032"/>
          <c:h val="0.65963060686016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Dominant</c:v>
                </c:pt>
              </c:strCache>
            </c:strRef>
          </c:tx>
          <c:spPr>
            <a:ln w="28428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Sheet2!$B$9:$B$11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Additive</c:v>
                </c:pt>
              </c:strCache>
            </c:strRef>
          </c:tx>
          <c:spPr>
            <a:ln w="28428">
              <a:noFill/>
            </a:ln>
          </c:spPr>
          <c:marker>
            <c:symbol val="squar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Sheet2!$C$9:$C$11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89728"/>
        <c:axId val="135704576"/>
      </c:scatterChart>
      <c:valAx>
        <c:axId val="135689728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 dirty="0" smtClean="0"/>
                  <a:t>Riska</a:t>
                </a:r>
                <a:r>
                  <a:rPr lang="lv-LV" baseline="0" dirty="0" smtClean="0"/>
                  <a:t> alēļu skaits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25934579439252337"/>
              <c:y val="0.91029023746701865"/>
            </c:manualLayout>
          </c:layout>
          <c:overlay val="0"/>
          <c:spPr>
            <a:noFill/>
            <a:ln w="252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5704576"/>
        <c:crosses val="autoZero"/>
        <c:crossBetween val="midCat"/>
        <c:majorUnit val="1"/>
      </c:valAx>
      <c:valAx>
        <c:axId val="13570457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/>
                  <a:t>Trait value</a:t>
                </a:r>
              </a:p>
            </c:rich>
          </c:tx>
          <c:layout>
            <c:manualLayout>
              <c:xMode val="edge"/>
              <c:yMode val="edge"/>
              <c:x val="2.5700934579439252E-2"/>
              <c:y val="0.40369393139841686"/>
            </c:manualLayout>
          </c:layout>
          <c:overlay val="0"/>
          <c:spPr>
            <a:noFill/>
            <a:ln w="25269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5689728"/>
        <c:crosses val="autoZero"/>
        <c:crossBetween val="midCat"/>
        <c:majorUnit val="0.5"/>
      </c:valAx>
      <c:spPr>
        <a:noFill/>
        <a:ln w="25269">
          <a:noFill/>
        </a:ln>
      </c:spPr>
    </c:plotArea>
    <c:plotVisOnly val="1"/>
    <c:dispBlanksAs val="gap"/>
    <c:showDLblsOverMax val="0"/>
  </c:chart>
  <c:spPr>
    <a:solidFill>
      <a:srgbClr val="FFFFFF"/>
    </a:solidFill>
    <a:ln w="3159">
      <a:solidFill>
        <a:srgbClr val="000000"/>
      </a:solidFill>
      <a:prstDash val="solid"/>
    </a:ln>
  </c:spPr>
  <c:txPr>
    <a:bodyPr/>
    <a:lstStyle/>
    <a:p>
      <a:pPr>
        <a:defRPr sz="9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342147191654"/>
          <c:y val="0.17150391320759453"/>
          <c:w val="0.5934579439252301"/>
          <c:h val="0.659630606860160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Dominant</c:v>
                </c:pt>
              </c:strCache>
            </c:strRef>
          </c:tx>
          <c:spPr>
            <a:ln w="28428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Sheet2!$B$9:$B$11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Additive</c:v>
                </c:pt>
              </c:strCache>
            </c:strRef>
          </c:tx>
          <c:spPr>
            <a:ln w="28428">
              <a:noFill/>
            </a:ln>
          </c:spPr>
          <c:marker>
            <c:symbol val="squar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Sheet2!$C$9:$C$11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45984"/>
        <c:axId val="137548544"/>
      </c:scatterChart>
      <c:valAx>
        <c:axId val="137545984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 dirty="0" smtClean="0"/>
                  <a:t>Riska</a:t>
                </a:r>
                <a:r>
                  <a:rPr lang="lv-LV" baseline="0" dirty="0" smtClean="0"/>
                  <a:t> alēļu skaits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25934579439252337"/>
              <c:y val="0.91029023746701865"/>
            </c:manualLayout>
          </c:layout>
          <c:overlay val="0"/>
          <c:spPr>
            <a:noFill/>
            <a:ln w="252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7548544"/>
        <c:crosses val="autoZero"/>
        <c:crossBetween val="midCat"/>
        <c:majorUnit val="1"/>
      </c:valAx>
      <c:valAx>
        <c:axId val="13754854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/>
                  <a:t>Trait value</a:t>
                </a:r>
              </a:p>
            </c:rich>
          </c:tx>
          <c:layout>
            <c:manualLayout>
              <c:xMode val="edge"/>
              <c:yMode val="edge"/>
              <c:x val="2.5700934579439252E-2"/>
              <c:y val="0.40369393139841686"/>
            </c:manualLayout>
          </c:layout>
          <c:overlay val="0"/>
          <c:spPr>
            <a:noFill/>
            <a:ln w="25269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7545984"/>
        <c:crosses val="autoZero"/>
        <c:crossBetween val="midCat"/>
        <c:majorUnit val="0.5"/>
      </c:valAx>
      <c:spPr>
        <a:noFill/>
        <a:ln w="25269">
          <a:noFill/>
        </a:ln>
      </c:spPr>
    </c:plotArea>
    <c:plotVisOnly val="1"/>
    <c:dispBlanksAs val="gap"/>
    <c:showDLblsOverMax val="0"/>
  </c:chart>
  <c:spPr>
    <a:solidFill>
      <a:srgbClr val="FFFFFF"/>
    </a:solidFill>
    <a:ln w="3159">
      <a:solidFill>
        <a:srgbClr val="000000"/>
      </a:solidFill>
      <a:prstDash val="solid"/>
    </a:ln>
  </c:spPr>
  <c:txPr>
    <a:bodyPr/>
    <a:lstStyle/>
    <a:p>
      <a:pPr>
        <a:defRPr sz="9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342147191654"/>
          <c:y val="0.17150391320759453"/>
          <c:w val="0.5934579439252301"/>
          <c:h val="0.659630606860160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Sheet2!$B$8</c:f>
              <c:strCache>
                <c:ptCount val="1"/>
                <c:pt idx="0">
                  <c:v>Dominant</c:v>
                </c:pt>
              </c:strCache>
            </c:strRef>
          </c:tx>
          <c:spPr>
            <a:ln w="28428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Sheet2!$B$9:$B$11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Additive</c:v>
                </c:pt>
              </c:strCache>
            </c:strRef>
          </c:tx>
          <c:spPr>
            <a:ln w="28428">
              <a:noFill/>
            </a:ln>
          </c:spPr>
          <c:marker>
            <c:symbol val="square"/>
            <c:size val="9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Sheet2!$A$9:$A$11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Sheet2!$C$9:$C$11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57024"/>
        <c:axId val="137059328"/>
      </c:scatterChart>
      <c:valAx>
        <c:axId val="137057024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 dirty="0" smtClean="0"/>
                  <a:t>Riska</a:t>
                </a:r>
                <a:r>
                  <a:rPr lang="lv-LV" baseline="0" dirty="0" smtClean="0"/>
                  <a:t> alēļu skaits</a:t>
                </a:r>
                <a:endParaRPr lang="lv-LV" dirty="0"/>
              </a:p>
            </c:rich>
          </c:tx>
          <c:layout>
            <c:manualLayout>
              <c:xMode val="edge"/>
              <c:yMode val="edge"/>
              <c:x val="0.25934579439252337"/>
              <c:y val="0.91029023746701865"/>
            </c:manualLayout>
          </c:layout>
          <c:overlay val="0"/>
          <c:spPr>
            <a:noFill/>
            <a:ln w="252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7059328"/>
        <c:crosses val="autoZero"/>
        <c:crossBetween val="midCat"/>
        <c:majorUnit val="1"/>
      </c:valAx>
      <c:valAx>
        <c:axId val="137059328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9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lv-LV"/>
                  <a:t>Trait value</a:t>
                </a:r>
              </a:p>
            </c:rich>
          </c:tx>
          <c:layout>
            <c:manualLayout>
              <c:xMode val="edge"/>
              <c:yMode val="edge"/>
              <c:x val="2.5700934579439252E-2"/>
              <c:y val="0.40369393139841686"/>
            </c:manualLayout>
          </c:layout>
          <c:overlay val="0"/>
          <c:spPr>
            <a:noFill/>
            <a:ln w="25269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37057024"/>
        <c:crosses val="autoZero"/>
        <c:crossBetween val="midCat"/>
        <c:majorUnit val="0.5"/>
      </c:valAx>
      <c:spPr>
        <a:noFill/>
        <a:ln w="25269">
          <a:noFill/>
        </a:ln>
      </c:spPr>
    </c:plotArea>
    <c:plotVisOnly val="1"/>
    <c:dispBlanksAs val="gap"/>
    <c:showDLblsOverMax val="0"/>
  </c:chart>
  <c:spPr>
    <a:solidFill>
      <a:srgbClr val="FFFFFF"/>
    </a:solidFill>
    <a:ln w="3159">
      <a:solidFill>
        <a:srgbClr val="000000"/>
      </a:solidFill>
      <a:prstDash val="solid"/>
    </a:ln>
  </c:spPr>
  <c:txPr>
    <a:bodyPr/>
    <a:lstStyle/>
    <a:p>
      <a:pPr>
        <a:defRPr sz="9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5D25-BACF-4D7F-A230-C8D698AD31E4}" type="datetimeFigureOut">
              <a:rPr lang="lv-LV" smtClean="0"/>
              <a:pPr/>
              <a:t>15.04.2015.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BC22-4F46-4FFA-80DF-EC6385D5B19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6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5" name="Group 1131"/>
          <p:cNvGrpSpPr>
            <a:grpSpLocks noChangeAspect="1"/>
          </p:cNvGrpSpPr>
          <p:nvPr userDrawn="1"/>
        </p:nvGrpSpPr>
        <p:grpSpPr bwMode="auto">
          <a:xfrm>
            <a:off x="3286116" y="5429264"/>
            <a:ext cx="1976440" cy="1182670"/>
            <a:chOff x="2410" y="4448"/>
            <a:chExt cx="770" cy="532"/>
          </a:xfrm>
        </p:grpSpPr>
        <p:sp>
          <p:nvSpPr>
            <p:cNvPr id="6" name="Freeform 1132"/>
            <p:cNvSpPr>
              <a:spLocks noChangeAspect="1" noEditPoints="1"/>
            </p:cNvSpPr>
            <p:nvPr/>
          </p:nvSpPr>
          <p:spPr bwMode="auto">
            <a:xfrm>
              <a:off x="2410" y="4564"/>
              <a:ext cx="770" cy="416"/>
            </a:xfrm>
            <a:custGeom>
              <a:avLst/>
              <a:gdLst>
                <a:gd name="T0" fmla="*/ 0 w 2309"/>
                <a:gd name="T1" fmla="*/ 0 h 1247"/>
                <a:gd name="T2" fmla="*/ 0 w 2309"/>
                <a:gd name="T3" fmla="*/ 0 h 1247"/>
                <a:gd name="T4" fmla="*/ 0 w 2309"/>
                <a:gd name="T5" fmla="*/ 0 h 1247"/>
                <a:gd name="T6" fmla="*/ 0 w 2309"/>
                <a:gd name="T7" fmla="*/ 0 h 1247"/>
                <a:gd name="T8" fmla="*/ 0 w 2309"/>
                <a:gd name="T9" fmla="*/ 0 h 1247"/>
                <a:gd name="T10" fmla="*/ 0 w 2309"/>
                <a:gd name="T11" fmla="*/ 0 h 1247"/>
                <a:gd name="T12" fmla="*/ 0 w 2309"/>
                <a:gd name="T13" fmla="*/ 0 h 1247"/>
                <a:gd name="T14" fmla="*/ 0 w 2309"/>
                <a:gd name="T15" fmla="*/ 0 h 1247"/>
                <a:gd name="T16" fmla="*/ 0 w 2309"/>
                <a:gd name="T17" fmla="*/ 0 h 1247"/>
                <a:gd name="T18" fmla="*/ 0 w 2309"/>
                <a:gd name="T19" fmla="*/ 0 h 1247"/>
                <a:gd name="T20" fmla="*/ 0 w 2309"/>
                <a:gd name="T21" fmla="*/ 0 h 1247"/>
                <a:gd name="T22" fmla="*/ 0 w 2309"/>
                <a:gd name="T23" fmla="*/ 0 h 1247"/>
                <a:gd name="T24" fmla="*/ 0 w 2309"/>
                <a:gd name="T25" fmla="*/ 0 h 1247"/>
                <a:gd name="T26" fmla="*/ 0 w 2309"/>
                <a:gd name="T27" fmla="*/ 0 h 1247"/>
                <a:gd name="T28" fmla="*/ 0 w 2309"/>
                <a:gd name="T29" fmla="*/ 0 h 1247"/>
                <a:gd name="T30" fmla="*/ 0 w 2309"/>
                <a:gd name="T31" fmla="*/ 0 h 1247"/>
                <a:gd name="T32" fmla="*/ 0 w 2309"/>
                <a:gd name="T33" fmla="*/ 0 h 1247"/>
                <a:gd name="T34" fmla="*/ 0 w 2309"/>
                <a:gd name="T35" fmla="*/ 0 h 1247"/>
                <a:gd name="T36" fmla="*/ 0 w 2309"/>
                <a:gd name="T37" fmla="*/ 0 h 1247"/>
                <a:gd name="T38" fmla="*/ 0 w 2309"/>
                <a:gd name="T39" fmla="*/ 0 h 1247"/>
                <a:gd name="T40" fmla="*/ 0 w 2309"/>
                <a:gd name="T41" fmla="*/ 0 h 1247"/>
                <a:gd name="T42" fmla="*/ 0 w 2309"/>
                <a:gd name="T43" fmla="*/ 0 h 1247"/>
                <a:gd name="T44" fmla="*/ 0 w 2309"/>
                <a:gd name="T45" fmla="*/ 0 h 1247"/>
                <a:gd name="T46" fmla="*/ 0 w 2309"/>
                <a:gd name="T47" fmla="*/ 0 h 1247"/>
                <a:gd name="T48" fmla="*/ 0 w 2309"/>
                <a:gd name="T49" fmla="*/ 0 h 1247"/>
                <a:gd name="T50" fmla="*/ 0 w 2309"/>
                <a:gd name="T51" fmla="*/ 0 h 1247"/>
                <a:gd name="T52" fmla="*/ 0 w 2309"/>
                <a:gd name="T53" fmla="*/ 0 h 1247"/>
                <a:gd name="T54" fmla="*/ 0 w 2309"/>
                <a:gd name="T55" fmla="*/ 0 h 1247"/>
                <a:gd name="T56" fmla="*/ 0 w 2309"/>
                <a:gd name="T57" fmla="*/ 0 h 1247"/>
                <a:gd name="T58" fmla="*/ 0 w 2309"/>
                <a:gd name="T59" fmla="*/ 0 h 1247"/>
                <a:gd name="T60" fmla="*/ 0 w 2309"/>
                <a:gd name="T61" fmla="*/ 0 h 1247"/>
                <a:gd name="T62" fmla="*/ 0 w 2309"/>
                <a:gd name="T63" fmla="*/ 0 h 1247"/>
                <a:gd name="T64" fmla="*/ 0 w 2309"/>
                <a:gd name="T65" fmla="*/ 0 h 1247"/>
                <a:gd name="T66" fmla="*/ 0 w 2309"/>
                <a:gd name="T67" fmla="*/ 0 h 1247"/>
                <a:gd name="T68" fmla="*/ 0 w 2309"/>
                <a:gd name="T69" fmla="*/ 0 h 1247"/>
                <a:gd name="T70" fmla="*/ 0 w 2309"/>
                <a:gd name="T71" fmla="*/ 0 h 1247"/>
                <a:gd name="T72" fmla="*/ 0 w 2309"/>
                <a:gd name="T73" fmla="*/ 0 h 1247"/>
                <a:gd name="T74" fmla="*/ 0 w 2309"/>
                <a:gd name="T75" fmla="*/ 0 h 1247"/>
                <a:gd name="T76" fmla="*/ 0 w 2309"/>
                <a:gd name="T77" fmla="*/ 0 h 1247"/>
                <a:gd name="T78" fmla="*/ 0 w 2309"/>
                <a:gd name="T79" fmla="*/ 0 h 1247"/>
                <a:gd name="T80" fmla="*/ 0 w 2309"/>
                <a:gd name="T81" fmla="*/ 0 h 1247"/>
                <a:gd name="T82" fmla="*/ 0 w 2309"/>
                <a:gd name="T83" fmla="*/ 0 h 1247"/>
                <a:gd name="T84" fmla="*/ 0 w 2309"/>
                <a:gd name="T85" fmla="*/ 0 h 1247"/>
                <a:gd name="T86" fmla="*/ 0 w 2309"/>
                <a:gd name="T87" fmla="*/ 0 h 1247"/>
                <a:gd name="T88" fmla="*/ 0 w 2309"/>
                <a:gd name="T89" fmla="*/ 0 h 1247"/>
                <a:gd name="T90" fmla="*/ 0 w 2309"/>
                <a:gd name="T91" fmla="*/ 0 h 1247"/>
                <a:gd name="T92" fmla="*/ 0 w 2309"/>
                <a:gd name="T93" fmla="*/ 0 h 1247"/>
                <a:gd name="T94" fmla="*/ 0 w 2309"/>
                <a:gd name="T95" fmla="*/ 0 h 1247"/>
                <a:gd name="T96" fmla="*/ 0 w 2309"/>
                <a:gd name="T97" fmla="*/ 0 h 1247"/>
                <a:gd name="T98" fmla="*/ 0 w 2309"/>
                <a:gd name="T99" fmla="*/ 0 h 1247"/>
                <a:gd name="T100" fmla="*/ 0 w 2309"/>
                <a:gd name="T101" fmla="*/ 0 h 1247"/>
                <a:gd name="T102" fmla="*/ 0 w 2309"/>
                <a:gd name="T103" fmla="*/ 0 h 1247"/>
                <a:gd name="T104" fmla="*/ 0 w 2309"/>
                <a:gd name="T105" fmla="*/ 0 h 1247"/>
                <a:gd name="T106" fmla="*/ 0 w 2309"/>
                <a:gd name="T107" fmla="*/ 0 h 1247"/>
                <a:gd name="T108" fmla="*/ 0 w 2309"/>
                <a:gd name="T109" fmla="*/ 0 h 1247"/>
                <a:gd name="T110" fmla="*/ 0 w 2309"/>
                <a:gd name="T111" fmla="*/ 0 h 1247"/>
                <a:gd name="T112" fmla="*/ 0 w 2309"/>
                <a:gd name="T113" fmla="*/ 0 h 1247"/>
                <a:gd name="T114" fmla="*/ 0 w 2309"/>
                <a:gd name="T115" fmla="*/ 0 h 1247"/>
                <a:gd name="T116" fmla="*/ 0 w 2309"/>
                <a:gd name="T117" fmla="*/ 0 h 1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9"/>
                <a:gd name="T178" fmla="*/ 0 h 1247"/>
                <a:gd name="T179" fmla="*/ 2309 w 2309"/>
                <a:gd name="T180" fmla="*/ 1247 h 1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9" h="1247">
                  <a:moveTo>
                    <a:pt x="1155" y="1247"/>
                  </a:moveTo>
                  <a:lnTo>
                    <a:pt x="1214" y="1245"/>
                  </a:lnTo>
                  <a:lnTo>
                    <a:pt x="1273" y="1243"/>
                  </a:lnTo>
                  <a:lnTo>
                    <a:pt x="1330" y="1239"/>
                  </a:lnTo>
                  <a:lnTo>
                    <a:pt x="1387" y="1233"/>
                  </a:lnTo>
                  <a:lnTo>
                    <a:pt x="1442" y="1226"/>
                  </a:lnTo>
                  <a:lnTo>
                    <a:pt x="1497" y="1217"/>
                  </a:lnTo>
                  <a:lnTo>
                    <a:pt x="1551" y="1208"/>
                  </a:lnTo>
                  <a:lnTo>
                    <a:pt x="1603" y="1197"/>
                  </a:lnTo>
                  <a:lnTo>
                    <a:pt x="1654" y="1183"/>
                  </a:lnTo>
                  <a:lnTo>
                    <a:pt x="1704" y="1170"/>
                  </a:lnTo>
                  <a:lnTo>
                    <a:pt x="1753" y="1154"/>
                  </a:lnTo>
                  <a:lnTo>
                    <a:pt x="1799" y="1139"/>
                  </a:lnTo>
                  <a:lnTo>
                    <a:pt x="1844" y="1120"/>
                  </a:lnTo>
                  <a:lnTo>
                    <a:pt x="1888" y="1102"/>
                  </a:lnTo>
                  <a:lnTo>
                    <a:pt x="1930" y="1081"/>
                  </a:lnTo>
                  <a:lnTo>
                    <a:pt x="1970" y="1061"/>
                  </a:lnTo>
                  <a:lnTo>
                    <a:pt x="2009" y="1039"/>
                  </a:lnTo>
                  <a:lnTo>
                    <a:pt x="2044" y="1016"/>
                  </a:lnTo>
                  <a:lnTo>
                    <a:pt x="2079" y="993"/>
                  </a:lnTo>
                  <a:lnTo>
                    <a:pt x="2111" y="967"/>
                  </a:lnTo>
                  <a:lnTo>
                    <a:pt x="2142" y="942"/>
                  </a:lnTo>
                  <a:lnTo>
                    <a:pt x="2170" y="915"/>
                  </a:lnTo>
                  <a:lnTo>
                    <a:pt x="2194" y="888"/>
                  </a:lnTo>
                  <a:lnTo>
                    <a:pt x="2218" y="860"/>
                  </a:lnTo>
                  <a:lnTo>
                    <a:pt x="2239" y="831"/>
                  </a:lnTo>
                  <a:lnTo>
                    <a:pt x="2256" y="802"/>
                  </a:lnTo>
                  <a:lnTo>
                    <a:pt x="2272" y="773"/>
                  </a:lnTo>
                  <a:lnTo>
                    <a:pt x="2285" y="741"/>
                  </a:lnTo>
                  <a:lnTo>
                    <a:pt x="2295" y="711"/>
                  </a:lnTo>
                  <a:lnTo>
                    <a:pt x="2303" y="679"/>
                  </a:lnTo>
                  <a:lnTo>
                    <a:pt x="2307" y="648"/>
                  </a:lnTo>
                  <a:lnTo>
                    <a:pt x="2309" y="615"/>
                  </a:lnTo>
                  <a:lnTo>
                    <a:pt x="2307" y="588"/>
                  </a:lnTo>
                  <a:lnTo>
                    <a:pt x="2305" y="563"/>
                  </a:lnTo>
                  <a:lnTo>
                    <a:pt x="2300" y="537"/>
                  </a:lnTo>
                  <a:lnTo>
                    <a:pt x="2294" y="512"/>
                  </a:lnTo>
                  <a:lnTo>
                    <a:pt x="2285" y="487"/>
                  </a:lnTo>
                  <a:lnTo>
                    <a:pt x="2274" y="463"/>
                  </a:lnTo>
                  <a:lnTo>
                    <a:pt x="2262" y="439"/>
                  </a:lnTo>
                  <a:lnTo>
                    <a:pt x="2249" y="414"/>
                  </a:lnTo>
                  <a:lnTo>
                    <a:pt x="2234" y="391"/>
                  </a:lnTo>
                  <a:lnTo>
                    <a:pt x="2217" y="368"/>
                  </a:lnTo>
                  <a:lnTo>
                    <a:pt x="2199" y="345"/>
                  </a:lnTo>
                  <a:lnTo>
                    <a:pt x="2178" y="323"/>
                  </a:lnTo>
                  <a:lnTo>
                    <a:pt x="2156" y="301"/>
                  </a:lnTo>
                  <a:lnTo>
                    <a:pt x="2134" y="281"/>
                  </a:lnTo>
                  <a:lnTo>
                    <a:pt x="2109" y="260"/>
                  </a:lnTo>
                  <a:lnTo>
                    <a:pt x="2083" y="241"/>
                  </a:lnTo>
                  <a:lnTo>
                    <a:pt x="2056" y="221"/>
                  </a:lnTo>
                  <a:lnTo>
                    <a:pt x="2028" y="202"/>
                  </a:lnTo>
                  <a:lnTo>
                    <a:pt x="1998" y="185"/>
                  </a:lnTo>
                  <a:lnTo>
                    <a:pt x="1967" y="167"/>
                  </a:lnTo>
                  <a:lnTo>
                    <a:pt x="1934" y="149"/>
                  </a:lnTo>
                  <a:lnTo>
                    <a:pt x="1902" y="134"/>
                  </a:lnTo>
                  <a:lnTo>
                    <a:pt x="1866" y="118"/>
                  </a:lnTo>
                  <a:lnTo>
                    <a:pt x="1831" y="103"/>
                  </a:lnTo>
                  <a:lnTo>
                    <a:pt x="1794" y="90"/>
                  </a:lnTo>
                  <a:lnTo>
                    <a:pt x="1757" y="77"/>
                  </a:lnTo>
                  <a:lnTo>
                    <a:pt x="1719" y="63"/>
                  </a:lnTo>
                  <a:lnTo>
                    <a:pt x="1679" y="52"/>
                  </a:lnTo>
                  <a:lnTo>
                    <a:pt x="1638" y="41"/>
                  </a:lnTo>
                  <a:lnTo>
                    <a:pt x="1597" y="32"/>
                  </a:lnTo>
                  <a:lnTo>
                    <a:pt x="1555" y="22"/>
                  </a:lnTo>
                  <a:lnTo>
                    <a:pt x="1512" y="13"/>
                  </a:lnTo>
                  <a:lnTo>
                    <a:pt x="1504" y="39"/>
                  </a:lnTo>
                  <a:lnTo>
                    <a:pt x="1495" y="63"/>
                  </a:lnTo>
                  <a:lnTo>
                    <a:pt x="1484" y="88"/>
                  </a:lnTo>
                  <a:lnTo>
                    <a:pt x="1470" y="109"/>
                  </a:lnTo>
                  <a:lnTo>
                    <a:pt x="1454" y="130"/>
                  </a:lnTo>
                  <a:lnTo>
                    <a:pt x="1437" y="151"/>
                  </a:lnTo>
                  <a:lnTo>
                    <a:pt x="1419" y="169"/>
                  </a:lnTo>
                  <a:lnTo>
                    <a:pt x="1399" y="186"/>
                  </a:lnTo>
                  <a:lnTo>
                    <a:pt x="1379" y="201"/>
                  </a:lnTo>
                  <a:lnTo>
                    <a:pt x="1357" y="214"/>
                  </a:lnTo>
                  <a:lnTo>
                    <a:pt x="1334" y="226"/>
                  </a:lnTo>
                  <a:lnTo>
                    <a:pt x="1309" y="236"/>
                  </a:lnTo>
                  <a:lnTo>
                    <a:pt x="1284" y="243"/>
                  </a:lnTo>
                  <a:lnTo>
                    <a:pt x="1257" y="249"/>
                  </a:lnTo>
                  <a:lnTo>
                    <a:pt x="1230" y="253"/>
                  </a:lnTo>
                  <a:lnTo>
                    <a:pt x="1203" y="254"/>
                  </a:lnTo>
                  <a:lnTo>
                    <a:pt x="1189" y="254"/>
                  </a:lnTo>
                  <a:lnTo>
                    <a:pt x="1174" y="253"/>
                  </a:lnTo>
                  <a:lnTo>
                    <a:pt x="1161" y="252"/>
                  </a:lnTo>
                  <a:lnTo>
                    <a:pt x="1146" y="249"/>
                  </a:lnTo>
                  <a:lnTo>
                    <a:pt x="1119" y="243"/>
                  </a:lnTo>
                  <a:lnTo>
                    <a:pt x="1094" y="235"/>
                  </a:lnTo>
                  <a:lnTo>
                    <a:pt x="1068" y="224"/>
                  </a:lnTo>
                  <a:lnTo>
                    <a:pt x="1044" y="211"/>
                  </a:lnTo>
                  <a:lnTo>
                    <a:pt x="1022" y="197"/>
                  </a:lnTo>
                  <a:lnTo>
                    <a:pt x="1000" y="181"/>
                  </a:lnTo>
                  <a:lnTo>
                    <a:pt x="980" y="163"/>
                  </a:lnTo>
                  <a:lnTo>
                    <a:pt x="962" y="143"/>
                  </a:lnTo>
                  <a:lnTo>
                    <a:pt x="945" y="123"/>
                  </a:lnTo>
                  <a:lnTo>
                    <a:pt x="930" y="101"/>
                  </a:lnTo>
                  <a:lnTo>
                    <a:pt x="917" y="77"/>
                  </a:lnTo>
                  <a:lnTo>
                    <a:pt x="906" y="52"/>
                  </a:lnTo>
                  <a:lnTo>
                    <a:pt x="897" y="27"/>
                  </a:lnTo>
                  <a:lnTo>
                    <a:pt x="890" y="0"/>
                  </a:lnTo>
                  <a:lnTo>
                    <a:pt x="843" y="6"/>
                  </a:lnTo>
                  <a:lnTo>
                    <a:pt x="796" y="15"/>
                  </a:lnTo>
                  <a:lnTo>
                    <a:pt x="751" y="23"/>
                  </a:lnTo>
                  <a:lnTo>
                    <a:pt x="706" y="33"/>
                  </a:lnTo>
                  <a:lnTo>
                    <a:pt x="662" y="44"/>
                  </a:lnTo>
                  <a:lnTo>
                    <a:pt x="620" y="56"/>
                  </a:lnTo>
                  <a:lnTo>
                    <a:pt x="577" y="68"/>
                  </a:lnTo>
                  <a:lnTo>
                    <a:pt x="537" y="81"/>
                  </a:lnTo>
                  <a:lnTo>
                    <a:pt x="496" y="96"/>
                  </a:lnTo>
                  <a:lnTo>
                    <a:pt x="459" y="112"/>
                  </a:lnTo>
                  <a:lnTo>
                    <a:pt x="421" y="128"/>
                  </a:lnTo>
                  <a:lnTo>
                    <a:pt x="386" y="145"/>
                  </a:lnTo>
                  <a:lnTo>
                    <a:pt x="350" y="163"/>
                  </a:lnTo>
                  <a:lnTo>
                    <a:pt x="317" y="181"/>
                  </a:lnTo>
                  <a:lnTo>
                    <a:pt x="286" y="201"/>
                  </a:lnTo>
                  <a:lnTo>
                    <a:pt x="255" y="220"/>
                  </a:lnTo>
                  <a:lnTo>
                    <a:pt x="226" y="241"/>
                  </a:lnTo>
                  <a:lnTo>
                    <a:pt x="198" y="262"/>
                  </a:lnTo>
                  <a:lnTo>
                    <a:pt x="172" y="284"/>
                  </a:lnTo>
                  <a:lnTo>
                    <a:pt x="148" y="306"/>
                  </a:lnTo>
                  <a:lnTo>
                    <a:pt x="126" y="329"/>
                  </a:lnTo>
                  <a:lnTo>
                    <a:pt x="104" y="354"/>
                  </a:lnTo>
                  <a:lnTo>
                    <a:pt x="86" y="378"/>
                  </a:lnTo>
                  <a:lnTo>
                    <a:pt x="69" y="402"/>
                  </a:lnTo>
                  <a:lnTo>
                    <a:pt x="53" y="428"/>
                  </a:lnTo>
                  <a:lnTo>
                    <a:pt x="39" y="453"/>
                  </a:lnTo>
                  <a:lnTo>
                    <a:pt x="27" y="479"/>
                  </a:lnTo>
                  <a:lnTo>
                    <a:pt x="19" y="505"/>
                  </a:lnTo>
                  <a:lnTo>
                    <a:pt x="10" y="532"/>
                  </a:lnTo>
                  <a:lnTo>
                    <a:pt x="5" y="559"/>
                  </a:lnTo>
                  <a:lnTo>
                    <a:pt x="2" y="587"/>
                  </a:lnTo>
                  <a:lnTo>
                    <a:pt x="0" y="615"/>
                  </a:lnTo>
                  <a:lnTo>
                    <a:pt x="2" y="633"/>
                  </a:lnTo>
                  <a:lnTo>
                    <a:pt x="3" y="651"/>
                  </a:lnTo>
                  <a:lnTo>
                    <a:pt x="5" y="670"/>
                  </a:lnTo>
                  <a:lnTo>
                    <a:pt x="9" y="687"/>
                  </a:lnTo>
                  <a:lnTo>
                    <a:pt x="13" y="705"/>
                  </a:lnTo>
                  <a:lnTo>
                    <a:pt x="18" y="723"/>
                  </a:lnTo>
                  <a:lnTo>
                    <a:pt x="24" y="740"/>
                  </a:lnTo>
                  <a:lnTo>
                    <a:pt x="31" y="757"/>
                  </a:lnTo>
                  <a:lnTo>
                    <a:pt x="38" y="774"/>
                  </a:lnTo>
                  <a:lnTo>
                    <a:pt x="47" y="791"/>
                  </a:lnTo>
                  <a:lnTo>
                    <a:pt x="57" y="808"/>
                  </a:lnTo>
                  <a:lnTo>
                    <a:pt x="66" y="825"/>
                  </a:lnTo>
                  <a:lnTo>
                    <a:pt x="77" y="841"/>
                  </a:lnTo>
                  <a:lnTo>
                    <a:pt x="89" y="857"/>
                  </a:lnTo>
                  <a:lnTo>
                    <a:pt x="102" y="872"/>
                  </a:lnTo>
                  <a:lnTo>
                    <a:pt x="115" y="888"/>
                  </a:lnTo>
                  <a:lnTo>
                    <a:pt x="231" y="352"/>
                  </a:lnTo>
                  <a:lnTo>
                    <a:pt x="503" y="352"/>
                  </a:lnTo>
                  <a:lnTo>
                    <a:pt x="527" y="352"/>
                  </a:lnTo>
                  <a:lnTo>
                    <a:pt x="549" y="352"/>
                  </a:lnTo>
                  <a:lnTo>
                    <a:pt x="567" y="355"/>
                  </a:lnTo>
                  <a:lnTo>
                    <a:pt x="585" y="356"/>
                  </a:lnTo>
                  <a:lnTo>
                    <a:pt x="601" y="360"/>
                  </a:lnTo>
                  <a:lnTo>
                    <a:pt x="616" y="365"/>
                  </a:lnTo>
                  <a:lnTo>
                    <a:pt x="632" y="371"/>
                  </a:lnTo>
                  <a:lnTo>
                    <a:pt x="646" y="379"/>
                  </a:lnTo>
                  <a:lnTo>
                    <a:pt x="661" y="389"/>
                  </a:lnTo>
                  <a:lnTo>
                    <a:pt x="673" y="400"/>
                  </a:lnTo>
                  <a:lnTo>
                    <a:pt x="684" y="412"/>
                  </a:lnTo>
                  <a:lnTo>
                    <a:pt x="693" y="425"/>
                  </a:lnTo>
                  <a:lnTo>
                    <a:pt x="700" y="441"/>
                  </a:lnTo>
                  <a:lnTo>
                    <a:pt x="705" y="457"/>
                  </a:lnTo>
                  <a:lnTo>
                    <a:pt x="709" y="473"/>
                  </a:lnTo>
                  <a:lnTo>
                    <a:pt x="710" y="490"/>
                  </a:lnTo>
                  <a:lnTo>
                    <a:pt x="710" y="502"/>
                  </a:lnTo>
                  <a:lnTo>
                    <a:pt x="709" y="513"/>
                  </a:lnTo>
                  <a:lnTo>
                    <a:pt x="706" y="523"/>
                  </a:lnTo>
                  <a:lnTo>
                    <a:pt x="702" y="533"/>
                  </a:lnTo>
                  <a:lnTo>
                    <a:pt x="699" y="544"/>
                  </a:lnTo>
                  <a:lnTo>
                    <a:pt x="695" y="554"/>
                  </a:lnTo>
                  <a:lnTo>
                    <a:pt x="689" y="565"/>
                  </a:lnTo>
                  <a:lnTo>
                    <a:pt x="683" y="575"/>
                  </a:lnTo>
                  <a:lnTo>
                    <a:pt x="676" y="584"/>
                  </a:lnTo>
                  <a:lnTo>
                    <a:pt x="668" y="593"/>
                  </a:lnTo>
                  <a:lnTo>
                    <a:pt x="659" y="601"/>
                  </a:lnTo>
                  <a:lnTo>
                    <a:pt x="649" y="609"/>
                  </a:lnTo>
                  <a:lnTo>
                    <a:pt x="638" y="616"/>
                  </a:lnTo>
                  <a:lnTo>
                    <a:pt x="626" y="622"/>
                  </a:lnTo>
                  <a:lnTo>
                    <a:pt x="613" y="627"/>
                  </a:lnTo>
                  <a:lnTo>
                    <a:pt x="599" y="632"/>
                  </a:lnTo>
                  <a:lnTo>
                    <a:pt x="599" y="633"/>
                  </a:lnTo>
                  <a:lnTo>
                    <a:pt x="611" y="637"/>
                  </a:lnTo>
                  <a:lnTo>
                    <a:pt x="621" y="642"/>
                  </a:lnTo>
                  <a:lnTo>
                    <a:pt x="632" y="646"/>
                  </a:lnTo>
                  <a:lnTo>
                    <a:pt x="640" y="653"/>
                  </a:lnTo>
                  <a:lnTo>
                    <a:pt x="649" y="657"/>
                  </a:lnTo>
                  <a:lnTo>
                    <a:pt x="657" y="665"/>
                  </a:lnTo>
                  <a:lnTo>
                    <a:pt x="663" y="671"/>
                  </a:lnTo>
                  <a:lnTo>
                    <a:pt x="671" y="679"/>
                  </a:lnTo>
                  <a:lnTo>
                    <a:pt x="676" y="687"/>
                  </a:lnTo>
                  <a:lnTo>
                    <a:pt x="680" y="695"/>
                  </a:lnTo>
                  <a:lnTo>
                    <a:pt x="684" y="705"/>
                  </a:lnTo>
                  <a:lnTo>
                    <a:pt x="688" y="714"/>
                  </a:lnTo>
                  <a:lnTo>
                    <a:pt x="690" y="724"/>
                  </a:lnTo>
                  <a:lnTo>
                    <a:pt x="693" y="735"/>
                  </a:lnTo>
                  <a:lnTo>
                    <a:pt x="694" y="746"/>
                  </a:lnTo>
                  <a:lnTo>
                    <a:pt x="694" y="758"/>
                  </a:lnTo>
                  <a:lnTo>
                    <a:pt x="693" y="775"/>
                  </a:lnTo>
                  <a:lnTo>
                    <a:pt x="690" y="792"/>
                  </a:lnTo>
                  <a:lnTo>
                    <a:pt x="685" y="808"/>
                  </a:lnTo>
                  <a:lnTo>
                    <a:pt x="679" y="825"/>
                  </a:lnTo>
                  <a:lnTo>
                    <a:pt x="671" y="840"/>
                  </a:lnTo>
                  <a:lnTo>
                    <a:pt x="661" y="855"/>
                  </a:lnTo>
                  <a:lnTo>
                    <a:pt x="649" y="870"/>
                  </a:lnTo>
                  <a:lnTo>
                    <a:pt x="635" y="885"/>
                  </a:lnTo>
                  <a:lnTo>
                    <a:pt x="620" y="898"/>
                  </a:lnTo>
                  <a:lnTo>
                    <a:pt x="602" y="910"/>
                  </a:lnTo>
                  <a:lnTo>
                    <a:pt x="584" y="920"/>
                  </a:lnTo>
                  <a:lnTo>
                    <a:pt x="565" y="927"/>
                  </a:lnTo>
                  <a:lnTo>
                    <a:pt x="543" y="933"/>
                  </a:lnTo>
                  <a:lnTo>
                    <a:pt x="520" y="938"/>
                  </a:lnTo>
                  <a:lnTo>
                    <a:pt x="495" y="940"/>
                  </a:lnTo>
                  <a:lnTo>
                    <a:pt x="468" y="942"/>
                  </a:lnTo>
                  <a:lnTo>
                    <a:pt x="169" y="942"/>
                  </a:lnTo>
                  <a:lnTo>
                    <a:pt x="188" y="959"/>
                  </a:lnTo>
                  <a:lnTo>
                    <a:pt x="208" y="974"/>
                  </a:lnTo>
                  <a:lnTo>
                    <a:pt x="230" y="991"/>
                  </a:lnTo>
                  <a:lnTo>
                    <a:pt x="252" y="1007"/>
                  </a:lnTo>
                  <a:lnTo>
                    <a:pt x="275" y="1023"/>
                  </a:lnTo>
                  <a:lnTo>
                    <a:pt x="299" y="1038"/>
                  </a:lnTo>
                  <a:lnTo>
                    <a:pt x="323" y="1052"/>
                  </a:lnTo>
                  <a:lnTo>
                    <a:pt x="349" y="1066"/>
                  </a:lnTo>
                  <a:lnTo>
                    <a:pt x="376" y="1080"/>
                  </a:lnTo>
                  <a:lnTo>
                    <a:pt x="403" y="1094"/>
                  </a:lnTo>
                  <a:lnTo>
                    <a:pt x="431" y="1106"/>
                  </a:lnTo>
                  <a:lnTo>
                    <a:pt x="460" y="1118"/>
                  </a:lnTo>
                  <a:lnTo>
                    <a:pt x="489" y="1130"/>
                  </a:lnTo>
                  <a:lnTo>
                    <a:pt x="518" y="1141"/>
                  </a:lnTo>
                  <a:lnTo>
                    <a:pt x="550" y="1152"/>
                  </a:lnTo>
                  <a:lnTo>
                    <a:pt x="581" y="1163"/>
                  </a:lnTo>
                  <a:lnTo>
                    <a:pt x="613" y="1173"/>
                  </a:lnTo>
                  <a:lnTo>
                    <a:pt x="645" y="1181"/>
                  </a:lnTo>
                  <a:lnTo>
                    <a:pt x="679" y="1190"/>
                  </a:lnTo>
                  <a:lnTo>
                    <a:pt x="712" y="1198"/>
                  </a:lnTo>
                  <a:lnTo>
                    <a:pt x="748" y="1205"/>
                  </a:lnTo>
                  <a:lnTo>
                    <a:pt x="782" y="1213"/>
                  </a:lnTo>
                  <a:lnTo>
                    <a:pt x="817" y="1219"/>
                  </a:lnTo>
                  <a:lnTo>
                    <a:pt x="854" y="1225"/>
                  </a:lnTo>
                  <a:lnTo>
                    <a:pt x="889" y="1230"/>
                  </a:lnTo>
                  <a:lnTo>
                    <a:pt x="927" y="1233"/>
                  </a:lnTo>
                  <a:lnTo>
                    <a:pt x="963" y="1238"/>
                  </a:lnTo>
                  <a:lnTo>
                    <a:pt x="1001" y="1241"/>
                  </a:lnTo>
                  <a:lnTo>
                    <a:pt x="1039" y="1243"/>
                  </a:lnTo>
                  <a:lnTo>
                    <a:pt x="1078" y="1245"/>
                  </a:lnTo>
                  <a:lnTo>
                    <a:pt x="1116" y="1245"/>
                  </a:lnTo>
                  <a:lnTo>
                    <a:pt x="1155" y="1247"/>
                  </a:lnTo>
                  <a:close/>
                  <a:moveTo>
                    <a:pt x="365" y="582"/>
                  </a:moveTo>
                  <a:lnTo>
                    <a:pt x="427" y="582"/>
                  </a:lnTo>
                  <a:lnTo>
                    <a:pt x="445" y="582"/>
                  </a:lnTo>
                  <a:lnTo>
                    <a:pt x="462" y="581"/>
                  </a:lnTo>
                  <a:lnTo>
                    <a:pt x="477" y="580"/>
                  </a:lnTo>
                  <a:lnTo>
                    <a:pt x="489" y="577"/>
                  </a:lnTo>
                  <a:lnTo>
                    <a:pt x="499" y="574"/>
                  </a:lnTo>
                  <a:lnTo>
                    <a:pt x="509" y="567"/>
                  </a:lnTo>
                  <a:lnTo>
                    <a:pt x="517" y="561"/>
                  </a:lnTo>
                  <a:lnTo>
                    <a:pt x="524" y="553"/>
                  </a:lnTo>
                  <a:lnTo>
                    <a:pt x="531" y="544"/>
                  </a:lnTo>
                  <a:lnTo>
                    <a:pt x="534" y="535"/>
                  </a:lnTo>
                  <a:lnTo>
                    <a:pt x="537" y="526"/>
                  </a:lnTo>
                  <a:lnTo>
                    <a:pt x="538" y="518"/>
                  </a:lnTo>
                  <a:lnTo>
                    <a:pt x="537" y="507"/>
                  </a:lnTo>
                  <a:lnTo>
                    <a:pt x="534" y="498"/>
                  </a:lnTo>
                  <a:lnTo>
                    <a:pt x="529" y="490"/>
                  </a:lnTo>
                  <a:lnTo>
                    <a:pt x="523" y="484"/>
                  </a:lnTo>
                  <a:lnTo>
                    <a:pt x="518" y="480"/>
                  </a:lnTo>
                  <a:lnTo>
                    <a:pt x="514" y="478"/>
                  </a:lnTo>
                  <a:lnTo>
                    <a:pt x="507" y="476"/>
                  </a:lnTo>
                  <a:lnTo>
                    <a:pt x="501" y="474"/>
                  </a:lnTo>
                  <a:lnTo>
                    <a:pt x="485" y="471"/>
                  </a:lnTo>
                  <a:lnTo>
                    <a:pt x="465" y="471"/>
                  </a:lnTo>
                  <a:lnTo>
                    <a:pt x="387" y="471"/>
                  </a:lnTo>
                  <a:lnTo>
                    <a:pt x="365" y="582"/>
                  </a:lnTo>
                  <a:close/>
                  <a:moveTo>
                    <a:pt x="315" y="815"/>
                  </a:moveTo>
                  <a:lnTo>
                    <a:pt x="412" y="815"/>
                  </a:lnTo>
                  <a:lnTo>
                    <a:pt x="425" y="814"/>
                  </a:lnTo>
                  <a:lnTo>
                    <a:pt x="437" y="814"/>
                  </a:lnTo>
                  <a:lnTo>
                    <a:pt x="448" y="813"/>
                  </a:lnTo>
                  <a:lnTo>
                    <a:pt x="457" y="810"/>
                  </a:lnTo>
                  <a:lnTo>
                    <a:pt x="467" y="808"/>
                  </a:lnTo>
                  <a:lnTo>
                    <a:pt x="476" y="806"/>
                  </a:lnTo>
                  <a:lnTo>
                    <a:pt x="483" y="802"/>
                  </a:lnTo>
                  <a:lnTo>
                    <a:pt x="489" y="798"/>
                  </a:lnTo>
                  <a:lnTo>
                    <a:pt x="495" y="793"/>
                  </a:lnTo>
                  <a:lnTo>
                    <a:pt x="501" y="789"/>
                  </a:lnTo>
                  <a:lnTo>
                    <a:pt x="505" y="783"/>
                  </a:lnTo>
                  <a:lnTo>
                    <a:pt x="509" y="776"/>
                  </a:lnTo>
                  <a:lnTo>
                    <a:pt x="512" y="769"/>
                  </a:lnTo>
                  <a:lnTo>
                    <a:pt x="514" y="763"/>
                  </a:lnTo>
                  <a:lnTo>
                    <a:pt x="515" y="755"/>
                  </a:lnTo>
                  <a:lnTo>
                    <a:pt x="516" y="746"/>
                  </a:lnTo>
                  <a:lnTo>
                    <a:pt x="515" y="735"/>
                  </a:lnTo>
                  <a:lnTo>
                    <a:pt x="512" y="725"/>
                  </a:lnTo>
                  <a:lnTo>
                    <a:pt x="507" y="716"/>
                  </a:lnTo>
                  <a:lnTo>
                    <a:pt x="500" y="708"/>
                  </a:lnTo>
                  <a:lnTo>
                    <a:pt x="496" y="705"/>
                  </a:lnTo>
                  <a:lnTo>
                    <a:pt x="492" y="702"/>
                  </a:lnTo>
                  <a:lnTo>
                    <a:pt x="485" y="700"/>
                  </a:lnTo>
                  <a:lnTo>
                    <a:pt x="478" y="697"/>
                  </a:lnTo>
                  <a:lnTo>
                    <a:pt x="461" y="695"/>
                  </a:lnTo>
                  <a:lnTo>
                    <a:pt x="439" y="695"/>
                  </a:lnTo>
                  <a:lnTo>
                    <a:pt x="340" y="695"/>
                  </a:lnTo>
                  <a:lnTo>
                    <a:pt x="315" y="815"/>
                  </a:lnTo>
                  <a:close/>
                  <a:moveTo>
                    <a:pt x="1534" y="352"/>
                  </a:moveTo>
                  <a:lnTo>
                    <a:pt x="1406" y="942"/>
                  </a:lnTo>
                  <a:lnTo>
                    <a:pt x="1254" y="942"/>
                  </a:lnTo>
                  <a:lnTo>
                    <a:pt x="1363" y="491"/>
                  </a:lnTo>
                  <a:lnTo>
                    <a:pt x="1360" y="491"/>
                  </a:lnTo>
                  <a:lnTo>
                    <a:pt x="1142" y="942"/>
                  </a:lnTo>
                  <a:lnTo>
                    <a:pt x="1007" y="942"/>
                  </a:lnTo>
                  <a:lnTo>
                    <a:pt x="981" y="491"/>
                  </a:lnTo>
                  <a:lnTo>
                    <a:pt x="980" y="491"/>
                  </a:lnTo>
                  <a:lnTo>
                    <a:pt x="895" y="942"/>
                  </a:lnTo>
                  <a:lnTo>
                    <a:pt x="743" y="942"/>
                  </a:lnTo>
                  <a:lnTo>
                    <a:pt x="869" y="352"/>
                  </a:lnTo>
                  <a:lnTo>
                    <a:pt x="1092" y="352"/>
                  </a:lnTo>
                  <a:lnTo>
                    <a:pt x="1114" y="725"/>
                  </a:lnTo>
                  <a:lnTo>
                    <a:pt x="1116" y="725"/>
                  </a:lnTo>
                  <a:lnTo>
                    <a:pt x="1303" y="352"/>
                  </a:lnTo>
                  <a:lnTo>
                    <a:pt x="1534" y="352"/>
                  </a:lnTo>
                  <a:close/>
                  <a:moveTo>
                    <a:pt x="2159" y="546"/>
                  </a:moveTo>
                  <a:lnTo>
                    <a:pt x="1992" y="564"/>
                  </a:lnTo>
                  <a:lnTo>
                    <a:pt x="1992" y="561"/>
                  </a:lnTo>
                  <a:lnTo>
                    <a:pt x="1991" y="550"/>
                  </a:lnTo>
                  <a:lnTo>
                    <a:pt x="1989" y="541"/>
                  </a:lnTo>
                  <a:lnTo>
                    <a:pt x="1988" y="532"/>
                  </a:lnTo>
                  <a:lnTo>
                    <a:pt x="1984" y="524"/>
                  </a:lnTo>
                  <a:lnTo>
                    <a:pt x="1981" y="516"/>
                  </a:lnTo>
                  <a:lnTo>
                    <a:pt x="1977" y="509"/>
                  </a:lnTo>
                  <a:lnTo>
                    <a:pt x="1971" y="503"/>
                  </a:lnTo>
                  <a:lnTo>
                    <a:pt x="1965" y="497"/>
                  </a:lnTo>
                  <a:lnTo>
                    <a:pt x="1959" y="492"/>
                  </a:lnTo>
                  <a:lnTo>
                    <a:pt x="1953" y="488"/>
                  </a:lnTo>
                  <a:lnTo>
                    <a:pt x="1945" y="485"/>
                  </a:lnTo>
                  <a:lnTo>
                    <a:pt x="1938" y="481"/>
                  </a:lnTo>
                  <a:lnTo>
                    <a:pt x="1931" y="479"/>
                  </a:lnTo>
                  <a:lnTo>
                    <a:pt x="1924" y="478"/>
                  </a:lnTo>
                  <a:lnTo>
                    <a:pt x="1916" y="476"/>
                  </a:lnTo>
                  <a:lnTo>
                    <a:pt x="1909" y="476"/>
                  </a:lnTo>
                  <a:lnTo>
                    <a:pt x="1898" y="476"/>
                  </a:lnTo>
                  <a:lnTo>
                    <a:pt x="1888" y="478"/>
                  </a:lnTo>
                  <a:lnTo>
                    <a:pt x="1878" y="480"/>
                  </a:lnTo>
                  <a:lnTo>
                    <a:pt x="1869" y="484"/>
                  </a:lnTo>
                  <a:lnTo>
                    <a:pt x="1859" y="487"/>
                  </a:lnTo>
                  <a:lnTo>
                    <a:pt x="1849" y="493"/>
                  </a:lnTo>
                  <a:lnTo>
                    <a:pt x="1839" y="498"/>
                  </a:lnTo>
                  <a:lnTo>
                    <a:pt x="1830" y="505"/>
                  </a:lnTo>
                  <a:lnTo>
                    <a:pt x="1820" y="514"/>
                  </a:lnTo>
                  <a:lnTo>
                    <a:pt x="1811" y="523"/>
                  </a:lnTo>
                  <a:lnTo>
                    <a:pt x="1803" y="532"/>
                  </a:lnTo>
                  <a:lnTo>
                    <a:pt x="1796" y="543"/>
                  </a:lnTo>
                  <a:lnTo>
                    <a:pt x="1788" y="555"/>
                  </a:lnTo>
                  <a:lnTo>
                    <a:pt x="1781" y="567"/>
                  </a:lnTo>
                  <a:lnTo>
                    <a:pt x="1775" y="581"/>
                  </a:lnTo>
                  <a:lnTo>
                    <a:pt x="1769" y="595"/>
                  </a:lnTo>
                  <a:lnTo>
                    <a:pt x="1763" y="611"/>
                  </a:lnTo>
                  <a:lnTo>
                    <a:pt x="1758" y="626"/>
                  </a:lnTo>
                  <a:lnTo>
                    <a:pt x="1754" y="642"/>
                  </a:lnTo>
                  <a:lnTo>
                    <a:pt x="1750" y="656"/>
                  </a:lnTo>
                  <a:lnTo>
                    <a:pt x="1748" y="671"/>
                  </a:lnTo>
                  <a:lnTo>
                    <a:pt x="1747" y="685"/>
                  </a:lnTo>
                  <a:lnTo>
                    <a:pt x="1746" y="700"/>
                  </a:lnTo>
                  <a:lnTo>
                    <a:pt x="1746" y="714"/>
                  </a:lnTo>
                  <a:lnTo>
                    <a:pt x="1746" y="725"/>
                  </a:lnTo>
                  <a:lnTo>
                    <a:pt x="1747" y="735"/>
                  </a:lnTo>
                  <a:lnTo>
                    <a:pt x="1748" y="745"/>
                  </a:lnTo>
                  <a:lnTo>
                    <a:pt x="1750" y="755"/>
                  </a:lnTo>
                  <a:lnTo>
                    <a:pt x="1754" y="763"/>
                  </a:lnTo>
                  <a:lnTo>
                    <a:pt x="1759" y="772"/>
                  </a:lnTo>
                  <a:lnTo>
                    <a:pt x="1764" y="780"/>
                  </a:lnTo>
                  <a:lnTo>
                    <a:pt x="1769" y="787"/>
                  </a:lnTo>
                  <a:lnTo>
                    <a:pt x="1775" y="795"/>
                  </a:lnTo>
                  <a:lnTo>
                    <a:pt x="1782" y="801"/>
                  </a:lnTo>
                  <a:lnTo>
                    <a:pt x="1789" y="806"/>
                  </a:lnTo>
                  <a:lnTo>
                    <a:pt x="1798" y="810"/>
                  </a:lnTo>
                  <a:lnTo>
                    <a:pt x="1808" y="813"/>
                  </a:lnTo>
                  <a:lnTo>
                    <a:pt x="1816" y="815"/>
                  </a:lnTo>
                  <a:lnTo>
                    <a:pt x="1827" y="817"/>
                  </a:lnTo>
                  <a:lnTo>
                    <a:pt x="1838" y="818"/>
                  </a:lnTo>
                  <a:lnTo>
                    <a:pt x="1849" y="817"/>
                  </a:lnTo>
                  <a:lnTo>
                    <a:pt x="1859" y="815"/>
                  </a:lnTo>
                  <a:lnTo>
                    <a:pt x="1867" y="814"/>
                  </a:lnTo>
                  <a:lnTo>
                    <a:pt x="1877" y="810"/>
                  </a:lnTo>
                  <a:lnTo>
                    <a:pt x="1886" y="807"/>
                  </a:lnTo>
                  <a:lnTo>
                    <a:pt x="1894" y="802"/>
                  </a:lnTo>
                  <a:lnTo>
                    <a:pt x="1902" y="797"/>
                  </a:lnTo>
                  <a:lnTo>
                    <a:pt x="1909" y="791"/>
                  </a:lnTo>
                  <a:lnTo>
                    <a:pt x="1916" y="784"/>
                  </a:lnTo>
                  <a:lnTo>
                    <a:pt x="1924" y="775"/>
                  </a:lnTo>
                  <a:lnTo>
                    <a:pt x="1930" y="767"/>
                  </a:lnTo>
                  <a:lnTo>
                    <a:pt x="1936" y="757"/>
                  </a:lnTo>
                  <a:lnTo>
                    <a:pt x="1948" y="735"/>
                  </a:lnTo>
                  <a:lnTo>
                    <a:pt x="1960" y="710"/>
                  </a:lnTo>
                  <a:lnTo>
                    <a:pt x="2131" y="735"/>
                  </a:lnTo>
                  <a:lnTo>
                    <a:pt x="2123" y="758"/>
                  </a:lnTo>
                  <a:lnTo>
                    <a:pt x="2115" y="779"/>
                  </a:lnTo>
                  <a:lnTo>
                    <a:pt x="2104" y="800"/>
                  </a:lnTo>
                  <a:lnTo>
                    <a:pt x="2092" y="820"/>
                  </a:lnTo>
                  <a:lnTo>
                    <a:pt x="2078" y="838"/>
                  </a:lnTo>
                  <a:lnTo>
                    <a:pt x="2062" y="857"/>
                  </a:lnTo>
                  <a:lnTo>
                    <a:pt x="2047" y="874"/>
                  </a:lnTo>
                  <a:lnTo>
                    <a:pt x="2028" y="889"/>
                  </a:lnTo>
                  <a:lnTo>
                    <a:pt x="2019" y="897"/>
                  </a:lnTo>
                  <a:lnTo>
                    <a:pt x="2008" y="904"/>
                  </a:lnTo>
                  <a:lnTo>
                    <a:pt x="1998" y="910"/>
                  </a:lnTo>
                  <a:lnTo>
                    <a:pt x="1987" y="916"/>
                  </a:lnTo>
                  <a:lnTo>
                    <a:pt x="1964" y="927"/>
                  </a:lnTo>
                  <a:lnTo>
                    <a:pt x="1939" y="936"/>
                  </a:lnTo>
                  <a:lnTo>
                    <a:pt x="1914" y="943"/>
                  </a:lnTo>
                  <a:lnTo>
                    <a:pt x="1887" y="948"/>
                  </a:lnTo>
                  <a:lnTo>
                    <a:pt x="1859" y="950"/>
                  </a:lnTo>
                  <a:lnTo>
                    <a:pt x="1828" y="951"/>
                  </a:lnTo>
                  <a:lnTo>
                    <a:pt x="1798" y="950"/>
                  </a:lnTo>
                  <a:lnTo>
                    <a:pt x="1769" y="948"/>
                  </a:lnTo>
                  <a:lnTo>
                    <a:pt x="1754" y="945"/>
                  </a:lnTo>
                  <a:lnTo>
                    <a:pt x="1741" y="942"/>
                  </a:lnTo>
                  <a:lnTo>
                    <a:pt x="1729" y="938"/>
                  </a:lnTo>
                  <a:lnTo>
                    <a:pt x="1716" y="934"/>
                  </a:lnTo>
                  <a:lnTo>
                    <a:pt x="1704" y="930"/>
                  </a:lnTo>
                  <a:lnTo>
                    <a:pt x="1692" y="925"/>
                  </a:lnTo>
                  <a:lnTo>
                    <a:pt x="1681" y="920"/>
                  </a:lnTo>
                  <a:lnTo>
                    <a:pt x="1671" y="914"/>
                  </a:lnTo>
                  <a:lnTo>
                    <a:pt x="1660" y="906"/>
                  </a:lnTo>
                  <a:lnTo>
                    <a:pt x="1651" y="899"/>
                  </a:lnTo>
                  <a:lnTo>
                    <a:pt x="1642" y="892"/>
                  </a:lnTo>
                  <a:lnTo>
                    <a:pt x="1633" y="883"/>
                  </a:lnTo>
                  <a:lnTo>
                    <a:pt x="1625" y="875"/>
                  </a:lnTo>
                  <a:lnTo>
                    <a:pt x="1618" y="866"/>
                  </a:lnTo>
                  <a:lnTo>
                    <a:pt x="1610" y="857"/>
                  </a:lnTo>
                  <a:lnTo>
                    <a:pt x="1603" y="847"/>
                  </a:lnTo>
                  <a:lnTo>
                    <a:pt x="1597" y="837"/>
                  </a:lnTo>
                  <a:lnTo>
                    <a:pt x="1592" y="826"/>
                  </a:lnTo>
                  <a:lnTo>
                    <a:pt x="1587" y="815"/>
                  </a:lnTo>
                  <a:lnTo>
                    <a:pt x="1582" y="804"/>
                  </a:lnTo>
                  <a:lnTo>
                    <a:pt x="1575" y="781"/>
                  </a:lnTo>
                  <a:lnTo>
                    <a:pt x="1570" y="756"/>
                  </a:lnTo>
                  <a:lnTo>
                    <a:pt x="1566" y="730"/>
                  </a:lnTo>
                  <a:lnTo>
                    <a:pt x="1565" y="702"/>
                  </a:lnTo>
                  <a:lnTo>
                    <a:pt x="1566" y="680"/>
                  </a:lnTo>
                  <a:lnTo>
                    <a:pt x="1568" y="660"/>
                  </a:lnTo>
                  <a:lnTo>
                    <a:pt x="1571" y="638"/>
                  </a:lnTo>
                  <a:lnTo>
                    <a:pt x="1575" y="616"/>
                  </a:lnTo>
                  <a:lnTo>
                    <a:pt x="1581" y="594"/>
                  </a:lnTo>
                  <a:lnTo>
                    <a:pt x="1588" y="572"/>
                  </a:lnTo>
                  <a:lnTo>
                    <a:pt x="1596" y="550"/>
                  </a:lnTo>
                  <a:lnTo>
                    <a:pt x="1605" y="529"/>
                  </a:lnTo>
                  <a:lnTo>
                    <a:pt x="1616" y="508"/>
                  </a:lnTo>
                  <a:lnTo>
                    <a:pt x="1629" y="487"/>
                  </a:lnTo>
                  <a:lnTo>
                    <a:pt x="1641" y="469"/>
                  </a:lnTo>
                  <a:lnTo>
                    <a:pt x="1655" y="451"/>
                  </a:lnTo>
                  <a:lnTo>
                    <a:pt x="1670" y="434"/>
                  </a:lnTo>
                  <a:lnTo>
                    <a:pt x="1687" y="419"/>
                  </a:lnTo>
                  <a:lnTo>
                    <a:pt x="1704" y="405"/>
                  </a:lnTo>
                  <a:lnTo>
                    <a:pt x="1722" y="391"/>
                  </a:lnTo>
                  <a:lnTo>
                    <a:pt x="1743" y="380"/>
                  </a:lnTo>
                  <a:lnTo>
                    <a:pt x="1764" y="369"/>
                  </a:lnTo>
                  <a:lnTo>
                    <a:pt x="1785" y="361"/>
                  </a:lnTo>
                  <a:lnTo>
                    <a:pt x="1808" y="355"/>
                  </a:lnTo>
                  <a:lnTo>
                    <a:pt x="1831" y="349"/>
                  </a:lnTo>
                  <a:lnTo>
                    <a:pt x="1855" y="345"/>
                  </a:lnTo>
                  <a:lnTo>
                    <a:pt x="1881" y="343"/>
                  </a:lnTo>
                  <a:lnTo>
                    <a:pt x="1908" y="341"/>
                  </a:lnTo>
                  <a:lnTo>
                    <a:pt x="1934" y="343"/>
                  </a:lnTo>
                  <a:lnTo>
                    <a:pt x="1960" y="345"/>
                  </a:lnTo>
                  <a:lnTo>
                    <a:pt x="1984" y="350"/>
                  </a:lnTo>
                  <a:lnTo>
                    <a:pt x="2008" y="356"/>
                  </a:lnTo>
                  <a:lnTo>
                    <a:pt x="2030" y="363"/>
                  </a:lnTo>
                  <a:lnTo>
                    <a:pt x="2049" y="373"/>
                  </a:lnTo>
                  <a:lnTo>
                    <a:pt x="2067" y="385"/>
                  </a:lnTo>
                  <a:lnTo>
                    <a:pt x="2084" y="397"/>
                  </a:lnTo>
                  <a:lnTo>
                    <a:pt x="2099" y="412"/>
                  </a:lnTo>
                  <a:lnTo>
                    <a:pt x="2114" y="428"/>
                  </a:lnTo>
                  <a:lnTo>
                    <a:pt x="2125" y="445"/>
                  </a:lnTo>
                  <a:lnTo>
                    <a:pt x="2136" y="463"/>
                  </a:lnTo>
                  <a:lnTo>
                    <a:pt x="2144" y="481"/>
                  </a:lnTo>
                  <a:lnTo>
                    <a:pt x="2150" y="502"/>
                  </a:lnTo>
                  <a:lnTo>
                    <a:pt x="2156" y="523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133"/>
            <p:cNvSpPr>
              <a:spLocks noChangeAspect="1" noEditPoints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w 569"/>
                <a:gd name="T87" fmla="*/ 0 h 568"/>
                <a:gd name="T88" fmla="*/ 0 w 569"/>
                <a:gd name="T89" fmla="*/ 0 h 568"/>
                <a:gd name="T90" fmla="*/ 0 w 569"/>
                <a:gd name="T91" fmla="*/ 0 h 568"/>
                <a:gd name="T92" fmla="*/ 0 w 569"/>
                <a:gd name="T93" fmla="*/ 0 h 568"/>
                <a:gd name="T94" fmla="*/ 0 w 569"/>
                <a:gd name="T95" fmla="*/ 0 h 5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568"/>
                <a:gd name="T146" fmla="*/ 569 w 569"/>
                <a:gd name="T147" fmla="*/ 568 h 5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  <a:close/>
                  <a:moveTo>
                    <a:pt x="131" y="186"/>
                  </a:moveTo>
                  <a:lnTo>
                    <a:pt x="194" y="186"/>
                  </a:lnTo>
                  <a:lnTo>
                    <a:pt x="161" y="341"/>
                  </a:lnTo>
                  <a:lnTo>
                    <a:pt x="260" y="341"/>
                  </a:lnTo>
                  <a:lnTo>
                    <a:pt x="249" y="390"/>
                  </a:lnTo>
                  <a:lnTo>
                    <a:pt x="87" y="390"/>
                  </a:lnTo>
                  <a:lnTo>
                    <a:pt x="131" y="186"/>
                  </a:lnTo>
                  <a:close/>
                  <a:moveTo>
                    <a:pt x="286" y="186"/>
                  </a:moveTo>
                  <a:lnTo>
                    <a:pt x="354" y="186"/>
                  </a:lnTo>
                  <a:lnTo>
                    <a:pt x="367" y="333"/>
                  </a:lnTo>
                  <a:lnTo>
                    <a:pt x="445" y="186"/>
                  </a:lnTo>
                  <a:lnTo>
                    <a:pt x="508" y="186"/>
                  </a:lnTo>
                  <a:lnTo>
                    <a:pt x="389" y="390"/>
                  </a:lnTo>
                  <a:lnTo>
                    <a:pt x="321" y="390"/>
                  </a:lnTo>
                  <a:lnTo>
                    <a:pt x="286" y="18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134"/>
            <p:cNvSpPr>
              <a:spLocks noChangeAspect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9"/>
                <a:gd name="T130" fmla="*/ 0 h 568"/>
                <a:gd name="T131" fmla="*/ 569 w 569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1135"/>
            <p:cNvSpPr>
              <a:spLocks noChangeAspect="1"/>
            </p:cNvSpPr>
            <p:nvPr/>
          </p:nvSpPr>
          <p:spPr bwMode="auto">
            <a:xfrm>
              <a:off x="2745" y="4510"/>
              <a:ext cx="58" cy="68"/>
            </a:xfrm>
            <a:custGeom>
              <a:avLst/>
              <a:gdLst>
                <a:gd name="T0" fmla="*/ 0 w 173"/>
                <a:gd name="T1" fmla="*/ 0 h 204"/>
                <a:gd name="T2" fmla="*/ 0 w 173"/>
                <a:gd name="T3" fmla="*/ 0 h 204"/>
                <a:gd name="T4" fmla="*/ 0 w 173"/>
                <a:gd name="T5" fmla="*/ 0 h 204"/>
                <a:gd name="T6" fmla="*/ 0 w 173"/>
                <a:gd name="T7" fmla="*/ 0 h 204"/>
                <a:gd name="T8" fmla="*/ 0 w 173"/>
                <a:gd name="T9" fmla="*/ 0 h 204"/>
                <a:gd name="T10" fmla="*/ 0 w 173"/>
                <a:gd name="T11" fmla="*/ 0 h 204"/>
                <a:gd name="T12" fmla="*/ 0 w 173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204"/>
                <a:gd name="T23" fmla="*/ 173 w 173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204">
                  <a:moveTo>
                    <a:pt x="44" y="0"/>
                  </a:moveTo>
                  <a:lnTo>
                    <a:pt x="107" y="0"/>
                  </a:lnTo>
                  <a:lnTo>
                    <a:pt x="74" y="155"/>
                  </a:lnTo>
                  <a:lnTo>
                    <a:pt x="173" y="155"/>
                  </a:lnTo>
                  <a:lnTo>
                    <a:pt x="162" y="204"/>
                  </a:lnTo>
                  <a:lnTo>
                    <a:pt x="0" y="2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1136"/>
            <p:cNvSpPr>
              <a:spLocks noChangeAspect="1"/>
            </p:cNvSpPr>
            <p:nvPr/>
          </p:nvSpPr>
          <p:spPr bwMode="auto">
            <a:xfrm>
              <a:off x="2812" y="4510"/>
              <a:ext cx="74" cy="68"/>
            </a:xfrm>
            <a:custGeom>
              <a:avLst/>
              <a:gdLst>
                <a:gd name="T0" fmla="*/ 0 w 222"/>
                <a:gd name="T1" fmla="*/ 0 h 204"/>
                <a:gd name="T2" fmla="*/ 0 w 222"/>
                <a:gd name="T3" fmla="*/ 0 h 204"/>
                <a:gd name="T4" fmla="*/ 0 w 222"/>
                <a:gd name="T5" fmla="*/ 0 h 204"/>
                <a:gd name="T6" fmla="*/ 0 w 222"/>
                <a:gd name="T7" fmla="*/ 0 h 204"/>
                <a:gd name="T8" fmla="*/ 0 w 222"/>
                <a:gd name="T9" fmla="*/ 0 h 204"/>
                <a:gd name="T10" fmla="*/ 0 w 222"/>
                <a:gd name="T11" fmla="*/ 0 h 204"/>
                <a:gd name="T12" fmla="*/ 0 w 222"/>
                <a:gd name="T13" fmla="*/ 0 h 204"/>
                <a:gd name="T14" fmla="*/ 0 w 222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204"/>
                <a:gd name="T26" fmla="*/ 222 w 222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204">
                  <a:moveTo>
                    <a:pt x="0" y="0"/>
                  </a:moveTo>
                  <a:lnTo>
                    <a:pt x="68" y="0"/>
                  </a:lnTo>
                  <a:lnTo>
                    <a:pt x="81" y="147"/>
                  </a:lnTo>
                  <a:lnTo>
                    <a:pt x="159" y="0"/>
                  </a:lnTo>
                  <a:lnTo>
                    <a:pt x="222" y="0"/>
                  </a:lnTo>
                  <a:lnTo>
                    <a:pt x="103" y="204"/>
                  </a:lnTo>
                  <a:lnTo>
                    <a:pt x="35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A978CF-AA87-4498-94E1-9B6CC628A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64C86-FE38-461B-BA61-643684BD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-3-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81493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ciencemag.org/content/308/5720/385.ful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520" y="1000108"/>
            <a:ext cx="8521004" cy="2043106"/>
          </a:xfrm>
        </p:spPr>
        <p:txBody>
          <a:bodyPr/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cap="all" dirty="0" smtClean="0"/>
              <a:t> </a:t>
            </a:r>
            <a:r>
              <a:rPr lang="lv-LV" cap="all" dirty="0" err="1" smtClean="0"/>
              <a:t>Multifaktoriālais</a:t>
            </a:r>
            <a:r>
              <a:rPr lang="lv-LV" cap="all" dirty="0" smtClean="0"/>
              <a:t> iedzimšanas tips. </a:t>
            </a:r>
            <a:br>
              <a:rPr lang="lv-LV" cap="all" dirty="0" smtClean="0"/>
            </a:br>
            <a:r>
              <a:rPr lang="lv-LV" cap="all" dirty="0" smtClean="0"/>
              <a:t>Slimību gēnu identificēšana.</a:t>
            </a:r>
            <a:endParaRPr lang="en-US" cap="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57224" y="4357694"/>
            <a:ext cx="7315200" cy="857256"/>
          </a:xfrm>
        </p:spPr>
        <p:txBody>
          <a:bodyPr/>
          <a:lstStyle/>
          <a:p>
            <a:r>
              <a:rPr lang="lv-LV" sz="2400" dirty="0" smtClean="0"/>
              <a:t>Jānis </a:t>
            </a:r>
            <a:r>
              <a:rPr lang="lv-LV" sz="2400" dirty="0" err="1" smtClean="0"/>
              <a:t>Kloviņš</a:t>
            </a:r>
            <a:r>
              <a:rPr lang="lv-LV" sz="2400" dirty="0" smtClean="0"/>
              <a:t>, </a:t>
            </a:r>
            <a:r>
              <a:rPr lang="lv-LV" sz="2400" dirty="0" err="1" smtClean="0"/>
              <a:t>PhD</a:t>
            </a:r>
            <a:endParaRPr lang="lv-LV" sz="2400" dirty="0" smtClean="0"/>
          </a:p>
          <a:p>
            <a:r>
              <a:rPr lang="lv-LV" sz="2400" dirty="0" smtClean="0"/>
              <a:t>Latvijas Biomedicīnas pētījumu un studiju centrs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Statistiskā testa izvēle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1) </a:t>
            </a:r>
            <a:r>
              <a:rPr lang="lv-LV" dirty="0" smtClean="0">
                <a:latin typeface="Symbol" pitchFamily="18" charset="2"/>
              </a:rPr>
              <a:t>c</a:t>
            </a:r>
            <a:r>
              <a:rPr lang="lv-LV" dirty="0" smtClean="0"/>
              <a:t>2 testi no </a:t>
            </a:r>
            <a:r>
              <a:rPr lang="lv-LV" dirty="0" err="1" smtClean="0"/>
              <a:t>kontingences</a:t>
            </a:r>
            <a:r>
              <a:rPr lang="lv-LV" dirty="0" smtClean="0"/>
              <a:t> tabulām</a:t>
            </a:r>
          </a:p>
          <a:p>
            <a:pPr>
              <a:buNone/>
            </a:pPr>
            <a:r>
              <a:rPr lang="lv-LV" dirty="0" smtClean="0"/>
              <a:t>2) </a:t>
            </a:r>
            <a:r>
              <a:rPr lang="lv-LV" dirty="0" err="1" smtClean="0"/>
              <a:t>Fisher</a:t>
            </a:r>
            <a:r>
              <a:rPr lang="lv-LV" dirty="0" smtClean="0"/>
              <a:t> </a:t>
            </a:r>
            <a:r>
              <a:rPr lang="lv-LV" dirty="0" err="1" smtClean="0"/>
              <a:t>exact</a:t>
            </a:r>
            <a:r>
              <a:rPr lang="lv-LV" dirty="0" smtClean="0"/>
              <a:t> </a:t>
            </a:r>
            <a:r>
              <a:rPr lang="lv-LV" dirty="0" err="1" smtClean="0"/>
              <a:t>test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3) </a:t>
            </a:r>
            <a:r>
              <a:rPr lang="lv-LV" dirty="0" err="1" smtClean="0"/>
              <a:t>Cochran-Armitage</a:t>
            </a:r>
            <a:r>
              <a:rPr lang="lv-LV" dirty="0" smtClean="0"/>
              <a:t> </a:t>
            </a:r>
            <a:r>
              <a:rPr lang="lv-LV" dirty="0" err="1" smtClean="0"/>
              <a:t>trend</a:t>
            </a:r>
            <a:r>
              <a:rPr lang="lv-LV" dirty="0" smtClean="0"/>
              <a:t> </a:t>
            </a:r>
            <a:r>
              <a:rPr lang="lv-LV" dirty="0" err="1" smtClean="0"/>
              <a:t>test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4) Kvantitatīvo pazīmju analīze- t-tests, ANOVA</a:t>
            </a:r>
          </a:p>
          <a:p>
            <a:pPr>
              <a:buNone/>
            </a:pPr>
            <a:r>
              <a:rPr lang="lv-LV" dirty="0" smtClean="0"/>
              <a:t>5) Regresijas analīze:</a:t>
            </a:r>
          </a:p>
          <a:p>
            <a:pPr lvl="1"/>
            <a:r>
              <a:rPr lang="lv-LV" dirty="0" smtClean="0"/>
              <a:t>Lineārā regresija kvantitatīvām pazīmēm</a:t>
            </a:r>
          </a:p>
          <a:p>
            <a:pPr lvl="1"/>
            <a:r>
              <a:rPr lang="lv-LV" dirty="0" err="1" smtClean="0"/>
              <a:t>Loģistiskā</a:t>
            </a:r>
            <a:r>
              <a:rPr lang="lv-LV" dirty="0" smtClean="0"/>
              <a:t>  regresija bināram fenotipam</a:t>
            </a:r>
          </a:p>
          <a:p>
            <a:pPr>
              <a:buNone/>
            </a:pPr>
            <a:r>
              <a:rPr lang="lv-LV" dirty="0" smtClean="0"/>
              <a:t>6) Permutāciju tests </a:t>
            </a:r>
          </a:p>
          <a:p>
            <a:pPr>
              <a:buNone/>
            </a:pPr>
            <a:r>
              <a:rPr lang="lv-LV" dirty="0" smtClean="0"/>
              <a:t>7) Neparametriskie testi</a:t>
            </a:r>
          </a:p>
          <a:p>
            <a:pPr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256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 vērtība nepierāda saistību starp pazīmēm</a:t>
            </a:r>
          </a:p>
          <a:p>
            <a:r>
              <a:rPr lang="lv-LV" dirty="0" smtClean="0"/>
              <a:t>P vērtība norāda uz varbūtību ar kādu iegūtais rezultāts ir iespējams nejauša sadalījuma rezultātā</a:t>
            </a:r>
          </a:p>
          <a:p>
            <a:r>
              <a:rPr lang="lv-LV" dirty="0" smtClean="0"/>
              <a:t>P vērība nenorāda asociācijas stiprumu- bet gan asociācijas ticamību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17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Absolūtais risks (AR) – pētāmā notikuma relatīvais biežums noteiktā grupā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714348" y="2786058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3608" y="5157192"/>
          <a:ext cx="17621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17621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55976" y="5157192"/>
          <a:ext cx="17621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5" imgW="723600" imgH="393480" progId="Equation.3">
                  <p:embed/>
                </p:oleObj>
              </mc:Choice>
              <mc:Fallback>
                <p:oleObj name="Equation" r:id="rId5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57192"/>
                        <a:ext cx="17621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9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Relatīvais risks (RR) – absolūto risku attiecība divās grupās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714348" y="2786058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57192"/>
            <a:ext cx="35457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4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251520" y="1340768"/>
          <a:ext cx="4032448" cy="2088232"/>
        </p:xfrm>
        <a:graphic>
          <a:graphicData uri="http://schemas.openxmlformats.org/drawingml/2006/table">
            <a:tbl>
              <a:tblPr/>
              <a:tblGrid>
                <a:gridCol w="1295993"/>
                <a:gridCol w="1351230"/>
                <a:gridCol w="1385225"/>
              </a:tblGrid>
              <a:tr h="99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354577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ill2.gif"/>
          <p:cNvPicPr>
            <a:picLocks noChangeAspect="1"/>
          </p:cNvPicPr>
          <p:nvPr/>
        </p:nvPicPr>
        <p:blipFill>
          <a:blip r:embed="rId4" cstate="print"/>
          <a:srcRect l="22847" t="2270" r="22847" b="2380"/>
          <a:stretch>
            <a:fillRect/>
          </a:stretch>
        </p:blipFill>
        <p:spPr>
          <a:xfrm>
            <a:off x="4644008" y="980728"/>
            <a:ext cx="3384376" cy="3740626"/>
          </a:xfrm>
          <a:prstGeom prst="rect">
            <a:avLst/>
          </a:prstGeom>
        </p:spPr>
      </p:pic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4119563" y="4941888"/>
          <a:ext cx="26590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941888"/>
                        <a:ext cx="26590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7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Odds</a:t>
            </a:r>
            <a:r>
              <a:rPr lang="lv-LV" dirty="0" smtClean="0"/>
              <a:t> </a:t>
            </a:r>
            <a:r>
              <a:rPr lang="lv-LV" dirty="0" err="1" smtClean="0"/>
              <a:t>ratio</a:t>
            </a:r>
            <a:r>
              <a:rPr lang="lv-LV" dirty="0" smtClean="0"/>
              <a:t> (OR) - izredžu attiecība un OR </a:t>
            </a:r>
            <a:r>
              <a:rPr lang="lv-LV" dirty="0" err="1" smtClean="0"/>
              <a:t>confidences</a:t>
            </a:r>
            <a:r>
              <a:rPr lang="lv-LV" dirty="0" smtClean="0"/>
              <a:t> intervāls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714348" y="2786058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28794" y="5143512"/>
          <a:ext cx="2504399" cy="95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143512"/>
                        <a:ext cx="2504399" cy="958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8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251520" y="1340768"/>
          <a:ext cx="4032448" cy="2088232"/>
        </p:xfrm>
        <a:graphic>
          <a:graphicData uri="http://schemas.openxmlformats.org/drawingml/2006/table">
            <a:tbl>
              <a:tblPr/>
              <a:tblGrid>
                <a:gridCol w="1295993"/>
                <a:gridCol w="1351230"/>
                <a:gridCol w="1385225"/>
              </a:tblGrid>
              <a:tr h="992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still2.gif"/>
          <p:cNvPicPr>
            <a:picLocks noChangeAspect="1"/>
          </p:cNvPicPr>
          <p:nvPr/>
        </p:nvPicPr>
        <p:blipFill>
          <a:blip r:embed="rId3" cstate="print"/>
          <a:srcRect l="22847" t="2270" r="22847" b="2380"/>
          <a:stretch>
            <a:fillRect/>
          </a:stretch>
        </p:blipFill>
        <p:spPr>
          <a:xfrm>
            <a:off x="4644008" y="980728"/>
            <a:ext cx="3384376" cy="3740626"/>
          </a:xfrm>
          <a:prstGeom prst="rect">
            <a:avLst/>
          </a:prstGeom>
        </p:spPr>
      </p:pic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1475656" y="5157192"/>
          <a:ext cx="4483101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1" name="Equation" r:id="rId4" imgW="1841400" imgH="393480" progId="Equation.3">
                  <p:embed/>
                </p:oleObj>
              </mc:Choice>
              <mc:Fallback>
                <p:oleObj name="Equation" r:id="rId4" imgW="1841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157192"/>
                        <a:ext cx="4483101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4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OR vai RR- relatīvais risks</a:t>
            </a:r>
          </a:p>
          <a:p>
            <a:r>
              <a:rPr lang="lv-LV" dirty="0" smtClean="0"/>
              <a:t>RR var aprēķināt tikai </a:t>
            </a:r>
            <a:r>
              <a:rPr lang="lv-LV" dirty="0" err="1" smtClean="0"/>
              <a:t>prospektīvos</a:t>
            </a:r>
            <a:r>
              <a:rPr lang="lv-LV" dirty="0" smtClean="0"/>
              <a:t> pētījumos, vai šķērsgriezuma pētījumos dalot grupās pēc ietekmējošās pazīmēs (genotipa)</a:t>
            </a:r>
          </a:p>
          <a:p>
            <a:r>
              <a:rPr lang="lv-LV" dirty="0" err="1" smtClean="0"/>
              <a:t>Case-control</a:t>
            </a:r>
            <a:r>
              <a:rPr lang="lv-LV" dirty="0" smtClean="0"/>
              <a:t> pētījumos grupas tiek dalītas pēc slimības pēc atkarīgās pazīmes - pazīmju saistības izvērtēšanai izmanto OR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Rezultātu interpretācija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878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48" y="178592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Vai smēķēšana ir saistīta ar insulta risku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lv-LV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zultāti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Odds ratio=3.2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(95% CI=1.8, 6.7)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Interpre</a:t>
            </a:r>
            <a:r>
              <a:rPr kumimoji="0" lang="lv-LV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tācija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Smēķētāju grupā ir 3.2 reizes lielākas izredzes saslimt ar insultu</a:t>
            </a:r>
            <a:r>
              <a:rPr kumimoji="0" lang="lv-LV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nekā nesmēķētāju </a:t>
            </a:r>
            <a:r>
              <a:rPr lang="lv-LV" sz="2800" dirty="0" smtClean="0"/>
              <a:t>grupā</a:t>
            </a:r>
            <a:r>
              <a:rPr kumimoji="0" lang="lv-LV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v-LV" dirty="0" smtClean="0"/>
              <a:t>Smēķētājiem ir 3.2 reizes lielāks risks saslimt ar insultu. </a:t>
            </a:r>
            <a:endParaRPr lang="en-US" dirty="0"/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Rezultātu interpretācija</a:t>
            </a:r>
            <a:endParaRPr kumimoji="0" lang="lv-LV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44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81013"/>
            <a:ext cx="8763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72400" cy="863823"/>
          </a:xfrm>
        </p:spPr>
        <p:txBody>
          <a:bodyPr/>
          <a:lstStyle/>
          <a:p>
            <a:r>
              <a:rPr lang="lv-LV" sz="2800" dirty="0"/>
              <a:t>Slimību gēnu pētījumi: asociācijas analīze, “slimnieku- kontroles” metode</a:t>
            </a:r>
            <a:endParaRPr lang="en-US" sz="2800" dirty="0"/>
          </a:p>
        </p:txBody>
      </p:sp>
      <p:pic>
        <p:nvPicPr>
          <p:cNvPr id="352259" name="Picture 3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445125"/>
            <a:ext cx="393700" cy="792163"/>
          </a:xfrm>
          <a:prstGeom prst="rect">
            <a:avLst/>
          </a:prstGeom>
          <a:noFill/>
        </p:spPr>
      </p:pic>
      <p:pic>
        <p:nvPicPr>
          <p:cNvPr id="352260" name="Picture 4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16338"/>
            <a:ext cx="393700" cy="792162"/>
          </a:xfrm>
          <a:prstGeom prst="rect">
            <a:avLst/>
          </a:prstGeom>
          <a:noFill/>
        </p:spPr>
      </p:pic>
      <p:pic>
        <p:nvPicPr>
          <p:cNvPr id="352261" name="Picture 5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860800"/>
            <a:ext cx="393700" cy="792163"/>
          </a:xfrm>
          <a:prstGeom prst="rect">
            <a:avLst/>
          </a:prstGeom>
          <a:noFill/>
        </p:spPr>
      </p:pic>
      <p:pic>
        <p:nvPicPr>
          <p:cNvPr id="352262" name="Picture 6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4795838"/>
            <a:ext cx="393700" cy="792162"/>
          </a:xfrm>
          <a:prstGeom prst="rect">
            <a:avLst/>
          </a:prstGeom>
          <a:noFill/>
        </p:spPr>
      </p:pic>
      <p:pic>
        <p:nvPicPr>
          <p:cNvPr id="352263" name="Picture 7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88" y="3932238"/>
            <a:ext cx="393700" cy="792162"/>
          </a:xfrm>
          <a:prstGeom prst="rect">
            <a:avLst/>
          </a:prstGeom>
          <a:noFill/>
        </p:spPr>
      </p:pic>
      <p:pic>
        <p:nvPicPr>
          <p:cNvPr id="352264" name="Picture 8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588000"/>
            <a:ext cx="393700" cy="792163"/>
          </a:xfrm>
          <a:prstGeom prst="rect">
            <a:avLst/>
          </a:prstGeom>
          <a:noFill/>
        </p:spPr>
      </p:pic>
      <p:pic>
        <p:nvPicPr>
          <p:cNvPr id="352265" name="Picture 9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4724400"/>
            <a:ext cx="393700" cy="792163"/>
          </a:xfrm>
          <a:prstGeom prst="rect">
            <a:avLst/>
          </a:prstGeom>
          <a:noFill/>
        </p:spPr>
      </p:pic>
      <p:pic>
        <p:nvPicPr>
          <p:cNvPr id="352266" name="Picture 10" descr="balts-vir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445125"/>
            <a:ext cx="393700" cy="792163"/>
          </a:xfrm>
          <a:prstGeom prst="rect">
            <a:avLst/>
          </a:prstGeom>
          <a:noFill/>
        </p:spPr>
      </p:pic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539750" y="3068638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2400">
                <a:latin typeface="Times New Roman" pitchFamily="18" charset="0"/>
              </a:rPr>
              <a:t>Veselie cilvēki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352268" name="Picture 12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813" y="3716338"/>
            <a:ext cx="436562" cy="874712"/>
          </a:xfrm>
          <a:prstGeom prst="rect">
            <a:avLst/>
          </a:prstGeom>
          <a:noFill/>
        </p:spPr>
      </p:pic>
      <p:pic>
        <p:nvPicPr>
          <p:cNvPr id="352269" name="Picture 13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3787775"/>
            <a:ext cx="436563" cy="874713"/>
          </a:xfrm>
          <a:prstGeom prst="rect">
            <a:avLst/>
          </a:prstGeom>
          <a:noFill/>
        </p:spPr>
      </p:pic>
      <p:pic>
        <p:nvPicPr>
          <p:cNvPr id="352270" name="Picture 14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4652963"/>
            <a:ext cx="436562" cy="874712"/>
          </a:xfrm>
          <a:prstGeom prst="rect">
            <a:avLst/>
          </a:prstGeom>
          <a:noFill/>
        </p:spPr>
      </p:pic>
      <p:pic>
        <p:nvPicPr>
          <p:cNvPr id="352271" name="Picture 15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975" y="4940300"/>
            <a:ext cx="436563" cy="874713"/>
          </a:xfrm>
          <a:prstGeom prst="rect">
            <a:avLst/>
          </a:prstGeom>
          <a:noFill/>
        </p:spPr>
      </p:pic>
      <p:pic>
        <p:nvPicPr>
          <p:cNvPr id="352272" name="Picture 16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868863"/>
            <a:ext cx="436562" cy="874712"/>
          </a:xfrm>
          <a:prstGeom prst="rect">
            <a:avLst/>
          </a:prstGeom>
          <a:noFill/>
        </p:spPr>
      </p:pic>
      <p:pic>
        <p:nvPicPr>
          <p:cNvPr id="352273" name="Picture 17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16338"/>
            <a:ext cx="436563" cy="874712"/>
          </a:xfrm>
          <a:prstGeom prst="rect">
            <a:avLst/>
          </a:prstGeom>
          <a:noFill/>
        </p:spPr>
      </p:pic>
      <p:pic>
        <p:nvPicPr>
          <p:cNvPr id="352274" name="Picture 18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5516563"/>
            <a:ext cx="436562" cy="874712"/>
          </a:xfrm>
          <a:prstGeom prst="rect">
            <a:avLst/>
          </a:prstGeom>
          <a:noFill/>
        </p:spPr>
      </p:pic>
      <p:pic>
        <p:nvPicPr>
          <p:cNvPr id="352275" name="Picture 19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5732463"/>
            <a:ext cx="436563" cy="874712"/>
          </a:xfrm>
          <a:prstGeom prst="rect">
            <a:avLst/>
          </a:prstGeom>
          <a:noFill/>
        </p:spPr>
      </p:pic>
      <p:pic>
        <p:nvPicPr>
          <p:cNvPr id="352276" name="Picture 20" descr="dzeltens-vir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300663"/>
            <a:ext cx="436563" cy="874712"/>
          </a:xfrm>
          <a:prstGeom prst="rect">
            <a:avLst/>
          </a:prstGeom>
          <a:noFill/>
        </p:spPr>
      </p:pic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3419475" y="3068638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2400">
                <a:latin typeface="Times New Roman" pitchFamily="18" charset="0"/>
              </a:rPr>
              <a:t>Slimie cilvēki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2278" name="Rectangle 22"/>
          <p:cNvSpPr>
            <a:spLocks noChangeArrowheads="1"/>
          </p:cNvSpPr>
          <p:nvPr/>
        </p:nvSpPr>
        <p:spPr bwMode="auto">
          <a:xfrm>
            <a:off x="6588125" y="3932238"/>
            <a:ext cx="1346200" cy="84137"/>
          </a:xfrm>
          <a:prstGeom prst="rect">
            <a:avLst/>
          </a:prstGeom>
          <a:solidFill>
            <a:schemeClr val="tx1"/>
          </a:solidFill>
          <a:ln w="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79" name="Freeform 23"/>
          <p:cNvSpPr>
            <a:spLocks/>
          </p:cNvSpPr>
          <p:nvPr/>
        </p:nvSpPr>
        <p:spPr bwMode="auto">
          <a:xfrm>
            <a:off x="7019925" y="3787775"/>
            <a:ext cx="573088" cy="369888"/>
          </a:xfrm>
          <a:custGeom>
            <a:avLst/>
            <a:gdLst/>
            <a:ahLst/>
            <a:cxnLst>
              <a:cxn ang="0">
                <a:pos x="257" y="233"/>
              </a:cxn>
              <a:cxn ang="0">
                <a:pos x="361" y="116"/>
              </a:cxn>
              <a:cxn ang="0">
                <a:pos x="257" y="0"/>
              </a:cxn>
              <a:cxn ang="0">
                <a:pos x="257" y="52"/>
              </a:cxn>
              <a:cxn ang="0">
                <a:pos x="0" y="52"/>
              </a:cxn>
              <a:cxn ang="0">
                <a:pos x="0" y="180"/>
              </a:cxn>
              <a:cxn ang="0">
                <a:pos x="257" y="180"/>
              </a:cxn>
              <a:cxn ang="0">
                <a:pos x="257" y="233"/>
              </a:cxn>
            </a:cxnLst>
            <a:rect l="0" t="0" r="r" b="b"/>
            <a:pathLst>
              <a:path w="361" h="233">
                <a:moveTo>
                  <a:pt x="257" y="233"/>
                </a:moveTo>
                <a:lnTo>
                  <a:pt x="361" y="116"/>
                </a:lnTo>
                <a:lnTo>
                  <a:pt x="257" y="0"/>
                </a:lnTo>
                <a:lnTo>
                  <a:pt x="257" y="52"/>
                </a:lnTo>
                <a:lnTo>
                  <a:pt x="0" y="52"/>
                </a:lnTo>
                <a:lnTo>
                  <a:pt x="0" y="180"/>
                </a:lnTo>
                <a:lnTo>
                  <a:pt x="257" y="180"/>
                </a:lnTo>
                <a:lnTo>
                  <a:pt x="257" y="23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>
            <a:off x="7235825" y="3787775"/>
            <a:ext cx="1588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1" name="Rectangle 25"/>
          <p:cNvSpPr>
            <a:spLocks noChangeArrowheads="1"/>
          </p:cNvSpPr>
          <p:nvPr/>
        </p:nvSpPr>
        <p:spPr bwMode="auto">
          <a:xfrm>
            <a:off x="6227763" y="3284538"/>
            <a:ext cx="244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lv-LV" sz="2000">
                <a:solidFill>
                  <a:srgbClr val="FF0000"/>
                </a:solidFill>
                <a:latin typeface="Arial" charset="0"/>
              </a:rPr>
              <a:t>Mutācija vai marķieris</a:t>
            </a:r>
          </a:p>
        </p:txBody>
      </p:sp>
      <p:sp>
        <p:nvSpPr>
          <p:cNvPr id="352282" name="Rectangle 26"/>
          <p:cNvSpPr>
            <a:spLocks noChangeArrowheads="1"/>
          </p:cNvSpPr>
          <p:nvPr/>
        </p:nvSpPr>
        <p:spPr bwMode="auto">
          <a:xfrm>
            <a:off x="7235825" y="4364038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lv-LV" sz="2000">
                <a:latin typeface="Arial" charset="0"/>
              </a:rPr>
              <a:t>Gēns</a:t>
            </a:r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3922713" y="4003675"/>
            <a:ext cx="1587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>
            <a:off x="4498975" y="4076700"/>
            <a:ext cx="1588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5364163" y="5229225"/>
            <a:ext cx="1587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6" name="Line 30"/>
          <p:cNvSpPr>
            <a:spLocks noChangeShapeType="1"/>
          </p:cNvSpPr>
          <p:nvPr/>
        </p:nvSpPr>
        <p:spPr bwMode="auto">
          <a:xfrm>
            <a:off x="4714875" y="5300663"/>
            <a:ext cx="1588" cy="388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>
            <a:off x="5003800" y="4148138"/>
            <a:ext cx="1588" cy="3889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211638" y="5803900"/>
            <a:ext cx="1587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352290" name="Text Box 34"/>
          <p:cNvSpPr txBox="1">
            <a:spLocks noChangeArrowheads="1"/>
          </p:cNvSpPr>
          <p:nvPr/>
        </p:nvSpPr>
        <p:spPr bwMode="auto">
          <a:xfrm>
            <a:off x="323850" y="162877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lv-LV">
                <a:latin typeface="Times New Roman" pitchFamily="18" charset="0"/>
              </a:rPr>
              <a:t>Lai atrastu gēnu izmaiņas, kas ietekmē slimības izraisīšanu tiek analizēti polimorfismi gēnā, vai tā tuvumā, salīdzinot veselos un slimos indivīdus. 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5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7704" y="5733256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4149080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5013176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5085184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5373216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4221088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1115616" y="4365104"/>
            <a:ext cx="1588" cy="388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43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4005064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47664" y="4077072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dzeltens-viri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4797152"/>
            <a:ext cx="4365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6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Piemērs: rs2236639 asociācija ar slimību</a:t>
            </a:r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1196752"/>
          <a:ext cx="6624735" cy="3816426"/>
        </p:xfrm>
        <a:graphic>
          <a:graphicData uri="http://schemas.openxmlformats.org/drawingml/2006/table">
            <a:tbl>
              <a:tblPr/>
              <a:tblGrid>
                <a:gridCol w="1655601"/>
                <a:gridCol w="1656378"/>
                <a:gridCol w="1656378"/>
                <a:gridCol w="1656378"/>
              </a:tblGrid>
              <a:tr h="5830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lv-LV" sz="2800" dirty="0" err="1" smtClean="0">
                          <a:latin typeface="Calibri"/>
                          <a:ea typeface="Calibri"/>
                          <a:cs typeface="Times New Roman"/>
                        </a:rPr>
                        <a:t>allēle</a:t>
                      </a:r>
                      <a:endParaRPr lang="lv-L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Slimības attīstība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 smtClean="0">
                          <a:latin typeface="Calibri"/>
                          <a:ea typeface="Calibri"/>
                          <a:cs typeface="Times New Roman"/>
                        </a:rPr>
                        <a:t>Risks</a:t>
                      </a:r>
                      <a:endParaRPr lang="lv-L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14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Slimība attīstās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Slimība neattīstās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58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lv-LV" sz="28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lv-LV" sz="2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 smtClean="0">
                          <a:latin typeface="Calibri"/>
                          <a:ea typeface="Calibri"/>
                          <a:cs typeface="Times New Roman"/>
                        </a:rPr>
                        <a:t>12.5%</a:t>
                      </a:r>
                      <a:endParaRPr lang="lv-L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lv-LV" sz="28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lv-LV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880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 smtClean="0">
                          <a:latin typeface="Calibri"/>
                          <a:ea typeface="Calibri"/>
                          <a:cs typeface="Times New Roman"/>
                        </a:rPr>
                        <a:t>4.3%</a:t>
                      </a:r>
                      <a:endParaRPr lang="lv-L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>
                          <a:latin typeface="Calibri"/>
                          <a:ea typeface="Calibri"/>
                          <a:cs typeface="Times New Roman"/>
                        </a:rPr>
                        <a:t>Kopā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800" dirty="0">
                          <a:latin typeface="Calibri"/>
                          <a:ea typeface="Calibri"/>
                          <a:cs typeface="Times New Roman"/>
                        </a:rPr>
                        <a:t>950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5229200"/>
            <a:ext cx="654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Relatīvais risks= 12.5%/4.3% = </a:t>
            </a:r>
            <a:r>
              <a:rPr lang="lv-LV" sz="3200" b="1" dirty="0" smtClean="0"/>
              <a:t>2.9</a:t>
            </a:r>
            <a:endParaRPr lang="lv-LV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8886" y="5949280"/>
            <a:ext cx="7178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smtClean="0"/>
              <a:t>Izredžu attiecība= </a:t>
            </a:r>
            <a:r>
              <a:rPr lang="lv-LV" sz="3200" dirty="0"/>
              <a:t>10*880/40*70= </a:t>
            </a:r>
            <a:r>
              <a:rPr lang="lv-LV" sz="3200" b="1" dirty="0" smtClean="0"/>
              <a:t>3.14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37397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823913"/>
            <a:ext cx="77533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1590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0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519113"/>
            <a:ext cx="83343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976313"/>
            <a:ext cx="6201632" cy="57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3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Slimības un kontroles paraugu salāgošana pēc vecuma, dzimuma un demogrāfijas</a:t>
            </a:r>
          </a:p>
          <a:p>
            <a:r>
              <a:rPr lang="lv-LV" dirty="0" smtClean="0"/>
              <a:t>Slimnieki: izteikti slimības gadījumi</a:t>
            </a:r>
          </a:p>
          <a:p>
            <a:r>
              <a:rPr lang="lv-LV" dirty="0" smtClean="0"/>
              <a:t>Kontrole: ??? (zema riska indivīdi / vispārējs populācijas paraugs)</a:t>
            </a:r>
          </a:p>
          <a:p>
            <a:r>
              <a:rPr lang="lv-LV" dirty="0" smtClean="0"/>
              <a:t>Kopēja populācijas struktūra</a:t>
            </a:r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Paraugu izvēle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9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P- vērtība ir statistiskās ticamības slieksnis, ar kuru mēs esam ar mieru samierināties</a:t>
            </a:r>
          </a:p>
          <a:p>
            <a:r>
              <a:rPr lang="lv-LV" dirty="0" smtClean="0"/>
              <a:t>P&lt; 0.05 – visbiežāk pieņemtais</a:t>
            </a:r>
          </a:p>
          <a:p>
            <a:r>
              <a:rPr lang="lv-LV" dirty="0" smtClean="0"/>
              <a:t>Tas nozīmē: no 100 analīzēm 5 uzrādīs P&lt;0.05 dēļ pilnīgas nejaušības</a:t>
            </a:r>
          </a:p>
          <a:p>
            <a:r>
              <a:rPr lang="lv-LV" dirty="0" smtClean="0"/>
              <a:t>Analizējot 300 000 SNP ticama P&lt; 0.0000001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r>
              <a:rPr lang="lv-LV" sz="2400" dirty="0" smtClean="0"/>
              <a:t>Statistiskā ticamība (p-vērtība) - multiplās testēšanas problēma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1049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Multiplā testēšana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1) </a:t>
            </a:r>
            <a:r>
              <a:rPr lang="lv-LV" dirty="0" err="1" smtClean="0"/>
              <a:t>Bonferoni</a:t>
            </a:r>
            <a:r>
              <a:rPr lang="lv-LV" dirty="0" smtClean="0"/>
              <a:t> korekcija – p vērtība tiek reizināta ar veikto statistisko testu skaitu (Piem. Ja tiek pētīta 5 SNP saistība ar 3 dažādiem fenotipiem iegūtās p vērtības jāreizina ar 15)</a:t>
            </a:r>
          </a:p>
          <a:p>
            <a:r>
              <a:rPr lang="lv-LV" dirty="0" smtClean="0"/>
              <a:t>2) permutāciju tests – paraugkopa daudzkārt tiek mākslīgi sadalīta slimniekos-kontrolēs un katrā gadījumā aprēķināta p vērtība.</a:t>
            </a:r>
          </a:p>
          <a:p>
            <a:pPr>
              <a:buNone/>
            </a:pPr>
            <a:r>
              <a:rPr lang="lv-LV" dirty="0" smtClean="0"/>
              <a:t> 	</a:t>
            </a:r>
            <a:r>
              <a:rPr lang="lv-LV" dirty="0" err="1" smtClean="0"/>
              <a:t>Pperm</a:t>
            </a:r>
            <a:r>
              <a:rPr lang="lv-LV" dirty="0" smtClean="0"/>
              <a:t>= (R+1)/(N+1)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733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Q-Q </a:t>
            </a:r>
            <a:r>
              <a:rPr lang="lv-LV" dirty="0" err="1" smtClean="0"/>
              <a:t>plot</a:t>
            </a:r>
            <a:endParaRPr lang="lv-LV" dirty="0"/>
          </a:p>
        </p:txBody>
      </p:sp>
      <p:pic>
        <p:nvPicPr>
          <p:cNvPr id="259074" name="Picture 2" descr="Figure 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832648" cy="530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2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Q-Q </a:t>
            </a:r>
            <a:r>
              <a:rPr lang="lv-LV" dirty="0" err="1" smtClean="0"/>
              <a:t>plot</a:t>
            </a:r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13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Statistiskā analīze ģenētiskās asociācijas testiem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lv-LV" dirty="0" smtClean="0"/>
              <a:t>Pētījuma dizains (</a:t>
            </a:r>
            <a:r>
              <a:rPr lang="lv-LV" dirty="0" err="1" smtClean="0"/>
              <a:t>case-control,</a:t>
            </a:r>
            <a:r>
              <a:rPr lang="lv-LV" dirty="0" smtClean="0"/>
              <a:t> retrospektīvs)</a:t>
            </a:r>
          </a:p>
          <a:p>
            <a:pPr marL="514350" indent="-514350">
              <a:buAutoNum type="arabicPeriod"/>
            </a:pPr>
            <a:r>
              <a:rPr lang="lv-LV" dirty="0" smtClean="0"/>
              <a:t>Polimorfismu izvēle (statistiskā jauda)</a:t>
            </a:r>
          </a:p>
          <a:p>
            <a:pPr marL="514350" indent="-514350">
              <a:buAutoNum type="arabicPeriod"/>
            </a:pPr>
            <a:r>
              <a:rPr lang="lv-LV" dirty="0" smtClean="0"/>
              <a:t>Ģenētiskā modeļa izvēle</a:t>
            </a:r>
          </a:p>
          <a:p>
            <a:pPr marL="514350" indent="-514350">
              <a:buAutoNum type="arabicPeriod"/>
            </a:pPr>
            <a:r>
              <a:rPr lang="lv-LV" dirty="0" smtClean="0"/>
              <a:t>Statistiskās analīzes izvēle</a:t>
            </a:r>
          </a:p>
          <a:p>
            <a:pPr marL="514350" indent="-514350">
              <a:buAutoNum type="arabicPeriod"/>
            </a:pPr>
            <a:r>
              <a:rPr lang="lv-LV" dirty="0" smtClean="0"/>
              <a:t>Rezultātu interpretācija</a:t>
            </a:r>
          </a:p>
          <a:p>
            <a:pPr marL="514350" indent="-514350">
              <a:buAutoNum type="arabicPeriod"/>
            </a:pPr>
            <a:r>
              <a:rPr lang="lv-LV" dirty="0" smtClean="0"/>
              <a:t>Multiplās testēšanas korekcijas</a:t>
            </a:r>
          </a:p>
          <a:p>
            <a:pPr marL="514350" indent="-514350">
              <a:buAutoNum type="arabicPeriod"/>
            </a:pPr>
            <a:r>
              <a:rPr lang="lv-LV" dirty="0" smtClean="0"/>
              <a:t>PLINK praktiskā izmantošana </a:t>
            </a:r>
          </a:p>
          <a:p>
            <a:pPr marL="514350" indent="-514350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556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91264" cy="563563"/>
          </a:xfrm>
        </p:spPr>
        <p:txBody>
          <a:bodyPr/>
          <a:lstStyle/>
          <a:p>
            <a:pPr algn="ctr"/>
            <a:r>
              <a:rPr lang="lv-LV" dirty="0" smtClean="0"/>
              <a:t>T2DM ģenētiskie lokusi</a:t>
            </a:r>
            <a:endParaRPr lang="lv-LV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790" y="795338"/>
            <a:ext cx="9727502" cy="55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Reimatoīdā artrīta lokusi</a:t>
            </a:r>
            <a:endParaRPr lang="lv-LV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26" y="1556792"/>
            <a:ext cx="995104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0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0"/>
            <a:ext cx="6776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0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Visa genoma asociācijas veiksmes stāsti</a:t>
            </a:r>
            <a:endParaRPr lang="lv-LV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04938" y="1201738"/>
            <a:ext cx="6251575" cy="338137"/>
          </a:xfrm>
          <a:prstGeom prst="rect">
            <a:avLst/>
          </a:prstGeom>
          <a:solidFill>
            <a:srgbClr val="CC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600" b="1" i="1" dirty="0" smtClean="0">
                <a:solidFill>
                  <a:srgbClr val="002060"/>
                </a:solidFill>
              </a:rPr>
              <a:t>Visspēcīgākā līdz šim identificētā asociācija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272" t="19615" r="40858" b="42116"/>
          <a:stretch>
            <a:fillRect/>
          </a:stretch>
        </p:blipFill>
        <p:spPr bwMode="auto">
          <a:xfrm>
            <a:off x="5940152" y="4221088"/>
            <a:ext cx="2643187" cy="126682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3933056"/>
            <a:ext cx="3556918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rs380390 &gt;&gt;&gt; Y402H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OR = 7.4 (r)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96 cases &amp; 50 controls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9552" y="2492896"/>
            <a:ext cx="7834313" cy="87203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rs380390 </a:t>
            </a:r>
            <a:r>
              <a:rPr lang="lv-LV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</a:rPr>
              <a:t>1q31</a:t>
            </a:r>
            <a:r>
              <a:rPr lang="lv-LV" b="1" dirty="0" smtClean="0">
                <a:solidFill>
                  <a:srgbClr val="002060"/>
                </a:solidFill>
              </a:rPr>
              <a:t>) </a:t>
            </a:r>
            <a:r>
              <a:rPr lang="lv-LV" b="1" dirty="0" err="1" smtClean="0">
                <a:solidFill>
                  <a:srgbClr val="002060"/>
                </a:solidFill>
              </a:rPr>
              <a:t>Komplementya</a:t>
            </a:r>
            <a:r>
              <a:rPr lang="lv-LV" b="1" dirty="0" smtClean="0">
                <a:solidFill>
                  <a:srgbClr val="002060"/>
                </a:solidFill>
              </a:rPr>
              <a:t> faktora H (</a:t>
            </a:r>
            <a:r>
              <a:rPr lang="en-US" b="1" dirty="0" smtClean="0">
                <a:solidFill>
                  <a:srgbClr val="002060"/>
                </a:solidFill>
              </a:rPr>
              <a:t>CFH</a:t>
            </a:r>
            <a:r>
              <a:rPr lang="lv-LV" b="1" dirty="0" smtClean="0">
                <a:solidFill>
                  <a:srgbClr val="002060"/>
                </a:solidFill>
              </a:rPr>
              <a:t>) gēnā būtiski palielina vecuma izraisītās </a:t>
            </a:r>
            <a:r>
              <a:rPr lang="lv-LV" b="1" dirty="0" err="1" smtClean="0">
                <a:solidFill>
                  <a:srgbClr val="002060"/>
                </a:solidFill>
              </a:rPr>
              <a:t>makulārās</a:t>
            </a:r>
            <a:r>
              <a:rPr lang="lv-LV" b="1" dirty="0" smtClean="0">
                <a:solidFill>
                  <a:srgbClr val="002060"/>
                </a:solidFill>
              </a:rPr>
              <a:t> distrofijas risku.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Pētījuma dizains</a:t>
            </a:r>
            <a:br>
              <a:rPr lang="lv-LV" dirty="0" smtClean="0"/>
            </a:br>
            <a:r>
              <a:rPr lang="lv-LV" dirty="0" smtClean="0"/>
              <a:t>(</a:t>
            </a:r>
            <a:r>
              <a:rPr lang="lv-LV" dirty="0" err="1" smtClean="0"/>
              <a:t>Case-control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lv-LV" dirty="0" smtClean="0"/>
              <a:t>Jācenšas novērst izvēlētās populācijas stratifikācija, kas var ietekmēt genotipu (tautība, izolēta populācija, specifiska selekcija </a:t>
            </a:r>
            <a:r>
              <a:rPr lang="lv-LV" dirty="0" err="1" smtClean="0"/>
              <a:t>utt</a:t>
            </a:r>
            <a:r>
              <a:rPr lang="lv-LV" dirty="0" smtClean="0"/>
              <a:t>) </a:t>
            </a:r>
          </a:p>
          <a:p>
            <a:pPr marL="514350" indent="-514350">
              <a:buAutoNum type="arabicParenR"/>
            </a:pPr>
            <a:r>
              <a:rPr lang="lv-LV" dirty="0" smtClean="0"/>
              <a:t>Pēc iespējas lielākas pētījuma grupas (</a:t>
            </a:r>
            <a:r>
              <a:rPr lang="lv-LV" dirty="0" err="1" smtClean="0"/>
              <a:t>Case:control</a:t>
            </a:r>
            <a:r>
              <a:rPr lang="lv-LV" dirty="0" smtClean="0"/>
              <a:t> 1:2 -1:5) – statistiskā jauda </a:t>
            </a:r>
          </a:p>
          <a:p>
            <a:pPr marL="514350" indent="-514350">
              <a:buAutoNum type="arabicParenR"/>
            </a:pPr>
            <a:r>
              <a:rPr lang="lv-LV" dirty="0" smtClean="0"/>
              <a:t>Grupu salāgošana pēc citiem faktoriem (dzimums, vecums, slimību ietekmējoši faktori).</a:t>
            </a:r>
          </a:p>
          <a:p>
            <a:pPr marL="514350" indent="-514350">
              <a:buAutoNum type="arabicParenR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83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Polimorfismu izvēle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1) WGAS</a:t>
            </a:r>
          </a:p>
          <a:p>
            <a:r>
              <a:rPr lang="lv-LV" dirty="0" smtClean="0"/>
              <a:t>2) Replikācijas pētījums- iespējams precīzāk aprēķināt statistisko jaudu/ nepieciešamo skaitu</a:t>
            </a:r>
          </a:p>
          <a:p>
            <a:r>
              <a:rPr lang="lv-LV" dirty="0" smtClean="0"/>
              <a:t>3) </a:t>
            </a:r>
            <a:r>
              <a:rPr lang="lv-LV" dirty="0" err="1" smtClean="0"/>
              <a:t>De</a:t>
            </a:r>
            <a:r>
              <a:rPr lang="lv-LV" dirty="0" smtClean="0"/>
              <a:t> </a:t>
            </a:r>
            <a:r>
              <a:rPr lang="lv-LV" dirty="0" err="1" smtClean="0"/>
              <a:t>novo</a:t>
            </a:r>
            <a:r>
              <a:rPr lang="lv-LV" dirty="0" smtClean="0"/>
              <a:t> </a:t>
            </a:r>
            <a:r>
              <a:rPr lang="lv-LV" dirty="0" err="1" smtClean="0"/>
              <a:t>kandidātSNP</a:t>
            </a:r>
            <a:r>
              <a:rPr lang="lv-LV" dirty="0" smtClean="0"/>
              <a:t>:</a:t>
            </a:r>
          </a:p>
          <a:p>
            <a:pPr lvl="2"/>
            <a:r>
              <a:rPr lang="lv-LV" dirty="0" err="1" smtClean="0"/>
              <a:t>tagSNP</a:t>
            </a:r>
            <a:r>
              <a:rPr lang="lv-LV" dirty="0" smtClean="0"/>
              <a:t>	hipotētiski funkcionālie SNP</a:t>
            </a:r>
          </a:p>
          <a:p>
            <a:pPr lvl="1"/>
            <a:r>
              <a:rPr lang="lv-LV" dirty="0" err="1" smtClean="0"/>
              <a:t>Nesinonīmie</a:t>
            </a:r>
            <a:r>
              <a:rPr lang="lv-LV" dirty="0" smtClean="0"/>
              <a:t> SNP </a:t>
            </a:r>
            <a:r>
              <a:rPr lang="lv-LV" dirty="0" err="1" smtClean="0"/>
              <a:t>vs</a:t>
            </a:r>
            <a:r>
              <a:rPr lang="lv-LV" dirty="0" smtClean="0"/>
              <a:t>. biežāk sastopami SNP</a:t>
            </a:r>
          </a:p>
          <a:p>
            <a:pPr lvl="3">
              <a:buNone/>
            </a:pPr>
            <a:r>
              <a:rPr lang="lv-LV" dirty="0" smtClean="0"/>
              <a:t>Iespējams veikt jaudas aprēķinus balstoties uz pieejamo paraugu skaitu – minimālā kritiskā MAF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86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lv-LV" dirty="0" err="1" smtClean="0"/>
              <a:t>Dominantais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Recesīvais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err="1" smtClean="0"/>
              <a:t>Aditīvais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“</a:t>
            </a:r>
            <a:r>
              <a:rPr lang="lv-LV" dirty="0" err="1" smtClean="0"/>
              <a:t>Heterozais</a:t>
            </a:r>
            <a:r>
              <a:rPr lang="lv-LV" dirty="0" smtClean="0"/>
              <a:t>”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modeļa izvēle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15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/>
              <a:t>Kodominantie</a:t>
            </a:r>
            <a:endParaRPr lang="lv-LV" dirty="0"/>
          </a:p>
        </p:txBody>
      </p:sp>
      <p:grpSp>
        <p:nvGrpSpPr>
          <p:cNvPr id="2" name="Group 26"/>
          <p:cNvGrpSpPr/>
          <p:nvPr/>
        </p:nvGrpSpPr>
        <p:grpSpPr>
          <a:xfrm>
            <a:off x="3643306" y="1142984"/>
            <a:ext cx="2427692" cy="2071702"/>
            <a:chOff x="5000628" y="1214422"/>
            <a:chExt cx="2427692" cy="2071702"/>
          </a:xfrm>
        </p:grpSpPr>
        <p:graphicFrame>
          <p:nvGraphicFramePr>
            <p:cNvPr id="28" name="Object 7"/>
            <p:cNvGraphicFramePr>
              <a:graphicFrameLocks noChangeAspect="1"/>
            </p:cNvGraphicFramePr>
            <p:nvPr/>
          </p:nvGraphicFramePr>
          <p:xfrm>
            <a:off x="5000628" y="1214422"/>
            <a:ext cx="2427692" cy="2071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5357817" y="2714619"/>
              <a:ext cx="358775" cy="360363"/>
              <a:chOff x="1656" y="1162"/>
              <a:chExt cx="226" cy="227"/>
            </a:xfrm>
          </p:grpSpPr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1656" y="1162"/>
                <a:ext cx="226" cy="227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702" y="1207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6000759" y="1357297"/>
              <a:ext cx="358775" cy="360362"/>
              <a:chOff x="1429" y="2749"/>
              <a:chExt cx="226" cy="227"/>
            </a:xfrm>
          </p:grpSpPr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1429" y="2749"/>
                <a:ext cx="226" cy="227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1475" y="2794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6715139" y="1357297"/>
              <a:ext cx="358775" cy="360363"/>
              <a:chOff x="1429" y="2749"/>
              <a:chExt cx="226" cy="227"/>
            </a:xfrm>
            <a:solidFill>
              <a:srgbClr val="FF0000"/>
            </a:solidFill>
          </p:grpSpPr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1429" y="2749"/>
                <a:ext cx="226" cy="2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1475" y="2794"/>
                <a:ext cx="135" cy="13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</p:grpSp>
      <p:grpSp>
        <p:nvGrpSpPr>
          <p:cNvPr id="9" name="Group 37"/>
          <p:cNvGrpSpPr/>
          <p:nvPr/>
        </p:nvGrpSpPr>
        <p:grpSpPr>
          <a:xfrm>
            <a:off x="6357950" y="2285992"/>
            <a:ext cx="2427692" cy="2071702"/>
            <a:chOff x="5000628" y="1214422"/>
            <a:chExt cx="2427692" cy="2071702"/>
          </a:xfrm>
        </p:grpSpPr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5000628" y="1214422"/>
            <a:ext cx="2427692" cy="2071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357817" y="2714619"/>
              <a:ext cx="358775" cy="360363"/>
              <a:chOff x="1656" y="1162"/>
              <a:chExt cx="226" cy="227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1656" y="1162"/>
                <a:ext cx="226" cy="227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1702" y="1207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5999172" y="2714608"/>
              <a:ext cx="358775" cy="360362"/>
              <a:chOff x="1428" y="3604"/>
              <a:chExt cx="226" cy="227"/>
            </a:xfrm>
          </p:grpSpPr>
          <p:sp>
            <p:nvSpPr>
              <p:cNvPr id="45" name="Oval 12"/>
              <p:cNvSpPr>
                <a:spLocks noChangeArrowheads="1"/>
              </p:cNvSpPr>
              <p:nvPr/>
            </p:nvSpPr>
            <p:spPr bwMode="auto">
              <a:xfrm>
                <a:off x="1428" y="3604"/>
                <a:ext cx="226" cy="227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auto">
              <a:xfrm>
                <a:off x="1474" y="3649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715139" y="1357297"/>
              <a:ext cx="358775" cy="360363"/>
              <a:chOff x="1429" y="2749"/>
              <a:chExt cx="226" cy="227"/>
            </a:xfrm>
            <a:solidFill>
              <a:srgbClr val="FF0000"/>
            </a:solidFill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429" y="2749"/>
                <a:ext cx="226" cy="2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1475" y="2794"/>
                <a:ext cx="135" cy="13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</p:grpSp>
      <p:grpSp>
        <p:nvGrpSpPr>
          <p:cNvPr id="13" name="Group 48"/>
          <p:cNvGrpSpPr/>
          <p:nvPr/>
        </p:nvGrpSpPr>
        <p:grpSpPr>
          <a:xfrm>
            <a:off x="3643306" y="3357562"/>
            <a:ext cx="2427692" cy="2071702"/>
            <a:chOff x="5000628" y="1214422"/>
            <a:chExt cx="2427692" cy="2071702"/>
          </a:xfrm>
        </p:grpSpPr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5000628" y="1214422"/>
            <a:ext cx="2427692" cy="2071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5357817" y="2714619"/>
              <a:ext cx="358775" cy="360363"/>
              <a:chOff x="1656" y="1162"/>
              <a:chExt cx="226" cy="227"/>
            </a:xfrm>
          </p:grpSpPr>
          <p:sp>
            <p:nvSpPr>
              <p:cNvPr id="58" name="Oval 9"/>
              <p:cNvSpPr>
                <a:spLocks noChangeArrowheads="1"/>
              </p:cNvSpPr>
              <p:nvPr/>
            </p:nvSpPr>
            <p:spPr bwMode="auto">
              <a:xfrm>
                <a:off x="1656" y="1162"/>
                <a:ext cx="226" cy="227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702" y="1207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5999172" y="2071672"/>
              <a:ext cx="358775" cy="360362"/>
              <a:chOff x="1428" y="3199"/>
              <a:chExt cx="226" cy="227"/>
            </a:xfrm>
          </p:grpSpPr>
          <p:sp>
            <p:nvSpPr>
              <p:cNvPr id="56" name="Oval 12"/>
              <p:cNvSpPr>
                <a:spLocks noChangeArrowheads="1"/>
              </p:cNvSpPr>
              <p:nvPr/>
            </p:nvSpPr>
            <p:spPr bwMode="auto">
              <a:xfrm>
                <a:off x="1428" y="3199"/>
                <a:ext cx="226" cy="227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1474" y="3244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715139" y="1357297"/>
              <a:ext cx="358775" cy="360363"/>
              <a:chOff x="1429" y="2749"/>
              <a:chExt cx="226" cy="227"/>
            </a:xfrm>
            <a:solidFill>
              <a:srgbClr val="FF0000"/>
            </a:solidFill>
          </p:grpSpPr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1429" y="2749"/>
                <a:ext cx="226" cy="2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55" name="Oval 16"/>
              <p:cNvSpPr>
                <a:spLocks noChangeArrowheads="1"/>
              </p:cNvSpPr>
              <p:nvPr/>
            </p:nvSpPr>
            <p:spPr bwMode="auto">
              <a:xfrm>
                <a:off x="1475" y="2794"/>
                <a:ext cx="135" cy="13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</p:grpSp>
      <p:grpSp>
        <p:nvGrpSpPr>
          <p:cNvPr id="17" name="Group 60"/>
          <p:cNvGrpSpPr/>
          <p:nvPr/>
        </p:nvGrpSpPr>
        <p:grpSpPr>
          <a:xfrm>
            <a:off x="6286512" y="4572008"/>
            <a:ext cx="2427692" cy="2071702"/>
            <a:chOff x="5000628" y="1214422"/>
            <a:chExt cx="2427692" cy="2071702"/>
          </a:xfrm>
        </p:grpSpPr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5000628" y="1214422"/>
            <a:ext cx="2427692" cy="2071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5357817" y="2714619"/>
              <a:ext cx="358775" cy="360363"/>
              <a:chOff x="1656" y="1162"/>
              <a:chExt cx="226" cy="227"/>
            </a:xfrm>
          </p:grpSpPr>
          <p:sp>
            <p:nvSpPr>
              <p:cNvPr id="70" name="Oval 9"/>
              <p:cNvSpPr>
                <a:spLocks noChangeArrowheads="1"/>
              </p:cNvSpPr>
              <p:nvPr/>
            </p:nvSpPr>
            <p:spPr bwMode="auto">
              <a:xfrm>
                <a:off x="1656" y="1162"/>
                <a:ext cx="226" cy="227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1702" y="1207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6070610" y="1428735"/>
              <a:ext cx="358775" cy="360362"/>
              <a:chOff x="1473" y="2794"/>
              <a:chExt cx="226" cy="227"/>
            </a:xfrm>
          </p:grpSpPr>
          <p:sp>
            <p:nvSpPr>
              <p:cNvPr id="68" name="Oval 12"/>
              <p:cNvSpPr>
                <a:spLocks noChangeArrowheads="1"/>
              </p:cNvSpPr>
              <p:nvPr/>
            </p:nvSpPr>
            <p:spPr bwMode="auto">
              <a:xfrm>
                <a:off x="1473" y="2794"/>
                <a:ext cx="226" cy="227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69" name="Oval 13"/>
              <p:cNvSpPr>
                <a:spLocks noChangeArrowheads="1"/>
              </p:cNvSpPr>
              <p:nvPr/>
            </p:nvSpPr>
            <p:spPr bwMode="auto">
              <a:xfrm>
                <a:off x="1519" y="2839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713552" y="2714612"/>
              <a:ext cx="358775" cy="360363"/>
              <a:chOff x="1428" y="3604"/>
              <a:chExt cx="226" cy="227"/>
            </a:xfrm>
            <a:solidFill>
              <a:srgbClr val="FF0000"/>
            </a:solidFill>
          </p:grpSpPr>
          <p:sp>
            <p:nvSpPr>
              <p:cNvPr id="66" name="Oval 15"/>
              <p:cNvSpPr>
                <a:spLocks noChangeArrowheads="1"/>
              </p:cNvSpPr>
              <p:nvPr/>
            </p:nvSpPr>
            <p:spPr bwMode="auto">
              <a:xfrm>
                <a:off x="1428" y="3604"/>
                <a:ext cx="226" cy="2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1474" y="3649"/>
                <a:ext cx="135" cy="13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50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modeļa izvēle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1) </a:t>
            </a:r>
            <a:r>
              <a:rPr lang="lv-LV" dirty="0" err="1" smtClean="0"/>
              <a:t>Alēliskais</a:t>
            </a:r>
            <a:r>
              <a:rPr lang="lv-LV" dirty="0" smtClean="0"/>
              <a:t> modelis – nosaka pazīmes asociāciju ar konkrētu </a:t>
            </a:r>
            <a:r>
              <a:rPr lang="lv-LV" dirty="0" err="1" smtClean="0"/>
              <a:t>alēli</a:t>
            </a:r>
            <a:r>
              <a:rPr lang="lv-LV" dirty="0" smtClean="0"/>
              <a:t> ignorējot genotipu sadalījumu. </a:t>
            </a:r>
          </a:p>
          <a:p>
            <a:pPr>
              <a:buNone/>
            </a:pPr>
            <a:r>
              <a:rPr lang="lv-LV" dirty="0"/>
              <a:t>	</a:t>
            </a:r>
            <a:r>
              <a:rPr lang="lv-LV" dirty="0" smtClean="0"/>
              <a:t>Nepieciešams </a:t>
            </a:r>
            <a:r>
              <a:rPr lang="lv-LV" dirty="0" err="1" smtClean="0"/>
              <a:t>Hārdija-Weinberga</a:t>
            </a:r>
            <a:r>
              <a:rPr lang="lv-LV" dirty="0" smtClean="0"/>
              <a:t> līdzsvars</a:t>
            </a:r>
            <a:endParaRPr lang="lv-LV" dirty="0"/>
          </a:p>
        </p:txBody>
      </p:sp>
      <p:graphicFrame>
        <p:nvGraphicFramePr>
          <p:cNvPr id="16" name="Group 71"/>
          <p:cNvGraphicFramePr>
            <a:graphicFrameLocks/>
          </p:cNvGraphicFramePr>
          <p:nvPr/>
        </p:nvGraphicFramePr>
        <p:xfrm>
          <a:off x="428596" y="3857628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Allele</a:t>
                      </a: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042982"/>
          </a:xfrm>
        </p:spPr>
        <p:txBody>
          <a:bodyPr/>
          <a:lstStyle/>
          <a:p>
            <a:r>
              <a:rPr lang="lv-LV" dirty="0" err="1" smtClean="0"/>
              <a:t>Dominantais</a:t>
            </a:r>
            <a:r>
              <a:rPr lang="lv-LV" dirty="0" smtClean="0"/>
              <a:t> modelis</a:t>
            </a:r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lv-LV" dirty="0" smtClean="0"/>
              <a:t>Ģenētiskā modeļa izvēle</a:t>
            </a:r>
            <a:endParaRPr lang="lv-LV" dirty="0"/>
          </a:p>
        </p:txBody>
      </p:sp>
      <p:graphicFrame>
        <p:nvGraphicFramePr>
          <p:cNvPr id="6" name="Group 71"/>
          <p:cNvGraphicFramePr>
            <a:graphicFrameLocks/>
          </p:cNvGraphicFramePr>
          <p:nvPr/>
        </p:nvGraphicFramePr>
        <p:xfrm>
          <a:off x="714348" y="1785926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Aa+aa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71472" y="3786190"/>
            <a:ext cx="8229600" cy="104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Recesīvais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modelis</a:t>
            </a:r>
          </a:p>
        </p:txBody>
      </p:sp>
      <p:graphicFrame>
        <p:nvGraphicFramePr>
          <p:cNvPr id="8" name="Group 71"/>
          <p:cNvGraphicFramePr>
            <a:graphicFrameLocks/>
          </p:cNvGraphicFramePr>
          <p:nvPr/>
        </p:nvGraphicFramePr>
        <p:xfrm>
          <a:off x="642910" y="4357694"/>
          <a:ext cx="7086600" cy="195072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25669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AA+Aa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7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Genotipiskais</a:t>
            </a:r>
            <a:r>
              <a:rPr lang="lv-LV" dirty="0" smtClean="0"/>
              <a:t> modelis</a:t>
            </a:r>
          </a:p>
          <a:p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Ģenētiskā modeļa izvēle</a:t>
            </a:r>
            <a:endParaRPr lang="lv-LV" dirty="0"/>
          </a:p>
        </p:txBody>
      </p:sp>
      <p:graphicFrame>
        <p:nvGraphicFramePr>
          <p:cNvPr id="5" name="Group 71"/>
          <p:cNvGraphicFramePr>
            <a:graphicFrameLocks/>
          </p:cNvGraphicFramePr>
          <p:nvPr/>
        </p:nvGraphicFramePr>
        <p:xfrm>
          <a:off x="571472" y="2500306"/>
          <a:ext cx="7858180" cy="2438400"/>
        </p:xfrm>
        <a:graphic>
          <a:graphicData uri="http://schemas.openxmlformats.org/drawingml/2006/table">
            <a:tbl>
              <a:tblPr/>
              <a:tblGrid>
                <a:gridCol w="1452563"/>
                <a:gridCol w="1514475"/>
                <a:gridCol w="1552575"/>
                <a:gridCol w="333856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c+d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e+f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v-LV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a+c</a:t>
                      </a: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b+d</a:t>
                      </a: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+f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N=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a+b+c+d</a:t>
                      </a:r>
                      <a:r>
                        <a:rPr kumimoji="0" lang="lv-LV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lv-LV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e+f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8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31gl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17946</TotalTime>
  <Words>797</Words>
  <Application>Microsoft Office PowerPoint</Application>
  <PresentationFormat>On-screen Show (4:3)</PresentationFormat>
  <Paragraphs>240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cdb2004c031gl</vt:lpstr>
      <vt:lpstr>Equation</vt:lpstr>
      <vt:lpstr>   Multifaktoriālais iedzimšanas tips.  Slimību gēnu identificēšana.</vt:lpstr>
      <vt:lpstr>Slimību gēnu pētījumi: asociācijas analīze, “slimnieku- kontroles” metode</vt:lpstr>
      <vt:lpstr>Statistiskā analīze ģenētiskās asociācijas testiem</vt:lpstr>
      <vt:lpstr>Pētījuma dizains (Case-control)</vt:lpstr>
      <vt:lpstr>Polimorfismu izvēle</vt:lpstr>
      <vt:lpstr>Ģenētiskā modeļa izvēle</vt:lpstr>
      <vt:lpstr>Ģenētiskā modeļa izvēle</vt:lpstr>
      <vt:lpstr>Ģenētiskā modeļa izvēle</vt:lpstr>
      <vt:lpstr>Ģenētiskā modeļa izvēle</vt:lpstr>
      <vt:lpstr>Statistiskā testa izvēle </vt:lpstr>
      <vt:lpstr>Rezultātu interpretācija</vt:lpstr>
      <vt:lpstr>Rezultātu interpretācija</vt:lpstr>
      <vt:lpstr>Rezultātu interpretācija</vt:lpstr>
      <vt:lpstr>Rezultātu interpretācija</vt:lpstr>
      <vt:lpstr>Rezultātu interpretācija</vt:lpstr>
      <vt:lpstr>Rezultātu interpretācija</vt:lpstr>
      <vt:lpstr>Rezultātu interpretācija</vt:lpstr>
      <vt:lpstr>PowerPoint Presentation</vt:lpstr>
      <vt:lpstr>PowerPoint Presentation</vt:lpstr>
      <vt:lpstr>Piemērs: rs2236639 asociācija ar slimību</vt:lpstr>
      <vt:lpstr>PowerPoint Presentation</vt:lpstr>
      <vt:lpstr>PowerPoint Presentation</vt:lpstr>
      <vt:lpstr>PowerPoint Presentation</vt:lpstr>
      <vt:lpstr>PowerPoint Presentation</vt:lpstr>
      <vt:lpstr>Paraugu izvēle</vt:lpstr>
      <vt:lpstr>Statistiskā ticamība (p-vērtība) - multiplās testēšanas problēma </vt:lpstr>
      <vt:lpstr>Multiplā testēšana</vt:lpstr>
      <vt:lpstr>Q-Q plot</vt:lpstr>
      <vt:lpstr>Q-Q plot </vt:lpstr>
      <vt:lpstr>T2DM ģenētiskie lokusi</vt:lpstr>
      <vt:lpstr>Reimatoīdā artrīta lokusi</vt:lpstr>
      <vt:lpstr>PowerPoint Presentation</vt:lpstr>
      <vt:lpstr>Visa genoma asociācijas veiksmes stāsti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Janis Klovins</dc:creator>
  <cp:lastModifiedBy>Janis Klovins</cp:lastModifiedBy>
  <cp:revision>81</cp:revision>
  <dcterms:created xsi:type="dcterms:W3CDTF">2010-05-25T12:52:38Z</dcterms:created>
  <dcterms:modified xsi:type="dcterms:W3CDTF">2015-04-15T19:07:29Z</dcterms:modified>
</cp:coreProperties>
</file>