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256" r:id="rId2"/>
    <p:sldId id="863" r:id="rId3"/>
    <p:sldId id="864" r:id="rId4"/>
    <p:sldId id="865" r:id="rId5"/>
    <p:sldId id="866" r:id="rId6"/>
    <p:sldId id="838" r:id="rId7"/>
    <p:sldId id="839" r:id="rId8"/>
    <p:sldId id="840" r:id="rId9"/>
    <p:sldId id="841" r:id="rId10"/>
    <p:sldId id="842" r:id="rId11"/>
    <p:sldId id="843" r:id="rId12"/>
    <p:sldId id="844" r:id="rId13"/>
    <p:sldId id="845" r:id="rId14"/>
    <p:sldId id="846" r:id="rId15"/>
    <p:sldId id="847" r:id="rId16"/>
    <p:sldId id="848" r:id="rId17"/>
    <p:sldId id="850" r:id="rId18"/>
    <p:sldId id="849" r:id="rId19"/>
    <p:sldId id="860" r:id="rId20"/>
    <p:sldId id="861" r:id="rId21"/>
    <p:sldId id="862" r:id="rId22"/>
    <p:sldId id="851" r:id="rId23"/>
    <p:sldId id="852" r:id="rId24"/>
    <p:sldId id="853" r:id="rId25"/>
    <p:sldId id="854" r:id="rId26"/>
    <p:sldId id="856" r:id="rId27"/>
    <p:sldId id="857" r:id="rId28"/>
    <p:sldId id="868" r:id="rId29"/>
    <p:sldId id="858" r:id="rId30"/>
    <p:sldId id="867" r:id="rId31"/>
    <p:sldId id="775" r:id="rId32"/>
    <p:sldId id="776" r:id="rId33"/>
    <p:sldId id="777" r:id="rId34"/>
    <p:sldId id="778" r:id="rId35"/>
    <p:sldId id="779" r:id="rId36"/>
    <p:sldId id="810" r:id="rId37"/>
    <p:sldId id="811" r:id="rId38"/>
    <p:sldId id="780" r:id="rId39"/>
    <p:sldId id="781" r:id="rId40"/>
    <p:sldId id="812" r:id="rId41"/>
    <p:sldId id="813" r:id="rId42"/>
    <p:sldId id="814" r:id="rId43"/>
    <p:sldId id="782" r:id="rId44"/>
    <p:sldId id="815" r:id="rId45"/>
    <p:sldId id="783" r:id="rId46"/>
    <p:sldId id="792" r:id="rId47"/>
    <p:sldId id="699" r:id="rId48"/>
    <p:sldId id="700" r:id="rId49"/>
    <p:sldId id="701" r:id="rId50"/>
    <p:sldId id="702" r:id="rId51"/>
    <p:sldId id="703" r:id="rId52"/>
    <p:sldId id="704" r:id="rId53"/>
    <p:sldId id="705" r:id="rId54"/>
    <p:sldId id="706" r:id="rId55"/>
    <p:sldId id="707" r:id="rId56"/>
    <p:sldId id="708" r:id="rId57"/>
    <p:sldId id="709" r:id="rId58"/>
    <p:sldId id="710" r:id="rId59"/>
    <p:sldId id="711" r:id="rId60"/>
    <p:sldId id="712" r:id="rId61"/>
    <p:sldId id="713" r:id="rId62"/>
    <p:sldId id="714" r:id="rId63"/>
    <p:sldId id="715" r:id="rId64"/>
    <p:sldId id="717" r:id="rId65"/>
    <p:sldId id="718" r:id="rId66"/>
    <p:sldId id="719" r:id="rId67"/>
    <p:sldId id="721" r:id="rId68"/>
    <p:sldId id="724" r:id="rId69"/>
    <p:sldId id="725" r:id="rId70"/>
    <p:sldId id="726" r:id="rId71"/>
    <p:sldId id="733" r:id="rId72"/>
    <p:sldId id="735" r:id="rId73"/>
    <p:sldId id="737" r:id="rId74"/>
    <p:sldId id="738" r:id="rId75"/>
    <p:sldId id="740" r:id="rId76"/>
    <p:sldId id="739" r:id="rId77"/>
    <p:sldId id="727" r:id="rId78"/>
    <p:sldId id="741" r:id="rId79"/>
    <p:sldId id="742" r:id="rId80"/>
    <p:sldId id="743" r:id="rId81"/>
    <p:sldId id="744" r:id="rId82"/>
    <p:sldId id="745" r:id="rId83"/>
    <p:sldId id="754" r:id="rId84"/>
    <p:sldId id="746" r:id="rId85"/>
    <p:sldId id="749" r:id="rId86"/>
    <p:sldId id="747" r:id="rId87"/>
    <p:sldId id="831" r:id="rId88"/>
    <p:sldId id="750" r:id="rId89"/>
    <p:sldId id="751" r:id="rId90"/>
    <p:sldId id="752" r:id="rId91"/>
    <p:sldId id="832" r:id="rId92"/>
    <p:sldId id="651" r:id="rId93"/>
    <p:sldId id="834" r:id="rId94"/>
    <p:sldId id="833" r:id="rId95"/>
    <p:sldId id="835" r:id="rId96"/>
    <p:sldId id="836" r:id="rId97"/>
    <p:sldId id="753" r:id="rId98"/>
    <p:sldId id="653" r:id="rId99"/>
    <p:sldId id="755" r:id="rId100"/>
    <p:sldId id="756" r:id="rId101"/>
  </p:sldIdLst>
  <p:sldSz cx="9144000" cy="6858000" type="screen4x3"/>
  <p:notesSz cx="6858000" cy="9144000"/>
  <p:defaultTextStyle>
    <a:defPPr>
      <a:defRPr lang="en-US"/>
    </a:defPPr>
    <a:lvl1pPr algn="r" rtl="0" fontAlgn="base">
      <a:spcBef>
        <a:spcPct val="0"/>
      </a:spcBef>
      <a:spcAft>
        <a:spcPct val="0"/>
      </a:spcAft>
      <a:defRPr kern="1200">
        <a:solidFill>
          <a:schemeClr val="tx1"/>
        </a:solidFill>
        <a:latin typeface="Arial" pitchFamily="34" charset="0"/>
        <a:ea typeface="+mn-ea"/>
        <a:cs typeface="+mn-cs"/>
      </a:defRPr>
    </a:lvl1pPr>
    <a:lvl2pPr marL="457200" algn="r" rtl="0" fontAlgn="base">
      <a:spcBef>
        <a:spcPct val="0"/>
      </a:spcBef>
      <a:spcAft>
        <a:spcPct val="0"/>
      </a:spcAft>
      <a:defRPr kern="1200">
        <a:solidFill>
          <a:schemeClr val="tx1"/>
        </a:solidFill>
        <a:latin typeface="Arial" pitchFamily="34" charset="0"/>
        <a:ea typeface="+mn-ea"/>
        <a:cs typeface="+mn-cs"/>
      </a:defRPr>
    </a:lvl2pPr>
    <a:lvl3pPr marL="914400" algn="r" rtl="0" fontAlgn="base">
      <a:spcBef>
        <a:spcPct val="0"/>
      </a:spcBef>
      <a:spcAft>
        <a:spcPct val="0"/>
      </a:spcAft>
      <a:defRPr kern="1200">
        <a:solidFill>
          <a:schemeClr val="tx1"/>
        </a:solidFill>
        <a:latin typeface="Arial" pitchFamily="34" charset="0"/>
        <a:ea typeface="+mn-ea"/>
        <a:cs typeface="+mn-cs"/>
      </a:defRPr>
    </a:lvl3pPr>
    <a:lvl4pPr marL="1371600" algn="r" rtl="0" fontAlgn="base">
      <a:spcBef>
        <a:spcPct val="0"/>
      </a:spcBef>
      <a:spcAft>
        <a:spcPct val="0"/>
      </a:spcAft>
      <a:defRPr kern="1200">
        <a:solidFill>
          <a:schemeClr val="tx1"/>
        </a:solidFill>
        <a:latin typeface="Arial" pitchFamily="34" charset="0"/>
        <a:ea typeface="+mn-ea"/>
        <a:cs typeface="+mn-cs"/>
      </a:defRPr>
    </a:lvl4pPr>
    <a:lvl5pPr marL="1828800" algn="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1B9AD9"/>
    <a:srgbClr val="000066"/>
    <a:srgbClr val="FF7C80"/>
    <a:srgbClr val="800000"/>
    <a:srgbClr val="EAEAE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8" autoAdjust="0"/>
    <p:restoredTop sz="84438" autoAdjust="0"/>
  </p:normalViewPr>
  <p:slideViewPr>
    <p:cSldViewPr>
      <p:cViewPr>
        <p:scale>
          <a:sx n="90" d="100"/>
          <a:sy n="90" d="100"/>
        </p:scale>
        <p:origin x="-1260" y="4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855D25-BACF-4D7F-A230-C8D698AD31E4}" type="datetimeFigureOut">
              <a:rPr lang="lv-LV" smtClean="0"/>
              <a:pPr/>
              <a:t>13.03.2015.</a:t>
            </a:fld>
            <a:endParaRPr lang="lv-LV"/>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CBBC22-4F46-4FFA-80DF-EC6385D5B190}" type="slidenum">
              <a:rPr lang="lv-LV" smtClean="0"/>
              <a:pPr/>
              <a:t>‹#›</a:t>
            </a:fld>
            <a:endParaRPr lang="lv-LV"/>
          </a:p>
        </p:txBody>
      </p:sp>
    </p:spTree>
    <p:extLst>
      <p:ext uri="{BB962C8B-B14F-4D97-AF65-F5344CB8AC3E}">
        <p14:creationId xmlns:p14="http://schemas.microsoft.com/office/powerpoint/2010/main" val="888883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ncbi.nlm.nih.gov/pmc/articles/PMC3193420/#bib53"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cbi.nlm.nih.gov/pmc/articles/PMC3193420/#bib53"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a:latin typeface="Arial" charset="0"/>
                <a:ea typeface="msgothic" charset="0"/>
                <a:cs typeface="msgothic" charset="0"/>
              </a:rPr>
              <a:t>Bisulfite capture procedure. Genomic DNA was randomly fragmented according to the standard Illumina protocol and ligated to custom-synthesized adaptors in which each C was replaced by 5-meC. The ligation was size-fractionated to select material from 150–300 bases in length. The gel-eluted material was treated with sodium bisulfite (see Methods) and then PCR-enriched using Illumina paired-end PCR primers. The resulting products were hybridized to custom-synthesized Agilent 244K arrays containing probes complementary to the A-rich strands. Hybridizations were carried out with Agilent array CGH buffers under standard conditions. After washing, captured fragments were eluted in water at 95°C and amplified again prior to quantification and sequencing on the Illumina GA2 platform.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BBC22-4F46-4FFA-80DF-EC6385D5B190}" type="slidenum">
              <a:rPr lang="lv-LV" smtClean="0"/>
              <a:pPr/>
              <a:t>58</a:t>
            </a:fld>
            <a:endParaRPr lang="lv-LV"/>
          </a:p>
        </p:txBody>
      </p:sp>
    </p:spTree>
    <p:extLst>
      <p:ext uri="{BB962C8B-B14F-4D97-AF65-F5344CB8AC3E}">
        <p14:creationId xmlns:p14="http://schemas.microsoft.com/office/powerpoint/2010/main" val="3935301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BBC22-4F46-4FFA-80DF-EC6385D5B190}" type="slidenum">
              <a:rPr lang="lv-LV" smtClean="0"/>
              <a:pPr/>
              <a:t>59</a:t>
            </a:fld>
            <a:endParaRPr lang="lv-LV"/>
          </a:p>
        </p:txBody>
      </p:sp>
    </p:spTree>
    <p:extLst>
      <p:ext uri="{BB962C8B-B14F-4D97-AF65-F5344CB8AC3E}">
        <p14:creationId xmlns:p14="http://schemas.microsoft.com/office/powerpoint/2010/main" val="3935301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FIGURE 19-14 Insulators block activation</a:t>
            </a:r>
          </a:p>
          <a:p>
            <a:r>
              <a:rPr lang="en-US" sz="1200" kern="1200" dirty="0" smtClean="0">
                <a:solidFill>
                  <a:schemeClr val="tx1"/>
                </a:solidFill>
                <a:latin typeface="+mn-lt"/>
                <a:ea typeface="+mn-ea"/>
                <a:cs typeface="+mn-cs"/>
              </a:rPr>
              <a:t>by enhancers. (a) A promoter activated</a:t>
            </a:r>
          </a:p>
          <a:p>
            <a:r>
              <a:rPr lang="en-US" sz="1200" kern="1200" dirty="0" smtClean="0">
                <a:solidFill>
                  <a:schemeClr val="tx1"/>
                </a:solidFill>
                <a:latin typeface="+mn-lt"/>
                <a:ea typeface="+mn-ea"/>
                <a:cs typeface="+mn-cs"/>
              </a:rPr>
              <a:t>by activators bound to an enhancer.</a:t>
            </a:r>
          </a:p>
          <a:p>
            <a:r>
              <a:rPr lang="en-US" sz="1200" kern="1200" dirty="0" smtClean="0">
                <a:solidFill>
                  <a:schemeClr val="tx1"/>
                </a:solidFill>
                <a:latin typeface="+mn-lt"/>
                <a:ea typeface="+mn-ea"/>
                <a:cs typeface="+mn-cs"/>
              </a:rPr>
              <a:t>(b) An insulator is placed between the</a:t>
            </a:r>
          </a:p>
          <a:p>
            <a:r>
              <a:rPr lang="en-US" sz="1200" kern="1200" dirty="0" smtClean="0">
                <a:solidFill>
                  <a:schemeClr val="tx1"/>
                </a:solidFill>
                <a:latin typeface="+mn-lt"/>
                <a:ea typeface="+mn-ea"/>
                <a:cs typeface="+mn-cs"/>
              </a:rPr>
              <a:t>enhancer and the promoter. When bound</a:t>
            </a:r>
          </a:p>
          <a:p>
            <a:r>
              <a:rPr lang="en-US" sz="1200" kern="1200" dirty="0" smtClean="0">
                <a:solidFill>
                  <a:schemeClr val="tx1"/>
                </a:solidFill>
                <a:latin typeface="+mn-lt"/>
                <a:ea typeface="+mn-ea"/>
                <a:cs typeface="+mn-cs"/>
              </a:rPr>
              <a:t>by insulator-binding protein CTCF, activation</a:t>
            </a:r>
          </a:p>
          <a:p>
            <a:r>
              <a:rPr lang="en-US" sz="1200" kern="1200" dirty="0" smtClean="0">
                <a:solidFill>
                  <a:schemeClr val="tx1"/>
                </a:solidFill>
                <a:latin typeface="+mn-lt"/>
                <a:ea typeface="+mn-ea"/>
                <a:cs typeface="+mn-cs"/>
              </a:rPr>
              <a:t>of the promoter by the enhancer is</a:t>
            </a:r>
          </a:p>
          <a:p>
            <a:r>
              <a:rPr lang="en-US" sz="1200" kern="1200" dirty="0" smtClean="0">
                <a:solidFill>
                  <a:schemeClr val="tx1"/>
                </a:solidFill>
                <a:latin typeface="+mn-lt"/>
                <a:ea typeface="+mn-ea"/>
                <a:cs typeface="+mn-cs"/>
              </a:rPr>
              <a:t>blocked, despite activators binding to the</a:t>
            </a:r>
          </a:p>
          <a:p>
            <a:r>
              <a:rPr lang="en-US" sz="1200" kern="1200" dirty="0" smtClean="0">
                <a:solidFill>
                  <a:schemeClr val="tx1"/>
                </a:solidFill>
                <a:latin typeface="+mn-lt"/>
                <a:ea typeface="+mn-ea"/>
                <a:cs typeface="+mn-cs"/>
              </a:rPr>
              <a:t>enhancer. (</a:t>
            </a:r>
            <a:r>
              <a:rPr lang="en-US" sz="1200" kern="1200" dirty="0" err="1" smtClean="0">
                <a:solidFill>
                  <a:schemeClr val="tx1"/>
                </a:solidFill>
                <a:latin typeface="+mn-lt"/>
                <a:ea typeface="+mn-ea"/>
                <a:cs typeface="+mn-cs"/>
              </a:rPr>
              <a:t>c,d</a:t>
            </a:r>
            <a:r>
              <a:rPr lang="en-US" sz="1200" kern="1200" dirty="0" smtClean="0">
                <a:solidFill>
                  <a:schemeClr val="tx1"/>
                </a:solidFill>
                <a:latin typeface="+mn-lt"/>
                <a:ea typeface="+mn-ea"/>
                <a:cs typeface="+mn-cs"/>
              </a:rPr>
              <a:t>) Neither the activators at</a:t>
            </a:r>
          </a:p>
          <a:p>
            <a:r>
              <a:rPr lang="en-US" sz="1200" kern="1200" dirty="0" smtClean="0">
                <a:solidFill>
                  <a:schemeClr val="tx1"/>
                </a:solidFill>
                <a:latin typeface="+mn-lt"/>
                <a:ea typeface="+mn-ea"/>
                <a:cs typeface="+mn-cs"/>
              </a:rPr>
              <a:t>the enhancer nor the promoter is inactivated</a:t>
            </a:r>
          </a:p>
          <a:p>
            <a:r>
              <a:rPr lang="en-US" sz="1200" kern="1200" dirty="0" smtClean="0">
                <a:solidFill>
                  <a:schemeClr val="tx1"/>
                </a:solidFill>
                <a:latin typeface="+mn-lt"/>
                <a:ea typeface="+mn-ea"/>
                <a:cs typeface="+mn-cs"/>
              </a:rPr>
              <a:t>by the action of the insulator. Thus, the</a:t>
            </a:r>
          </a:p>
          <a:p>
            <a:r>
              <a:rPr lang="en-US" sz="1200" kern="1200" dirty="0" smtClean="0">
                <a:solidFill>
                  <a:schemeClr val="tx1"/>
                </a:solidFill>
                <a:latin typeface="+mn-lt"/>
                <a:ea typeface="+mn-ea"/>
                <a:cs typeface="+mn-cs"/>
              </a:rPr>
              <a:t>activator can activate another promoter</a:t>
            </a:r>
          </a:p>
          <a:p>
            <a:r>
              <a:rPr lang="en-US" sz="1200" kern="1200" dirty="0" smtClean="0">
                <a:solidFill>
                  <a:schemeClr val="tx1"/>
                </a:solidFill>
                <a:latin typeface="+mn-lt"/>
                <a:ea typeface="+mn-ea"/>
                <a:cs typeface="+mn-cs"/>
              </a:rPr>
              <a:t>nearby (c), and the original promoter can</a:t>
            </a:r>
          </a:p>
          <a:p>
            <a:r>
              <a:rPr lang="en-US" sz="1200" kern="1200" dirty="0" smtClean="0">
                <a:solidFill>
                  <a:schemeClr val="tx1"/>
                </a:solidFill>
                <a:latin typeface="+mn-lt"/>
                <a:ea typeface="+mn-ea"/>
                <a:cs typeface="+mn-cs"/>
              </a:rPr>
              <a:t>be activated by another enhancer placed</a:t>
            </a:r>
          </a:p>
          <a:p>
            <a:r>
              <a:rPr lang="en-US" sz="1200" kern="1200" dirty="0" smtClean="0">
                <a:solidFill>
                  <a:schemeClr val="tx1"/>
                </a:solidFill>
                <a:latin typeface="+mn-lt"/>
                <a:ea typeface="+mn-ea"/>
                <a:cs typeface="+mn-cs"/>
              </a:rPr>
              <a:t>downstream (d).</a:t>
            </a:r>
            <a:endParaRPr lang="en-US" dirty="0"/>
          </a:p>
        </p:txBody>
      </p:sp>
      <p:sp>
        <p:nvSpPr>
          <p:cNvPr id="4" name="Slide Number Placeholder 3"/>
          <p:cNvSpPr>
            <a:spLocks noGrp="1"/>
          </p:cNvSpPr>
          <p:nvPr>
            <p:ph type="sldNum" sz="quarter" idx="10"/>
          </p:nvPr>
        </p:nvSpPr>
        <p:spPr/>
        <p:txBody>
          <a:bodyPr/>
          <a:lstStyle/>
          <a:p>
            <a:fld id="{0BCBBC22-4F46-4FFA-80DF-EC6385D5B190}" type="slidenum">
              <a:rPr lang="lv-LV" smtClean="0"/>
              <a:pPr/>
              <a:t>68</a:t>
            </a:fld>
            <a:endParaRPr lang="lv-LV"/>
          </a:p>
        </p:txBody>
      </p:sp>
    </p:spTree>
    <p:extLst>
      <p:ext uri="{BB962C8B-B14F-4D97-AF65-F5344CB8AC3E}">
        <p14:creationId xmlns:p14="http://schemas.microsoft.com/office/powerpoint/2010/main" val="800534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latin typeface="+mn-lt"/>
                <a:ea typeface="+mn-ea"/>
                <a:cs typeface="+mn-cs"/>
              </a:rPr>
              <a:t>FIGURE 19-16 Cooperative binding</a:t>
            </a:r>
          </a:p>
          <a:p>
            <a:r>
              <a:rPr lang="en-US" sz="1200" kern="1200" dirty="0" smtClean="0">
                <a:solidFill>
                  <a:schemeClr val="tx1"/>
                </a:solidFill>
                <a:latin typeface="+mn-lt"/>
                <a:ea typeface="+mn-ea"/>
                <a:cs typeface="+mn-cs"/>
              </a:rPr>
              <a:t>of activators. Four ways that the binding of</a:t>
            </a:r>
          </a:p>
          <a:p>
            <a:r>
              <a:rPr lang="en-US" sz="1200" kern="1200" dirty="0" smtClean="0">
                <a:solidFill>
                  <a:schemeClr val="tx1"/>
                </a:solidFill>
                <a:latin typeface="+mn-lt"/>
                <a:ea typeface="+mn-ea"/>
                <a:cs typeface="+mn-cs"/>
              </a:rPr>
              <a:t>one protein to a site on DNA can help the</a:t>
            </a:r>
          </a:p>
          <a:p>
            <a:r>
              <a:rPr lang="en-US" sz="1200" kern="1200" dirty="0" smtClean="0">
                <a:solidFill>
                  <a:schemeClr val="tx1"/>
                </a:solidFill>
                <a:latin typeface="+mn-lt"/>
                <a:ea typeface="+mn-ea"/>
                <a:cs typeface="+mn-cs"/>
              </a:rPr>
              <a:t>binding of another to a nearby site. (a)</a:t>
            </a:r>
          </a:p>
          <a:p>
            <a:r>
              <a:rPr lang="en-US" sz="1200" kern="1200" dirty="0" smtClean="0">
                <a:solidFill>
                  <a:schemeClr val="tx1"/>
                </a:solidFill>
                <a:latin typeface="+mn-lt"/>
                <a:ea typeface="+mn-ea"/>
                <a:cs typeface="+mn-cs"/>
              </a:rPr>
              <a:t>Cooperative binding through direct interaction</a:t>
            </a:r>
          </a:p>
          <a:p>
            <a:r>
              <a:rPr lang="en-US" sz="1200" kern="1200" dirty="0" smtClean="0">
                <a:solidFill>
                  <a:schemeClr val="tx1"/>
                </a:solidFill>
                <a:latin typeface="+mn-lt"/>
                <a:ea typeface="+mn-ea"/>
                <a:cs typeface="+mn-cs"/>
              </a:rPr>
              <a:t>between the two proteins is shown, as</a:t>
            </a:r>
          </a:p>
          <a:p>
            <a:r>
              <a:rPr lang="en-US" sz="1200" kern="1200" dirty="0" smtClean="0">
                <a:solidFill>
                  <a:schemeClr val="tx1"/>
                </a:solidFill>
                <a:latin typeface="+mn-lt"/>
                <a:ea typeface="+mn-ea"/>
                <a:cs typeface="+mn-cs"/>
              </a:rPr>
              <a:t>we saw for the l repressor in Chapter 18</a:t>
            </a:r>
          </a:p>
          <a:p>
            <a:r>
              <a:rPr lang="en-US" sz="1200" kern="1200" dirty="0" smtClean="0">
                <a:solidFill>
                  <a:schemeClr val="tx1"/>
                </a:solidFill>
                <a:latin typeface="+mn-lt"/>
                <a:ea typeface="+mn-ea"/>
                <a:cs typeface="+mn-cs"/>
              </a:rPr>
              <a:t>and shall see between many regulators in eukaryotes</a:t>
            </a:r>
          </a:p>
          <a:p>
            <a:r>
              <a:rPr lang="en-US" sz="1200" kern="1200" dirty="0" smtClean="0">
                <a:solidFill>
                  <a:schemeClr val="tx1"/>
                </a:solidFill>
                <a:latin typeface="+mn-lt"/>
                <a:ea typeface="+mn-ea"/>
                <a:cs typeface="+mn-cs"/>
              </a:rPr>
              <a:t>as well. (b) </a:t>
            </a:r>
            <a:r>
              <a:rPr lang="en-US" sz="1200" kern="1200" dirty="0" err="1" smtClean="0">
                <a:solidFill>
                  <a:schemeClr val="tx1"/>
                </a:solidFill>
                <a:latin typeface="+mn-lt"/>
                <a:ea typeface="+mn-ea"/>
                <a:cs typeface="+mn-cs"/>
              </a:rPr>
              <a:t>Asimilar</a:t>
            </a:r>
            <a:r>
              <a:rPr lang="en-US" sz="1200" kern="1200" dirty="0" smtClean="0">
                <a:solidFill>
                  <a:schemeClr val="tx1"/>
                </a:solidFill>
                <a:latin typeface="+mn-lt"/>
                <a:ea typeface="+mn-ea"/>
                <a:cs typeface="+mn-cs"/>
              </a:rPr>
              <a:t> effect is achieved</a:t>
            </a:r>
          </a:p>
          <a:p>
            <a:r>
              <a:rPr lang="en-US" sz="1200" kern="1200" dirty="0" smtClean="0">
                <a:solidFill>
                  <a:schemeClr val="tx1"/>
                </a:solidFill>
                <a:latin typeface="+mn-lt"/>
                <a:ea typeface="+mn-ea"/>
                <a:cs typeface="+mn-cs"/>
              </a:rPr>
              <a:t>by both proteins interacting with a common</a:t>
            </a:r>
          </a:p>
          <a:p>
            <a:r>
              <a:rPr lang="en-US" sz="1200" kern="1200" dirty="0" smtClean="0">
                <a:solidFill>
                  <a:schemeClr val="tx1"/>
                </a:solidFill>
                <a:latin typeface="+mn-lt"/>
                <a:ea typeface="+mn-ea"/>
                <a:cs typeface="+mn-cs"/>
              </a:rPr>
              <a:t>third protein. (</a:t>
            </a:r>
            <a:r>
              <a:rPr lang="en-US" sz="1200" kern="1200" dirty="0" err="1" smtClean="0">
                <a:solidFill>
                  <a:schemeClr val="tx1"/>
                </a:solidFill>
                <a:latin typeface="+mn-lt"/>
                <a:ea typeface="+mn-ea"/>
                <a:cs typeface="+mn-cs"/>
              </a:rPr>
              <a:t>c,d</a:t>
            </a:r>
            <a:r>
              <a:rPr lang="en-US" sz="1200" kern="1200" dirty="0" smtClean="0">
                <a:solidFill>
                  <a:schemeClr val="tx1"/>
                </a:solidFill>
                <a:latin typeface="+mn-lt"/>
                <a:ea typeface="+mn-ea"/>
                <a:cs typeface="+mn-cs"/>
              </a:rPr>
              <a:t>) Indirect effects in which</a:t>
            </a:r>
          </a:p>
          <a:p>
            <a:r>
              <a:rPr lang="en-US" sz="1200" kern="1200" dirty="0" smtClean="0">
                <a:solidFill>
                  <a:schemeClr val="tx1"/>
                </a:solidFill>
                <a:latin typeface="+mn-lt"/>
                <a:ea typeface="+mn-ea"/>
                <a:cs typeface="+mn-cs"/>
              </a:rPr>
              <a:t>binding of one protein to its site on DNA</a:t>
            </a:r>
          </a:p>
          <a:p>
            <a:r>
              <a:rPr lang="en-US" sz="1200" kern="1200" dirty="0" smtClean="0">
                <a:solidFill>
                  <a:schemeClr val="tx1"/>
                </a:solidFill>
                <a:latin typeface="+mn-lt"/>
                <a:ea typeface="+mn-ea"/>
                <a:cs typeface="+mn-cs"/>
              </a:rPr>
              <a:t>within nucleosomes helps binding of a</a:t>
            </a:r>
          </a:p>
          <a:p>
            <a:r>
              <a:rPr lang="en-US" sz="1200" kern="1200" dirty="0" smtClean="0">
                <a:solidFill>
                  <a:schemeClr val="tx1"/>
                </a:solidFill>
                <a:latin typeface="+mn-lt"/>
                <a:ea typeface="+mn-ea"/>
                <a:cs typeface="+mn-cs"/>
              </a:rPr>
              <a:t>second protein. (c) The ﬁrst protein recruits</a:t>
            </a:r>
          </a:p>
          <a:p>
            <a:r>
              <a:rPr lang="en-US" sz="1200" kern="1200" dirty="0" smtClean="0">
                <a:solidFill>
                  <a:schemeClr val="tx1"/>
                </a:solidFill>
                <a:latin typeface="+mn-lt"/>
                <a:ea typeface="+mn-ea"/>
                <a:cs typeface="+mn-cs"/>
              </a:rPr>
              <a:t>a nucleosome remodeler whose action</a:t>
            </a:r>
          </a:p>
          <a:p>
            <a:r>
              <a:rPr lang="en-US" sz="1200" kern="1200" dirty="0" smtClean="0">
                <a:solidFill>
                  <a:schemeClr val="tx1"/>
                </a:solidFill>
                <a:latin typeface="+mn-lt"/>
                <a:ea typeface="+mn-ea"/>
                <a:cs typeface="+mn-cs"/>
              </a:rPr>
              <a:t>reveals a binding site for a second protein.</a:t>
            </a:r>
          </a:p>
          <a:p>
            <a:r>
              <a:rPr lang="en-US" sz="1200" kern="1200" dirty="0" smtClean="0">
                <a:solidFill>
                  <a:schemeClr val="tx1"/>
                </a:solidFill>
                <a:latin typeface="+mn-lt"/>
                <a:ea typeface="+mn-ea"/>
                <a:cs typeface="+mn-cs"/>
              </a:rPr>
              <a:t>(d) The binding of the ﬁrst protein to its site</a:t>
            </a:r>
          </a:p>
          <a:p>
            <a:r>
              <a:rPr lang="en-US" sz="1200" kern="1200" dirty="0" smtClean="0">
                <a:solidFill>
                  <a:schemeClr val="tx1"/>
                </a:solidFill>
                <a:latin typeface="+mn-lt"/>
                <a:ea typeface="+mn-ea"/>
                <a:cs typeface="+mn-cs"/>
              </a:rPr>
              <a:t>on the DNA just where it exits the nucleosome.</a:t>
            </a:r>
          </a:p>
          <a:p>
            <a:r>
              <a:rPr lang="en-US" sz="1200" kern="1200" dirty="0" smtClean="0">
                <a:solidFill>
                  <a:schemeClr val="tx1"/>
                </a:solidFill>
                <a:latin typeface="+mn-lt"/>
                <a:ea typeface="+mn-ea"/>
                <a:cs typeface="+mn-cs"/>
              </a:rPr>
              <a:t>By binding there, it unwinds the</a:t>
            </a:r>
          </a:p>
          <a:p>
            <a:r>
              <a:rPr lang="en-US" sz="1200" kern="1200" dirty="0" smtClean="0">
                <a:solidFill>
                  <a:schemeClr val="tx1"/>
                </a:solidFill>
                <a:latin typeface="+mn-lt"/>
                <a:ea typeface="+mn-ea"/>
                <a:cs typeface="+mn-cs"/>
              </a:rPr>
              <a:t>DNA from the nucleosome a little, revealing</a:t>
            </a:r>
          </a:p>
          <a:p>
            <a:r>
              <a:rPr lang="en-US" sz="1200" kern="1200" dirty="0" smtClean="0">
                <a:solidFill>
                  <a:schemeClr val="tx1"/>
                </a:solidFill>
                <a:latin typeface="+mn-lt"/>
                <a:ea typeface="+mn-ea"/>
                <a:cs typeface="+mn-cs"/>
              </a:rPr>
              <a:t>the binding site for the second protein.</a:t>
            </a:r>
          </a:p>
          <a:p>
            <a:r>
              <a:rPr lang="en-US" sz="1200" kern="1200" dirty="0" smtClean="0">
                <a:solidFill>
                  <a:schemeClr val="tx1"/>
                </a:solidFill>
                <a:latin typeface="+mn-lt"/>
                <a:ea typeface="+mn-ea"/>
                <a:cs typeface="+mn-cs"/>
              </a:rPr>
              <a:t>Each of these mechanisms can explain how</a:t>
            </a:r>
          </a:p>
          <a:p>
            <a:r>
              <a:rPr lang="en-US" sz="1200" kern="1200" dirty="0" smtClean="0">
                <a:solidFill>
                  <a:schemeClr val="tx1"/>
                </a:solidFill>
                <a:latin typeface="+mn-lt"/>
                <a:ea typeface="+mn-ea"/>
                <a:cs typeface="+mn-cs"/>
              </a:rPr>
              <a:t>one regulator can help others bind or,</a:t>
            </a:r>
          </a:p>
          <a:p>
            <a:r>
              <a:rPr lang="en-US" sz="1200" kern="1200" dirty="0" smtClean="0">
                <a:solidFill>
                  <a:schemeClr val="tx1"/>
                </a:solidFill>
                <a:latin typeface="+mn-lt"/>
                <a:ea typeface="+mn-ea"/>
                <a:cs typeface="+mn-cs"/>
              </a:rPr>
              <a:t>indeed, how an activator can help the transcriptional</a:t>
            </a:r>
          </a:p>
          <a:p>
            <a:r>
              <a:rPr lang="en-US" sz="1200" kern="1200" dirty="0" smtClean="0">
                <a:solidFill>
                  <a:schemeClr val="tx1"/>
                </a:solidFill>
                <a:latin typeface="+mn-lt"/>
                <a:ea typeface="+mn-ea"/>
                <a:cs typeface="+mn-cs"/>
              </a:rPr>
              <a:t>machinery bind to a promoter.</a:t>
            </a:r>
            <a:endParaRPr lang="en-US" dirty="0"/>
          </a:p>
        </p:txBody>
      </p:sp>
      <p:sp>
        <p:nvSpPr>
          <p:cNvPr id="4" name="Slide Number Placeholder 3"/>
          <p:cNvSpPr>
            <a:spLocks noGrp="1"/>
          </p:cNvSpPr>
          <p:nvPr>
            <p:ph type="sldNum" sz="quarter" idx="10"/>
          </p:nvPr>
        </p:nvSpPr>
        <p:spPr/>
        <p:txBody>
          <a:bodyPr/>
          <a:lstStyle/>
          <a:p>
            <a:fld id="{0BCBBC22-4F46-4FFA-80DF-EC6385D5B190}" type="slidenum">
              <a:rPr lang="lv-LV" smtClean="0"/>
              <a:pPr/>
              <a:t>69</a:t>
            </a:fld>
            <a:endParaRPr lang="lv-LV"/>
          </a:p>
        </p:txBody>
      </p:sp>
    </p:spTree>
    <p:extLst>
      <p:ext uri="{BB962C8B-B14F-4D97-AF65-F5344CB8AC3E}">
        <p14:creationId xmlns:p14="http://schemas.microsoft.com/office/powerpoint/2010/main" val="3094124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Histone modification cross-talk. Histone modifications can positively or negatively affect other modifications. A positive effect is indicated by an arrowhead and a negative effect is indicated by a flat head (updated from reference </a:t>
            </a:r>
            <a:r>
              <a:rPr lang="en-US" altLang="en-US" baseline="30000" dirty="0" smtClean="0">
                <a:hlinkClick r:id="rId3"/>
              </a:rPr>
              <a:t>53</a:t>
            </a:r>
            <a:r>
              <a:rPr lang="en-US" altLang="en-US" dirty="0" smtClean="0"/>
              <a:t>).</a:t>
            </a: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0E55B14-9AE9-45A1-A324-EB5AE6DEA8FC}" type="slidenum">
              <a:rPr lang="en-US" altLang="en-US" smtClean="0">
                <a:latin typeface="Arial" charset="0"/>
              </a:rPr>
              <a:pPr eaLnBrk="1" hangingPunct="1">
                <a:spcBef>
                  <a:spcPct val="0"/>
                </a:spcBef>
              </a:pPr>
              <a:t>71</a:t>
            </a:fld>
            <a:endParaRPr lang="en-US" altLang="en-US"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omains binding modified histones. Examples of proteins with domains that specifically bind to modified histones as shown (updated from reference </a:t>
            </a:r>
            <a:r>
              <a:rPr lang="en-US" altLang="en-US" baseline="30000" smtClean="0">
                <a:hlinkClick r:id="rId3"/>
              </a:rPr>
              <a:t>53</a:t>
            </a:r>
            <a:r>
              <a:rPr lang="en-US" altLang="en-US" smtClean="0"/>
              <a:t>).</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2B6B1C5-5BF4-4FC2-8AC8-0EACFB20DA8F}" type="slidenum">
              <a:rPr lang="en-US" altLang="en-US" smtClean="0">
                <a:latin typeface="Arial" charset="0"/>
              </a:rPr>
              <a:pPr eaLnBrk="1" hangingPunct="1">
                <a:spcBef>
                  <a:spcPct val="0"/>
                </a:spcBef>
              </a:pPr>
              <a:t>72</a:t>
            </a:fld>
            <a:endParaRPr lang="en-US" altLang="en-US"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BBC22-4F46-4FFA-80DF-EC6385D5B190}" type="slidenum">
              <a:rPr lang="lv-LV" smtClean="0"/>
              <a:pPr/>
              <a:t>73</a:t>
            </a:fld>
            <a:endParaRPr lang="lv-LV"/>
          </a:p>
        </p:txBody>
      </p:sp>
    </p:spTree>
    <p:extLst>
      <p:ext uri="{BB962C8B-B14F-4D97-AF65-F5344CB8AC3E}">
        <p14:creationId xmlns:p14="http://schemas.microsoft.com/office/powerpoint/2010/main" val="3153114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During early development, methylation patterns are initially established by the de novo DNA </a:t>
            </a:r>
            <a:r>
              <a:rPr lang="en-US" altLang="en-US" dirty="0" err="1" smtClean="0"/>
              <a:t>methyltransferases</a:t>
            </a:r>
            <a:r>
              <a:rPr lang="en-US" altLang="en-US" dirty="0" smtClean="0"/>
              <a:t> DNMT3A and DNMT3B. When DNA replication and cell division occur, these methyl marks are maintained in daughter cells by the maintenance </a:t>
            </a:r>
            <a:r>
              <a:rPr lang="en-US" altLang="en-US" dirty="0" err="1" smtClean="0"/>
              <a:t>methyltransferase</a:t>
            </a:r>
            <a:r>
              <a:rPr lang="en-US" altLang="en-US" dirty="0" smtClean="0"/>
              <a:t>, DNMT1, which has a preference for hemi-methylated DNA. If DNMT1 is inhibited or absent when the cell divides, the newly synthesized strand of DNA will not be methylated and successive rounds of cell division will result in passive </a:t>
            </a:r>
            <a:r>
              <a:rPr lang="en-US" altLang="en-US" dirty="0" err="1" smtClean="0"/>
              <a:t>demethylation</a:t>
            </a:r>
            <a:r>
              <a:rPr lang="en-US" altLang="en-US" dirty="0" smtClean="0"/>
              <a:t>. By contrast, active </a:t>
            </a:r>
            <a:r>
              <a:rPr lang="en-US" altLang="en-US" dirty="0" err="1" smtClean="0"/>
              <a:t>demethylation</a:t>
            </a:r>
            <a:r>
              <a:rPr lang="en-US" altLang="en-US" dirty="0" smtClean="0"/>
              <a:t> can occur through the enzymatic replacement of 5-methylcytosine (5meC) with C</a:t>
            </a:r>
          </a:p>
          <a:p>
            <a:endParaRPr lang="en-US" dirty="0"/>
          </a:p>
        </p:txBody>
      </p:sp>
      <p:sp>
        <p:nvSpPr>
          <p:cNvPr id="4" name="Slide Number Placeholder 3"/>
          <p:cNvSpPr>
            <a:spLocks noGrp="1"/>
          </p:cNvSpPr>
          <p:nvPr>
            <p:ph type="sldNum" sz="quarter" idx="10"/>
          </p:nvPr>
        </p:nvSpPr>
        <p:spPr/>
        <p:txBody>
          <a:bodyPr/>
          <a:lstStyle/>
          <a:p>
            <a:fld id="{0BCBBC22-4F46-4FFA-80DF-EC6385D5B190}" type="slidenum">
              <a:rPr lang="lv-LV" smtClean="0"/>
              <a:pPr/>
              <a:t>76</a:t>
            </a:fld>
            <a:endParaRPr lang="lv-LV"/>
          </a:p>
        </p:txBody>
      </p:sp>
    </p:spTree>
    <p:extLst>
      <p:ext uri="{BB962C8B-B14F-4D97-AF65-F5344CB8AC3E}">
        <p14:creationId xmlns:p14="http://schemas.microsoft.com/office/powerpoint/2010/main" val="952847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Active </a:t>
            </a:r>
            <a:r>
              <a:rPr lang="en-US" altLang="en-US" dirty="0" err="1" smtClean="0"/>
              <a:t>demethylation</a:t>
            </a:r>
            <a:r>
              <a:rPr lang="en-US" altLang="en-US" dirty="0" smtClean="0"/>
              <a:t> at the brain-derived </a:t>
            </a:r>
            <a:r>
              <a:rPr lang="en-US" altLang="en-US" dirty="0" err="1" smtClean="0"/>
              <a:t>neurotrophic</a:t>
            </a:r>
            <a:r>
              <a:rPr lang="en-US" altLang="en-US" dirty="0" smtClean="0"/>
              <a:t> factor (BDNF) promoter. In neurons, BDNF is maintained in a repressed state through DNA methylation and binding of the repressive </a:t>
            </a:r>
            <a:r>
              <a:rPr lang="en-US" altLang="en-US" dirty="0" err="1" smtClean="0"/>
              <a:t>methylcytosine</a:t>
            </a:r>
            <a:r>
              <a:rPr lang="en-US" altLang="en-US" dirty="0" smtClean="0"/>
              <a:t> (</a:t>
            </a:r>
            <a:r>
              <a:rPr lang="en-US" altLang="en-US" dirty="0" err="1" smtClean="0"/>
              <a:t>meC</a:t>
            </a:r>
            <a:r>
              <a:rPr lang="en-US" altLang="en-US" dirty="0" smtClean="0"/>
              <a:t>)-binding protein MeCP2. On depolarization with </a:t>
            </a:r>
            <a:r>
              <a:rPr lang="en-US" altLang="en-US" dirty="0" err="1" smtClean="0"/>
              <a:t>KCl</a:t>
            </a:r>
            <a:r>
              <a:rPr lang="en-US" altLang="en-US" dirty="0" smtClean="0"/>
              <a:t>, DNA methylation and MeCP2 binding are lost, concomitant with increased BDNF expression. This </a:t>
            </a:r>
            <a:r>
              <a:rPr lang="en-US" altLang="en-US" dirty="0" err="1" smtClean="0"/>
              <a:t>demethylation</a:t>
            </a:r>
            <a:r>
              <a:rPr lang="en-US" altLang="en-US" dirty="0" smtClean="0"/>
              <a:t> event is considered to be active because it occurs in post-mitotic neurons. b | Active </a:t>
            </a:r>
            <a:r>
              <a:rPr lang="en-US" altLang="en-US" dirty="0" err="1" smtClean="0"/>
              <a:t>demethylation</a:t>
            </a:r>
            <a:r>
              <a:rPr lang="en-US" altLang="en-US" dirty="0" smtClean="0"/>
              <a:t> at nuclear receptor target promoters. The promoter of the </a:t>
            </a:r>
            <a:r>
              <a:rPr lang="en-US" altLang="en-US" dirty="0" err="1" smtClean="0"/>
              <a:t>oestrogen</a:t>
            </a:r>
            <a:r>
              <a:rPr lang="en-US" altLang="en-US" dirty="0" smtClean="0"/>
              <a:t> receptor (ER) target gene pS2 (also known as TFF1) undergoes cyclical rounds of methylation and </a:t>
            </a:r>
            <a:r>
              <a:rPr lang="en-US" altLang="en-US" dirty="0" err="1" smtClean="0"/>
              <a:t>demethylation</a:t>
            </a:r>
            <a:r>
              <a:rPr lang="en-US" altLang="en-US" dirty="0" smtClean="0"/>
              <a:t> that correspond to the repression and expression of the gene, respectively. Transcriptional activation of pS2 occurs in the presence of </a:t>
            </a:r>
            <a:r>
              <a:rPr lang="en-US" altLang="en-US" dirty="0" err="1" smtClean="0"/>
              <a:t>oestrogens</a:t>
            </a:r>
            <a:r>
              <a:rPr lang="en-US" altLang="en-US" dirty="0" smtClean="0"/>
              <a:t> (E2) and coincides with </a:t>
            </a:r>
            <a:r>
              <a:rPr lang="en-US" altLang="en-US" dirty="0" err="1" smtClean="0"/>
              <a:t>demethylation</a:t>
            </a:r>
            <a:r>
              <a:rPr lang="en-US" altLang="en-US" dirty="0" smtClean="0"/>
              <a:t> of the promoter. This is achieved by deamination of 5meC by DNA </a:t>
            </a:r>
            <a:r>
              <a:rPr lang="en-US" altLang="en-US" dirty="0" err="1" smtClean="0"/>
              <a:t>methyltransferase</a:t>
            </a:r>
            <a:r>
              <a:rPr lang="en-US" altLang="en-US" dirty="0" smtClean="0"/>
              <a:t> 3 (DNMT3) followed by base excision repair (BER) of the T•G mismatch by T DNA </a:t>
            </a:r>
            <a:r>
              <a:rPr lang="en-US" altLang="en-US" dirty="0" err="1" smtClean="0"/>
              <a:t>glycosylase</a:t>
            </a:r>
            <a:r>
              <a:rPr lang="en-US" altLang="en-US" dirty="0" smtClean="0"/>
              <a:t> (TDG). To revert to repression, DNMT3 re-</a:t>
            </a:r>
            <a:r>
              <a:rPr lang="en-US" altLang="en-US" dirty="0" err="1" smtClean="0"/>
              <a:t>methylates</a:t>
            </a:r>
            <a:r>
              <a:rPr lang="en-US" altLang="en-US" dirty="0" smtClean="0"/>
              <a:t> the promoter. Although DNMT3 is involved in both methylation and </a:t>
            </a:r>
            <a:r>
              <a:rPr lang="en-US" altLang="en-US" dirty="0" err="1" smtClean="0"/>
              <a:t>demethylation</a:t>
            </a:r>
            <a:r>
              <a:rPr lang="en-US" altLang="en-US" dirty="0" smtClean="0"/>
              <a:t>, it is important to note that DNMT3 can only carry out the deamination step in the absence or at low concentrations of the methyl donor S-</a:t>
            </a:r>
            <a:r>
              <a:rPr lang="en-US" altLang="en-US" dirty="0" err="1" smtClean="0"/>
              <a:t>adenosylmethionine</a:t>
            </a:r>
            <a:r>
              <a:rPr lang="en-US" altLang="en-US" dirty="0" smtClean="0"/>
              <a:t> (SAM)</a:t>
            </a:r>
          </a:p>
          <a:p>
            <a:endParaRPr lang="en-US" dirty="0"/>
          </a:p>
        </p:txBody>
      </p:sp>
      <p:sp>
        <p:nvSpPr>
          <p:cNvPr id="4" name="Slide Number Placeholder 3"/>
          <p:cNvSpPr>
            <a:spLocks noGrp="1"/>
          </p:cNvSpPr>
          <p:nvPr>
            <p:ph type="sldNum" sz="quarter" idx="10"/>
          </p:nvPr>
        </p:nvSpPr>
        <p:spPr/>
        <p:txBody>
          <a:bodyPr/>
          <a:lstStyle/>
          <a:p>
            <a:fld id="{0BCBBC22-4F46-4FFA-80DF-EC6385D5B190}" type="slidenum">
              <a:rPr lang="lv-LV" smtClean="0"/>
              <a:pPr/>
              <a:t>77</a:t>
            </a:fld>
            <a:endParaRPr lang="lv-LV"/>
          </a:p>
        </p:txBody>
      </p:sp>
    </p:spTree>
    <p:extLst>
      <p:ext uri="{BB962C8B-B14F-4D97-AF65-F5344CB8AC3E}">
        <p14:creationId xmlns:p14="http://schemas.microsoft.com/office/powerpoint/2010/main" val="2484848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Chromosome Conformation Capture </a:t>
            </a:r>
            <a:r>
              <a:rPr lang="fr-FR" dirty="0" err="1" smtClean="0"/>
              <a:t>Carbon</a:t>
            </a:r>
            <a:r>
              <a:rPr lang="fr-FR" dirty="0" smtClean="0"/>
              <a:t> Copy</a:t>
            </a:r>
            <a:endParaRPr lang="lv-LV" dirty="0"/>
          </a:p>
        </p:txBody>
      </p:sp>
      <p:sp>
        <p:nvSpPr>
          <p:cNvPr id="4" name="Slide Number Placeholder 3"/>
          <p:cNvSpPr>
            <a:spLocks noGrp="1"/>
          </p:cNvSpPr>
          <p:nvPr>
            <p:ph type="sldNum" sz="quarter" idx="10"/>
          </p:nvPr>
        </p:nvSpPr>
        <p:spPr/>
        <p:txBody>
          <a:bodyPr/>
          <a:lstStyle/>
          <a:p>
            <a:fld id="{0BCBBC22-4F46-4FFA-80DF-EC6385D5B190}" type="slidenum">
              <a:rPr lang="lv-LV" smtClean="0"/>
              <a:pPr/>
              <a:t>84</a:t>
            </a:fld>
            <a:endParaRPr lang="lv-LV"/>
          </a:p>
        </p:txBody>
      </p:sp>
    </p:spTree>
    <p:extLst>
      <p:ext uri="{BB962C8B-B14F-4D97-AF65-F5344CB8AC3E}">
        <p14:creationId xmlns:p14="http://schemas.microsoft.com/office/powerpoint/2010/main" val="3661376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pPr eaLnBrk="1" hangingPunct="1"/>
            <a:fld id="{806485B2-5560-4DD0-B61F-DD818F57058D}" type="slidenum">
              <a:rPr lang="en-US" altLang="en-US" sz="1200"/>
              <a:pPr eaLnBrk="1" hangingPunct="1"/>
              <a:t>31</a:t>
            </a:fld>
            <a:endParaRPr lang="en-US" altLang="en-US" sz="120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r>
              <a:rPr lang="en-US" altLang="en-US" smtClean="0"/>
              <a:t>Like packaging 24 miles of fine thread into a tennis ball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dirty="0">
                <a:latin typeface="Arial" charset="0"/>
                <a:ea typeface="msgothic" charset="0"/>
                <a:cs typeface="msgothic" charset="0"/>
              </a:rPr>
              <a:t>FAIRE in human cells is illustrated on the left, while preparation of the reference is illustrated on the right. For FAIRE, formaldehyde is added directly to cultured cells. The </a:t>
            </a:r>
            <a:r>
              <a:rPr lang="en-GB" altLang="en-US" dirty="0" err="1">
                <a:latin typeface="Arial" charset="0"/>
                <a:ea typeface="msgothic" charset="0"/>
                <a:cs typeface="msgothic" charset="0"/>
              </a:rPr>
              <a:t>crosslinked</a:t>
            </a:r>
            <a:r>
              <a:rPr lang="en-GB" altLang="en-US" dirty="0">
                <a:latin typeface="Arial" charset="0"/>
                <a:ea typeface="msgothic" charset="0"/>
                <a:cs typeface="msgothic" charset="0"/>
              </a:rPr>
              <a:t> chromatin is then sheared by sonication and phenol-chloroform extracted. Crosslinking between histones and DNA (or between one histone and another) is likely to dominate the chromatin crosslinking profile (</a:t>
            </a:r>
            <a:r>
              <a:rPr lang="en-GB" altLang="en-US" dirty="0" err="1">
                <a:latin typeface="Arial" charset="0"/>
                <a:ea typeface="msgothic" charset="0"/>
                <a:cs typeface="msgothic" charset="0"/>
              </a:rPr>
              <a:t>Brutlag</a:t>
            </a:r>
            <a:r>
              <a:rPr lang="en-GB" altLang="en-US" dirty="0">
                <a:latin typeface="Arial" charset="0"/>
                <a:ea typeface="msgothic" charset="0"/>
                <a:cs typeface="msgothic" charset="0"/>
              </a:rPr>
              <a:t> et al. 1969; Solomon and </a:t>
            </a:r>
            <a:r>
              <a:rPr lang="en-GB" altLang="en-US" dirty="0" err="1">
                <a:latin typeface="Arial" charset="0"/>
                <a:ea typeface="msgothic" charset="0"/>
                <a:cs typeface="msgothic" charset="0"/>
              </a:rPr>
              <a:t>Varshavsky</a:t>
            </a:r>
            <a:r>
              <a:rPr lang="en-GB" altLang="en-US" dirty="0">
                <a:latin typeface="Arial" charset="0"/>
                <a:ea typeface="msgothic" charset="0"/>
                <a:cs typeface="msgothic" charset="0"/>
              </a:rPr>
              <a:t> 1985; </a:t>
            </a:r>
            <a:r>
              <a:rPr lang="en-GB" altLang="en-US" dirty="0" err="1">
                <a:latin typeface="Arial" charset="0"/>
                <a:ea typeface="msgothic" charset="0"/>
                <a:cs typeface="msgothic" charset="0"/>
              </a:rPr>
              <a:t>Polach</a:t>
            </a:r>
            <a:r>
              <a:rPr lang="en-GB" altLang="en-US" dirty="0">
                <a:latin typeface="Arial" charset="0"/>
                <a:ea typeface="msgothic" charset="0"/>
                <a:cs typeface="msgothic" charset="0"/>
              </a:rPr>
              <a:t> and </a:t>
            </a:r>
            <a:r>
              <a:rPr lang="en-GB" altLang="en-US" dirty="0" err="1">
                <a:latin typeface="Arial" charset="0"/>
                <a:ea typeface="msgothic" charset="0"/>
                <a:cs typeface="msgothic" charset="0"/>
              </a:rPr>
              <a:t>Widom</a:t>
            </a:r>
            <a:r>
              <a:rPr lang="en-GB" altLang="en-US" dirty="0">
                <a:latin typeface="Arial" charset="0"/>
                <a:ea typeface="msgothic" charset="0"/>
                <a:cs typeface="msgothic" charset="0"/>
              </a:rPr>
              <a:t> 1995). Covalently linked protein–DNA complexes are sequestered to the organic phase, leaving only protein-free DNA fragments in the aqueous phase. For the hybridization reference, the same procedure is performed on a portion of the cells that had not been fixed with formaldehyde, a procedure identical to a traditional phenol-chloroform extraction. DNA resulting from each procedure is then </a:t>
            </a:r>
            <a:r>
              <a:rPr lang="en-GB" altLang="en-US" dirty="0" err="1">
                <a:latin typeface="Arial" charset="0"/>
                <a:ea typeface="msgothic" charset="0"/>
                <a:cs typeface="msgothic" charset="0"/>
              </a:rPr>
              <a:t>labeled</a:t>
            </a:r>
            <a:r>
              <a:rPr lang="en-GB" altLang="en-US" dirty="0">
                <a:latin typeface="Arial" charset="0"/>
                <a:ea typeface="msgothic" charset="0"/>
                <a:cs typeface="msgothic" charset="0"/>
              </a:rPr>
              <a:t> with a fluorescent dye, mixed, and comparatively hybridized to DNA microarrays. In this case, we used high-density oligonucleotide arrays that tile across the ENCODE regions of the human genome (30 Mb).</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Chromosome Conformation Capture </a:t>
            </a:r>
            <a:r>
              <a:rPr lang="fr-FR" dirty="0" err="1" smtClean="0"/>
              <a:t>Carbon</a:t>
            </a:r>
            <a:r>
              <a:rPr lang="fr-FR" dirty="0" smtClean="0"/>
              <a:t> Copy</a:t>
            </a:r>
            <a:endParaRPr lang="lv-LV" dirty="0"/>
          </a:p>
        </p:txBody>
      </p:sp>
      <p:sp>
        <p:nvSpPr>
          <p:cNvPr id="4" name="Slide Number Placeholder 3"/>
          <p:cNvSpPr>
            <a:spLocks noGrp="1"/>
          </p:cNvSpPr>
          <p:nvPr>
            <p:ph type="sldNum" sz="quarter" idx="10"/>
          </p:nvPr>
        </p:nvSpPr>
        <p:spPr/>
        <p:txBody>
          <a:bodyPr/>
          <a:lstStyle/>
          <a:p>
            <a:fld id="{0BCBBC22-4F46-4FFA-80DF-EC6385D5B190}" type="slidenum">
              <a:rPr lang="lv-LV" smtClean="0"/>
              <a:pPr/>
              <a:t>87</a:t>
            </a:fld>
            <a:endParaRPr lang="lv-LV"/>
          </a:p>
        </p:txBody>
      </p:sp>
    </p:spTree>
    <p:extLst>
      <p:ext uri="{BB962C8B-B14F-4D97-AF65-F5344CB8AC3E}">
        <p14:creationId xmlns:p14="http://schemas.microsoft.com/office/powerpoint/2010/main" val="3661376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Cells are treated with formaldehyde, which covalently crosslinks proteins (purple ellipses) to each other and to DNA (orange and blue strings). (1) The chromatin is solubilized and its proteins are </a:t>
            </a:r>
            <a:r>
              <a:rPr lang="en-US" sz="1200" b="0" i="0" kern="1200" dirty="0" err="1" smtClean="0">
                <a:solidFill>
                  <a:schemeClr val="tx1"/>
                </a:solidFill>
                <a:effectLst/>
                <a:latin typeface="+mn-lt"/>
                <a:ea typeface="+mn-ea"/>
                <a:cs typeface="+mn-cs"/>
              </a:rPr>
              <a:t>biotinylated</a:t>
            </a:r>
            <a:r>
              <a:rPr lang="en-US" sz="1200" b="0" i="0" kern="1200" dirty="0" smtClean="0">
                <a:solidFill>
                  <a:schemeClr val="tx1"/>
                </a:solidFill>
                <a:effectLst/>
                <a:latin typeface="+mn-lt"/>
                <a:ea typeface="+mn-ea"/>
                <a:cs typeface="+mn-cs"/>
              </a:rPr>
              <a:t> (purple ball and stick). DNA is digested with a restriction enzyme that generates 5′ overhangs. (2) </a:t>
            </a:r>
            <a:r>
              <a:rPr lang="en-US" sz="1200" b="0" i="0" kern="1200" dirty="0" err="1" smtClean="0">
                <a:solidFill>
                  <a:schemeClr val="tx1"/>
                </a:solidFill>
                <a:effectLst/>
                <a:latin typeface="+mn-lt"/>
                <a:ea typeface="+mn-ea"/>
                <a:cs typeface="+mn-cs"/>
              </a:rPr>
              <a:t>Crosslinked</a:t>
            </a:r>
            <a:r>
              <a:rPr lang="en-US" sz="1200" b="0" i="0" kern="1200" dirty="0" smtClean="0">
                <a:solidFill>
                  <a:schemeClr val="tx1"/>
                </a:solidFill>
                <a:effectLst/>
                <a:latin typeface="+mn-lt"/>
                <a:ea typeface="+mn-ea"/>
                <a:cs typeface="+mn-cs"/>
              </a:rPr>
              <a:t> complexes are immobilized at a very low density on the surface of streptavidin-coated magnetic beads (gray arc) through the </a:t>
            </a:r>
            <a:r>
              <a:rPr lang="en-US" sz="1200" b="0" i="0" kern="1200" dirty="0" err="1" smtClean="0">
                <a:solidFill>
                  <a:schemeClr val="tx1"/>
                </a:solidFill>
                <a:effectLst/>
                <a:latin typeface="+mn-lt"/>
                <a:ea typeface="+mn-ea"/>
                <a:cs typeface="+mn-cs"/>
              </a:rPr>
              <a:t>biotinylated</a:t>
            </a:r>
            <a:r>
              <a:rPr lang="en-US" sz="1200" b="0" i="0" kern="1200" dirty="0" smtClean="0">
                <a:solidFill>
                  <a:schemeClr val="tx1"/>
                </a:solidFill>
                <a:effectLst/>
                <a:latin typeface="+mn-lt"/>
                <a:ea typeface="+mn-ea"/>
                <a:cs typeface="+mn-cs"/>
              </a:rPr>
              <a:t> proteins; </a:t>
            </a:r>
            <a:r>
              <a:rPr lang="en-US" sz="1200" b="0" i="0" kern="1200" dirty="0" err="1" smtClean="0">
                <a:solidFill>
                  <a:schemeClr val="tx1"/>
                </a:solidFill>
                <a:effectLst/>
                <a:latin typeface="+mn-lt"/>
                <a:ea typeface="+mn-ea"/>
                <a:cs typeface="+mn-cs"/>
              </a:rPr>
              <a:t>noncrosslinked</a:t>
            </a:r>
            <a:r>
              <a:rPr lang="en-US" sz="1200" b="0" i="0" kern="1200" dirty="0" smtClean="0">
                <a:solidFill>
                  <a:schemeClr val="tx1"/>
                </a:solidFill>
                <a:effectLst/>
                <a:latin typeface="+mn-lt"/>
                <a:ea typeface="+mn-ea"/>
                <a:cs typeface="+mn-cs"/>
              </a:rPr>
              <a:t> DNA fragments are removed. (3) The 5′ overhangs are filled in with an α-</a:t>
            </a:r>
            <a:r>
              <a:rPr lang="en-US" sz="1200" b="0" i="0" kern="1200" dirty="0" err="1" smtClean="0">
                <a:solidFill>
                  <a:schemeClr val="tx1"/>
                </a:solidFill>
                <a:effectLst/>
                <a:latin typeface="+mn-lt"/>
                <a:ea typeface="+mn-ea"/>
                <a:cs typeface="+mn-cs"/>
              </a:rPr>
              <a:t>thio</a:t>
            </a:r>
            <a:r>
              <a:rPr lang="en-US" sz="1200" b="0" i="0" kern="1200" dirty="0" smtClean="0">
                <a:solidFill>
                  <a:schemeClr val="tx1"/>
                </a:solidFill>
                <a:effectLst/>
                <a:latin typeface="+mn-lt"/>
                <a:ea typeface="+mn-ea"/>
                <a:cs typeface="+mn-cs"/>
              </a:rPr>
              <a:t>-triphosphate–containing nucleotide analog (the yellow nucleotide in the inset), which is resistant to </a:t>
            </a:r>
            <a:r>
              <a:rPr lang="en-US" sz="1200" b="0" i="0" kern="1200" dirty="0" err="1" smtClean="0">
                <a:solidFill>
                  <a:schemeClr val="tx1"/>
                </a:solidFill>
                <a:effectLst/>
                <a:latin typeface="+mn-lt"/>
                <a:ea typeface="+mn-ea"/>
                <a:cs typeface="+mn-cs"/>
              </a:rPr>
              <a:t>exonuclease</a:t>
            </a:r>
            <a:r>
              <a:rPr lang="en-US" sz="1200" b="0" i="0" kern="1200" dirty="0" smtClean="0">
                <a:solidFill>
                  <a:schemeClr val="tx1"/>
                </a:solidFill>
                <a:effectLst/>
                <a:latin typeface="+mn-lt"/>
                <a:ea typeface="+mn-ea"/>
                <a:cs typeface="+mn-cs"/>
              </a:rPr>
              <a:t> digestion, and a </a:t>
            </a:r>
            <a:r>
              <a:rPr lang="en-US" sz="1200" b="0" i="0" kern="1200" dirty="0" err="1" smtClean="0">
                <a:solidFill>
                  <a:schemeClr val="tx1"/>
                </a:solidFill>
                <a:effectLst/>
                <a:latin typeface="+mn-lt"/>
                <a:ea typeface="+mn-ea"/>
                <a:cs typeface="+mn-cs"/>
              </a:rPr>
              <a:t>biotinylated</a:t>
            </a:r>
            <a:r>
              <a:rPr lang="en-US" sz="1200" b="0" i="0" kern="1200" dirty="0" smtClean="0">
                <a:solidFill>
                  <a:schemeClr val="tx1"/>
                </a:solidFill>
                <a:effectLst/>
                <a:latin typeface="+mn-lt"/>
                <a:ea typeface="+mn-ea"/>
                <a:cs typeface="+mn-cs"/>
              </a:rPr>
              <a:t> nucleotide analog (the red nucleotide with the purple ball and stick in the inset) to generate blunt ends. (4) Blunt DNA ends are ligated. (5) Crosslinking is reversed and DNA is purified. The </a:t>
            </a:r>
            <a:r>
              <a:rPr lang="en-US" sz="1200" b="0" i="0" kern="1200" dirty="0" err="1" smtClean="0">
                <a:solidFill>
                  <a:schemeClr val="tx1"/>
                </a:solidFill>
                <a:effectLst/>
                <a:latin typeface="+mn-lt"/>
                <a:ea typeface="+mn-ea"/>
                <a:cs typeface="+mn-cs"/>
              </a:rPr>
              <a:t>biotinylated</a:t>
            </a:r>
            <a:r>
              <a:rPr lang="en-US" sz="1200" b="0" i="0" kern="1200" dirty="0" smtClean="0">
                <a:solidFill>
                  <a:schemeClr val="tx1"/>
                </a:solidFill>
                <a:effectLst/>
                <a:latin typeface="+mn-lt"/>
                <a:ea typeface="+mn-ea"/>
                <a:cs typeface="+mn-cs"/>
              </a:rPr>
              <a:t> nucleotide is removed from </a:t>
            </a:r>
            <a:r>
              <a:rPr lang="en-US" sz="1200" b="0" i="0" kern="1200" dirty="0" err="1" smtClean="0">
                <a:solidFill>
                  <a:schemeClr val="tx1"/>
                </a:solidFill>
                <a:effectLst/>
                <a:latin typeface="+mn-lt"/>
                <a:ea typeface="+mn-ea"/>
                <a:cs typeface="+mn-cs"/>
              </a:rPr>
              <a:t>nonligated</a:t>
            </a:r>
            <a:r>
              <a:rPr lang="en-US" sz="1200" b="0" i="0" kern="1200" dirty="0" smtClean="0">
                <a:solidFill>
                  <a:schemeClr val="tx1"/>
                </a:solidFill>
                <a:effectLst/>
                <a:latin typeface="+mn-lt"/>
                <a:ea typeface="+mn-ea"/>
                <a:cs typeface="+mn-cs"/>
              </a:rPr>
              <a:t> DNA ends using </a:t>
            </a:r>
            <a:r>
              <a:rPr lang="en-US" sz="1200" b="0" i="1" kern="1200" dirty="0" smtClean="0">
                <a:solidFill>
                  <a:schemeClr val="tx1"/>
                </a:solidFill>
                <a:effectLst/>
                <a:latin typeface="+mn-lt"/>
                <a:ea typeface="+mn-ea"/>
                <a:cs typeface="+mn-cs"/>
              </a:rPr>
              <a:t>Escherichia coli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exonuclease</a:t>
            </a:r>
            <a:r>
              <a:rPr lang="en-US" sz="1200" b="0" i="0" kern="1200" dirty="0" smtClean="0">
                <a:solidFill>
                  <a:schemeClr val="tx1"/>
                </a:solidFill>
                <a:effectLst/>
                <a:latin typeface="+mn-lt"/>
                <a:ea typeface="+mn-ea"/>
                <a:cs typeface="+mn-cs"/>
              </a:rPr>
              <a:t> III whereas the </a:t>
            </a:r>
            <a:r>
              <a:rPr lang="en-US" sz="1200" b="0" i="0" kern="1200" dirty="0" err="1" smtClean="0">
                <a:solidFill>
                  <a:schemeClr val="tx1"/>
                </a:solidFill>
                <a:effectLst/>
                <a:latin typeface="+mn-lt"/>
                <a:ea typeface="+mn-ea"/>
                <a:cs typeface="+mn-cs"/>
              </a:rPr>
              <a:t>phosphorothioate</a:t>
            </a:r>
            <a:r>
              <a:rPr lang="en-US" sz="1200" b="0" i="0" kern="1200" dirty="0" smtClean="0">
                <a:solidFill>
                  <a:schemeClr val="tx1"/>
                </a:solidFill>
                <a:effectLst/>
                <a:latin typeface="+mn-lt"/>
                <a:ea typeface="+mn-ea"/>
                <a:cs typeface="+mn-cs"/>
              </a:rPr>
              <a:t> bond protects DNA fragments from complete degradation. (6) The DNA is sheared and fragments that include a ligation junction are isolated on streptavidin-coated magnetic beads, but this time through the </a:t>
            </a:r>
            <a:r>
              <a:rPr lang="en-US" sz="1200" b="0" i="0" kern="1200" dirty="0" err="1" smtClean="0">
                <a:solidFill>
                  <a:schemeClr val="tx1"/>
                </a:solidFill>
                <a:effectLst/>
                <a:latin typeface="+mn-lt"/>
                <a:ea typeface="+mn-ea"/>
                <a:cs typeface="+mn-cs"/>
              </a:rPr>
              <a:t>biotinylated</a:t>
            </a:r>
            <a:r>
              <a:rPr lang="en-US" sz="1200" b="0" i="0" kern="1200" dirty="0" smtClean="0">
                <a:solidFill>
                  <a:schemeClr val="tx1"/>
                </a:solidFill>
                <a:effectLst/>
                <a:latin typeface="+mn-lt"/>
                <a:ea typeface="+mn-ea"/>
                <a:cs typeface="+mn-cs"/>
              </a:rPr>
              <a:t> nucleotides. (7) Sequencing adaptors are added to all DNA molecules to generate a library. (8) Ligation events are identified using paired-end sequencing.</a:t>
            </a:r>
            <a:endParaRPr lang="en-US" dirty="0"/>
          </a:p>
        </p:txBody>
      </p:sp>
      <p:sp>
        <p:nvSpPr>
          <p:cNvPr id="4" name="Slide Number Placeholder 3"/>
          <p:cNvSpPr>
            <a:spLocks noGrp="1"/>
          </p:cNvSpPr>
          <p:nvPr>
            <p:ph type="sldNum" sz="quarter" idx="10"/>
          </p:nvPr>
        </p:nvSpPr>
        <p:spPr/>
        <p:txBody>
          <a:bodyPr/>
          <a:lstStyle/>
          <a:p>
            <a:fld id="{0BCBBC22-4F46-4FFA-80DF-EC6385D5B190}" type="slidenum">
              <a:rPr lang="lv-LV" smtClean="0"/>
              <a:pPr/>
              <a:t>89</a:t>
            </a:fld>
            <a:endParaRPr lang="lv-LV"/>
          </a:p>
        </p:txBody>
      </p:sp>
    </p:spTree>
    <p:extLst>
      <p:ext uri="{BB962C8B-B14F-4D97-AF65-F5344CB8AC3E}">
        <p14:creationId xmlns:p14="http://schemas.microsoft.com/office/powerpoint/2010/main" val="2836793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Chromosome Conformation Capture </a:t>
            </a:r>
            <a:r>
              <a:rPr lang="fr-FR" dirty="0" err="1" smtClean="0"/>
              <a:t>Carbon</a:t>
            </a:r>
            <a:r>
              <a:rPr lang="fr-FR" dirty="0" smtClean="0"/>
              <a:t> Copy</a:t>
            </a:r>
            <a:endParaRPr lang="lv-LV" dirty="0"/>
          </a:p>
        </p:txBody>
      </p:sp>
      <p:sp>
        <p:nvSpPr>
          <p:cNvPr id="4" name="Slide Number Placeholder 3"/>
          <p:cNvSpPr>
            <a:spLocks noGrp="1"/>
          </p:cNvSpPr>
          <p:nvPr>
            <p:ph type="sldNum" sz="quarter" idx="10"/>
          </p:nvPr>
        </p:nvSpPr>
        <p:spPr/>
        <p:txBody>
          <a:bodyPr/>
          <a:lstStyle/>
          <a:p>
            <a:fld id="{0BCBBC22-4F46-4FFA-80DF-EC6385D5B190}" type="slidenum">
              <a:rPr lang="lv-LV" smtClean="0"/>
              <a:pPr/>
              <a:t>91</a:t>
            </a:fld>
            <a:endParaRPr lang="lv-LV"/>
          </a:p>
        </p:txBody>
      </p:sp>
    </p:spTree>
    <p:extLst>
      <p:ext uri="{BB962C8B-B14F-4D97-AF65-F5344CB8AC3E}">
        <p14:creationId xmlns:p14="http://schemas.microsoft.com/office/powerpoint/2010/main" val="3661376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p:cNvSpPr>
          <p:nvPr>
            <p:ph type="sldImg"/>
          </p:nvPr>
        </p:nvSpPr>
        <p:spPr bwMode="auto">
          <a:noFill/>
          <a:ln>
            <a:solidFill>
              <a:srgbClr val="000000"/>
            </a:solidFill>
            <a:miter lim="800000"/>
            <a:headEnd/>
            <a:tailEnd/>
          </a:ln>
        </p:spPr>
      </p:sp>
      <p:sp>
        <p:nvSpPr>
          <p:cNvPr id="95235" name="Rectangle 3"/>
          <p:cNvSpPr>
            <a:spLocks noGrp="1"/>
          </p:cNvSpPr>
          <p:nvPr>
            <p:ph type="body" idx="1"/>
          </p:nvPr>
        </p:nvSpPr>
        <p:spPr bwMode="auto">
          <a:noFill/>
        </p:spPr>
        <p:txBody>
          <a:bodyPr/>
          <a:lstStyle/>
          <a:p>
            <a:pPr eaLnBrk="1" hangingPunct="1">
              <a:spcBef>
                <a:spcPct val="0"/>
              </a:spcBef>
            </a:pPr>
            <a:endParaRPr lang="lv-LV" smtClean="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Chromosome Conformation Capture </a:t>
            </a:r>
            <a:r>
              <a:rPr lang="fr-FR" dirty="0" err="1" smtClean="0"/>
              <a:t>Carbon</a:t>
            </a:r>
            <a:r>
              <a:rPr lang="fr-FR" dirty="0" smtClean="0"/>
              <a:t> Copy</a:t>
            </a:r>
            <a:endParaRPr lang="lv-LV" dirty="0"/>
          </a:p>
        </p:txBody>
      </p:sp>
      <p:sp>
        <p:nvSpPr>
          <p:cNvPr id="4" name="Slide Number Placeholder 3"/>
          <p:cNvSpPr>
            <a:spLocks noGrp="1"/>
          </p:cNvSpPr>
          <p:nvPr>
            <p:ph type="sldNum" sz="quarter" idx="10"/>
          </p:nvPr>
        </p:nvSpPr>
        <p:spPr/>
        <p:txBody>
          <a:bodyPr/>
          <a:lstStyle/>
          <a:p>
            <a:fld id="{0BCBBC22-4F46-4FFA-80DF-EC6385D5B190}" type="slidenum">
              <a:rPr lang="lv-LV" smtClean="0"/>
              <a:pPr/>
              <a:t>94</a:t>
            </a:fld>
            <a:endParaRPr lang="lv-LV"/>
          </a:p>
        </p:txBody>
      </p:sp>
    </p:spTree>
    <p:extLst>
      <p:ext uri="{BB962C8B-B14F-4D97-AF65-F5344CB8AC3E}">
        <p14:creationId xmlns:p14="http://schemas.microsoft.com/office/powerpoint/2010/main" val="3661376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altLang="en-US">
                <a:latin typeface="Arial" charset="0"/>
                <a:ea typeface="msgothic" charset="0"/>
                <a:cs typeface="msgothic" charset="0"/>
              </a:rPr>
              <a:t>Bisulfite capture procedure. Genomic DNA was randomly fragmented according to the standard Illumina protocol and ligated to custom-synthesized adaptors in which each C was replaced by 5-meC. The ligation was size-fractionated to select material from 150–300 bases in length. The gel-eluted material was treated with sodium bisulfite (see Methods) and then PCR-enriched using Illumina paired-end PCR primers. The resulting products were hybridized to custom-synthesized Agilent 244K arrays containing probes complementary to the A-rich strands. Hybridizations were carried out with Agilent array CGH buffers under standard conditions. After washing, captured fragments were eluted in water at 95°C and amplified again prior to quantification and sequencing on the Illumina GA2 platform.</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Chromosome Conformation Capture </a:t>
            </a:r>
            <a:r>
              <a:rPr lang="fr-FR" dirty="0" err="1" smtClean="0"/>
              <a:t>Carbon</a:t>
            </a:r>
            <a:r>
              <a:rPr lang="fr-FR" dirty="0" smtClean="0"/>
              <a:t> Copy</a:t>
            </a:r>
            <a:endParaRPr lang="lv-LV" dirty="0"/>
          </a:p>
        </p:txBody>
      </p:sp>
      <p:sp>
        <p:nvSpPr>
          <p:cNvPr id="4" name="Slide Number Placeholder 3"/>
          <p:cNvSpPr>
            <a:spLocks noGrp="1"/>
          </p:cNvSpPr>
          <p:nvPr>
            <p:ph type="sldNum" sz="quarter" idx="10"/>
          </p:nvPr>
        </p:nvSpPr>
        <p:spPr/>
        <p:txBody>
          <a:bodyPr/>
          <a:lstStyle/>
          <a:p>
            <a:fld id="{0BCBBC22-4F46-4FFA-80DF-EC6385D5B190}" type="slidenum">
              <a:rPr lang="lv-LV" smtClean="0"/>
              <a:pPr/>
              <a:t>96</a:t>
            </a:fld>
            <a:endParaRPr lang="lv-LV"/>
          </a:p>
        </p:txBody>
      </p:sp>
    </p:spTree>
    <p:extLst>
      <p:ext uri="{BB962C8B-B14F-4D97-AF65-F5344CB8AC3E}">
        <p14:creationId xmlns:p14="http://schemas.microsoft.com/office/powerpoint/2010/main" val="3661376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pPr eaLnBrk="1" hangingPunct="1"/>
            <a:fld id="{C86E7FEF-50A5-4819-8138-0D9671F2056F}" type="slidenum">
              <a:rPr lang="en-US" altLang="en-US" sz="1200"/>
              <a:pPr eaLnBrk="1" hangingPunct="1"/>
              <a:t>32</a:t>
            </a:fld>
            <a:endParaRPr lang="en-US" altLang="en-US" sz="12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r>
              <a:rPr lang="en-US" altLang="en-US" smtClean="0"/>
              <a:t>Make sure they know the difference between structural proteins and enzymes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pPr eaLnBrk="1" hangingPunct="1"/>
            <a:fld id="{037C0877-3C1C-40BA-BDC0-C7E316B406B9}" type="slidenum">
              <a:rPr lang="en-US" altLang="en-US" sz="1200"/>
              <a:pPr eaLnBrk="1" hangingPunct="1"/>
              <a:t>34</a:t>
            </a:fld>
            <a:endParaRPr lang="en-US" altLang="en-US" sz="12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en-US" altLang="en-US" dirty="0" smtClean="0"/>
              <a:t>Histones: A group of positively charged small proteins; high content of lysine and arginine</a:t>
            </a:r>
          </a:p>
          <a:p>
            <a:pPr eaLnBrk="1" hangingPunct="1"/>
            <a:r>
              <a:rPr lang="en-US" altLang="en-US" dirty="0" smtClean="0"/>
              <a:t>Generally small polypeptides; 10,000 to &lt; 25,000 </a:t>
            </a:r>
            <a:r>
              <a:rPr lang="en-US" altLang="en-US" dirty="0" err="1" smtClean="0"/>
              <a:t>daltons</a:t>
            </a:r>
            <a:endParaRPr lang="en-US" altLang="en-US" dirty="0" smtClean="0"/>
          </a:p>
          <a:p>
            <a:pPr eaLnBrk="1" hangingPunct="1"/>
            <a:r>
              <a:rPr lang="en-US" altLang="en-US" dirty="0" smtClean="0"/>
              <a:t>Facilitates interactions with negatively charged phosphate backbone of DNA</a:t>
            </a:r>
          </a:p>
          <a:p>
            <a:pPr eaLnBrk="1" hangingPunct="1"/>
            <a:r>
              <a:rPr lang="en-US" altLang="en-US" dirty="0" smtClean="0"/>
              <a:t>Linker DNA may vary anywhere from 8-114bp</a:t>
            </a:r>
          </a:p>
          <a:p>
            <a:pPr eaLnBrk="1" hangingPunct="1"/>
            <a:endParaRPr lang="en-US" altLang="en-US" dirty="0" smtClean="0"/>
          </a:p>
          <a:p>
            <a:pPr eaLnBrk="1" hangingPunct="1"/>
            <a:endParaRPr lang="en-US"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pPr eaLnBrk="1" hangingPunct="1"/>
            <a:fld id="{52C447D4-1808-4333-9ACE-C7A56FDD6FC2}" type="slidenum">
              <a:rPr lang="en-US" altLang="en-US" sz="1200"/>
              <a:pPr eaLnBrk="1" hangingPunct="1"/>
              <a:t>35</a:t>
            </a:fld>
            <a:endParaRPr lang="en-US" altLang="en-US"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r>
              <a:rPr lang="en-US" altLang="en-US" smtClean="0"/>
              <a:t>Histones: A group of positively charged small proteins; high content of lysine and arginine</a:t>
            </a:r>
          </a:p>
          <a:p>
            <a:pPr eaLnBrk="1" hangingPunct="1"/>
            <a:r>
              <a:rPr lang="en-US" altLang="en-US" smtClean="0"/>
              <a:t>Generally small polypeptides; 10,000 to &lt; 25,000 daltons</a:t>
            </a:r>
          </a:p>
          <a:p>
            <a:pPr eaLnBrk="1" hangingPunct="1"/>
            <a:r>
              <a:rPr lang="en-US" altLang="en-US" smtClean="0"/>
              <a:t>Facilitates interactions with negatively charged phosphate backbone of DNA</a:t>
            </a:r>
          </a:p>
          <a:p>
            <a:pPr eaLnBrk="1" hangingPunct="1"/>
            <a:r>
              <a:rPr lang="en-US" altLang="en-US" smtClean="0"/>
              <a:t>Most abundant chromatin protein</a:t>
            </a:r>
          </a:p>
          <a:p>
            <a:pPr eaLnBrk="1" hangingPunct="1"/>
            <a:r>
              <a:rPr lang="en-US" altLang="en-US" smtClean="0"/>
              <a:t>Linker DNA may vary anywhere from 8-114bp</a:t>
            </a:r>
          </a:p>
          <a:p>
            <a:pPr eaLnBrk="1" hangingPunct="1"/>
            <a:endParaRPr lang="en-US" altLang="en-US" smtClean="0"/>
          </a:p>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914485" eaLnBrk="0" hangingPunct="0">
              <a:defRPr sz="2300">
                <a:solidFill>
                  <a:schemeClr val="tx1"/>
                </a:solidFill>
                <a:latin typeface="Times New Roman" pitchFamily="18" charset="0"/>
              </a:defRPr>
            </a:lvl1pPr>
            <a:lvl2pPr marL="702756" indent="-270291" defTabSz="914485" eaLnBrk="0" hangingPunct="0">
              <a:defRPr sz="2300">
                <a:solidFill>
                  <a:schemeClr val="tx1"/>
                </a:solidFill>
                <a:latin typeface="Times New Roman" pitchFamily="18" charset="0"/>
              </a:defRPr>
            </a:lvl2pPr>
            <a:lvl3pPr marL="1081164" indent="-216233" defTabSz="914485" eaLnBrk="0" hangingPunct="0">
              <a:defRPr sz="2300">
                <a:solidFill>
                  <a:schemeClr val="tx1"/>
                </a:solidFill>
                <a:latin typeface="Times New Roman" pitchFamily="18" charset="0"/>
              </a:defRPr>
            </a:lvl3pPr>
            <a:lvl4pPr marL="1513629" indent="-216233" defTabSz="914485" eaLnBrk="0" hangingPunct="0">
              <a:defRPr sz="2300">
                <a:solidFill>
                  <a:schemeClr val="tx1"/>
                </a:solidFill>
                <a:latin typeface="Times New Roman" pitchFamily="18" charset="0"/>
              </a:defRPr>
            </a:lvl4pPr>
            <a:lvl5pPr marL="1946095" indent="-216233" defTabSz="914485" eaLnBrk="0" hangingPunct="0">
              <a:defRPr sz="2300">
                <a:solidFill>
                  <a:schemeClr val="tx1"/>
                </a:solidFill>
                <a:latin typeface="Times New Roman" pitchFamily="18" charset="0"/>
              </a:defRPr>
            </a:lvl5pPr>
            <a:lvl6pPr marL="2378560" indent="-216233" defTabSz="914485" eaLnBrk="0" fontAlgn="base" hangingPunct="0">
              <a:spcBef>
                <a:spcPct val="0"/>
              </a:spcBef>
              <a:spcAft>
                <a:spcPct val="0"/>
              </a:spcAft>
              <a:defRPr sz="2300">
                <a:solidFill>
                  <a:schemeClr val="tx1"/>
                </a:solidFill>
                <a:latin typeface="Times New Roman" pitchFamily="18" charset="0"/>
              </a:defRPr>
            </a:lvl6pPr>
            <a:lvl7pPr marL="2811026" indent="-216233" defTabSz="914485" eaLnBrk="0" fontAlgn="base" hangingPunct="0">
              <a:spcBef>
                <a:spcPct val="0"/>
              </a:spcBef>
              <a:spcAft>
                <a:spcPct val="0"/>
              </a:spcAft>
              <a:defRPr sz="2300">
                <a:solidFill>
                  <a:schemeClr val="tx1"/>
                </a:solidFill>
                <a:latin typeface="Times New Roman" pitchFamily="18" charset="0"/>
              </a:defRPr>
            </a:lvl7pPr>
            <a:lvl8pPr marL="3243491" indent="-216233" defTabSz="914485" eaLnBrk="0" fontAlgn="base" hangingPunct="0">
              <a:spcBef>
                <a:spcPct val="0"/>
              </a:spcBef>
              <a:spcAft>
                <a:spcPct val="0"/>
              </a:spcAft>
              <a:defRPr sz="2300">
                <a:solidFill>
                  <a:schemeClr val="tx1"/>
                </a:solidFill>
                <a:latin typeface="Times New Roman" pitchFamily="18" charset="0"/>
              </a:defRPr>
            </a:lvl8pPr>
            <a:lvl9pPr marL="3675957" indent="-216233" defTabSz="914485" eaLnBrk="0" fontAlgn="base" hangingPunct="0">
              <a:spcBef>
                <a:spcPct val="0"/>
              </a:spcBef>
              <a:spcAft>
                <a:spcPct val="0"/>
              </a:spcAft>
              <a:defRPr sz="2300">
                <a:solidFill>
                  <a:schemeClr val="tx1"/>
                </a:solidFill>
                <a:latin typeface="Times New Roman" pitchFamily="18" charset="0"/>
              </a:defRPr>
            </a:lvl9pPr>
          </a:lstStyle>
          <a:p>
            <a:pPr eaLnBrk="1" hangingPunct="1"/>
            <a:fld id="{91513471-7FD7-47C4-83DD-237C4FBC0F4B}" type="slidenum">
              <a:rPr lang="en-US" altLang="en-US" sz="1200"/>
              <a:pPr eaLnBrk="1" hangingPunct="1"/>
              <a:t>38</a:t>
            </a:fld>
            <a:endParaRPr lang="en-US" altLang="en-US" sz="12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en-US" altLang="en-US" smtClean="0"/>
          </a:p>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BBC22-4F46-4FFA-80DF-EC6385D5B190}" type="slidenum">
              <a:rPr lang="lv-LV" smtClean="0"/>
              <a:pPr/>
              <a:t>51</a:t>
            </a:fld>
            <a:endParaRPr lang="lv-LV"/>
          </a:p>
        </p:txBody>
      </p:sp>
    </p:spTree>
    <p:extLst>
      <p:ext uri="{BB962C8B-B14F-4D97-AF65-F5344CB8AC3E}">
        <p14:creationId xmlns:p14="http://schemas.microsoft.com/office/powerpoint/2010/main" val="990381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BBC22-4F46-4FFA-80DF-EC6385D5B190}" type="slidenum">
              <a:rPr lang="lv-LV" smtClean="0"/>
              <a:pPr/>
              <a:t>52</a:t>
            </a:fld>
            <a:endParaRPr lang="lv-LV"/>
          </a:p>
        </p:txBody>
      </p:sp>
    </p:spTree>
    <p:extLst>
      <p:ext uri="{BB962C8B-B14F-4D97-AF65-F5344CB8AC3E}">
        <p14:creationId xmlns:p14="http://schemas.microsoft.com/office/powerpoint/2010/main" val="2226820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Modifications of the histone</a:t>
            </a:r>
            <a:r>
              <a:rPr lang="lv-LV"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amino-terminal tails alters the function</a:t>
            </a:r>
            <a:r>
              <a:rPr lang="lv-LV"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of chromatin. The sites of known histone</a:t>
            </a:r>
            <a:r>
              <a:rPr lang="lv-LV"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modifications are illustrated on each</a:t>
            </a:r>
            <a:r>
              <a:rPr lang="lv-LV"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histone. Although the types of histone modifications</a:t>
            </a:r>
            <a:r>
              <a:rPr lang="lv-LV"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continue to</a:t>
            </a:r>
            <a:r>
              <a:rPr lang="lv-LV"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grow, for simplicity, only</a:t>
            </a:r>
            <a:r>
              <a:rPr lang="lv-LV"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sites of acetylation, methylation, phosphorylation,</a:t>
            </a:r>
            <a:r>
              <a:rPr lang="lv-LV"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a:t>
            </a:r>
            <a:r>
              <a:rPr lang="en-US" sz="1200" kern="1200" dirty="0" err="1" smtClean="0">
                <a:solidFill>
                  <a:schemeClr val="tx1"/>
                </a:solidFill>
                <a:latin typeface="+mn-lt"/>
                <a:ea typeface="+mn-ea"/>
                <a:cs typeface="+mn-cs"/>
              </a:rPr>
              <a:t>ubiquitinylation</a:t>
            </a:r>
            <a:r>
              <a:rPr lang="en-US" sz="1200" kern="1200" dirty="0" smtClean="0">
                <a:solidFill>
                  <a:schemeClr val="tx1"/>
                </a:solidFill>
                <a:latin typeface="+mn-lt"/>
                <a:ea typeface="+mn-ea"/>
                <a:cs typeface="+mn-cs"/>
              </a:rPr>
              <a:t> are shown. The</a:t>
            </a:r>
            <a:r>
              <a:rPr lang="lv-LV"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majority of these modifications occur on the</a:t>
            </a:r>
            <a:r>
              <a:rPr lang="lv-LV"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tail regions, but there</a:t>
            </a:r>
            <a:r>
              <a:rPr lang="lv-LV"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are</a:t>
            </a:r>
            <a:r>
              <a:rPr lang="lv-LV"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occasional modifications</a:t>
            </a:r>
            <a:r>
              <a:rPr lang="lv-LV"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within the histone fold (e.g., methylation</a:t>
            </a:r>
            <a:r>
              <a:rPr lang="lv-LV"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of lysine 79 of histone H3). (Adapted,</a:t>
            </a:r>
            <a:r>
              <a:rPr lang="lv-LV"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with permission, from </a:t>
            </a:r>
            <a:r>
              <a:rPr lang="en-US" sz="1200" kern="1200" dirty="0" err="1" smtClean="0">
                <a:solidFill>
                  <a:schemeClr val="tx1"/>
                </a:solidFill>
                <a:latin typeface="+mn-lt"/>
                <a:ea typeface="+mn-ea"/>
                <a:cs typeface="+mn-cs"/>
              </a:rPr>
              <a:t>Alberts</a:t>
            </a:r>
            <a:r>
              <a:rPr lang="en-US" sz="1200" kern="1200" dirty="0" smtClean="0">
                <a:solidFill>
                  <a:schemeClr val="tx1"/>
                </a:solidFill>
                <a:latin typeface="+mn-lt"/>
                <a:ea typeface="+mn-ea"/>
                <a:cs typeface="+mn-cs"/>
              </a:rPr>
              <a:t> B. et al. 2002.</a:t>
            </a:r>
            <a:r>
              <a:rPr lang="lv-LV"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Molecular biology of the cell, 4th ed., Fig.</a:t>
            </a:r>
            <a:r>
              <a:rPr lang="lv-LV"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4-35. # Garland Science/Taylor &amp; Francis</a:t>
            </a:r>
            <a:r>
              <a:rPr lang="lv-LV"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LLC; and, with permission, from </a:t>
            </a:r>
            <a:r>
              <a:rPr lang="en-US" sz="1200" kern="1200" dirty="0" err="1" smtClean="0">
                <a:solidFill>
                  <a:schemeClr val="tx1"/>
                </a:solidFill>
                <a:latin typeface="+mn-lt"/>
                <a:ea typeface="+mn-ea"/>
                <a:cs typeface="+mn-cs"/>
              </a:rPr>
              <a:t>Jenuwein</a:t>
            </a:r>
            <a:r>
              <a:rPr lang="lv-LV"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T. and Allis C.D. 2001. Science 293: 1074–</a:t>
            </a:r>
          </a:p>
          <a:p>
            <a:r>
              <a:rPr lang="en-US" sz="1200" kern="1200" dirty="0" smtClean="0">
                <a:solidFill>
                  <a:schemeClr val="tx1"/>
                </a:solidFill>
                <a:latin typeface="+mn-lt"/>
                <a:ea typeface="+mn-ea"/>
                <a:cs typeface="+mn-cs"/>
              </a:rPr>
              <a:t>1080, Figs. 2 and 3. #AAAS.)</a:t>
            </a:r>
            <a:r>
              <a:rPr lang="lv-LV"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0BCBBC22-4F46-4FFA-80DF-EC6385D5B190}" type="slidenum">
              <a:rPr lang="lv-LV" smtClean="0"/>
              <a:pPr/>
              <a:t>53</a:t>
            </a:fld>
            <a:endParaRPr lang="lv-LV"/>
          </a:p>
        </p:txBody>
      </p:sp>
    </p:spTree>
    <p:extLst>
      <p:ext uri="{BB962C8B-B14F-4D97-AF65-F5344CB8AC3E}">
        <p14:creationId xmlns:p14="http://schemas.microsoft.com/office/powerpoint/2010/main" val="31205008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bwMode="white">
          <a:xfrm>
            <a:off x="3048000" y="457200"/>
            <a:ext cx="5867400" cy="1752600"/>
          </a:xfrm>
        </p:spPr>
        <p:txBody>
          <a:bodyPr/>
          <a:lstStyle>
            <a:lvl1pPr>
              <a:defRPr sz="4000" b="1"/>
            </a:lvl1pPr>
          </a:lstStyle>
          <a:p>
            <a:r>
              <a:rPr lang="en-US" smtClean="0"/>
              <a:t>Click to edit Master title style</a:t>
            </a:r>
            <a:endParaRPr lang="en-US"/>
          </a:p>
        </p:txBody>
      </p:sp>
      <p:sp>
        <p:nvSpPr>
          <p:cNvPr id="3075" name="Rectangle 3"/>
          <p:cNvSpPr>
            <a:spLocks noGrp="1" noChangeArrowheads="1"/>
          </p:cNvSpPr>
          <p:nvPr>
            <p:ph type="subTitle" idx="1"/>
          </p:nvPr>
        </p:nvSpPr>
        <p:spPr bwMode="white">
          <a:xfrm>
            <a:off x="990600" y="4953000"/>
            <a:ext cx="7315200" cy="381000"/>
          </a:xfrm>
        </p:spPr>
        <p:txBody>
          <a:bodyPr/>
          <a:lstStyle>
            <a:lvl1pPr marL="0" indent="0" algn="ctr">
              <a:buFont typeface="Wingdings" pitchFamily="2" charset="2"/>
              <a:buNone/>
              <a:defRPr sz="1800" b="1"/>
            </a:lvl1pPr>
          </a:lstStyle>
          <a:p>
            <a:r>
              <a:rPr lang="en-US" smtClean="0"/>
              <a:t>Click to edit Master subtitle style</a:t>
            </a:r>
            <a:endParaRPr lang="en-US"/>
          </a:p>
        </p:txBody>
      </p:sp>
      <p:grpSp>
        <p:nvGrpSpPr>
          <p:cNvPr id="5" name="Group 1131"/>
          <p:cNvGrpSpPr>
            <a:grpSpLocks noChangeAspect="1"/>
          </p:cNvGrpSpPr>
          <p:nvPr userDrawn="1"/>
        </p:nvGrpSpPr>
        <p:grpSpPr bwMode="auto">
          <a:xfrm>
            <a:off x="3286116" y="5429264"/>
            <a:ext cx="1976440" cy="1182670"/>
            <a:chOff x="2410" y="4448"/>
            <a:chExt cx="770" cy="532"/>
          </a:xfrm>
        </p:grpSpPr>
        <p:sp>
          <p:nvSpPr>
            <p:cNvPr id="6" name="Freeform 1132"/>
            <p:cNvSpPr>
              <a:spLocks noChangeAspect="1" noEditPoints="1"/>
            </p:cNvSpPr>
            <p:nvPr/>
          </p:nvSpPr>
          <p:spPr bwMode="auto">
            <a:xfrm>
              <a:off x="2410" y="4564"/>
              <a:ext cx="770" cy="416"/>
            </a:xfrm>
            <a:custGeom>
              <a:avLst/>
              <a:gdLst>
                <a:gd name="T0" fmla="*/ 0 w 2309"/>
                <a:gd name="T1" fmla="*/ 0 h 1247"/>
                <a:gd name="T2" fmla="*/ 0 w 2309"/>
                <a:gd name="T3" fmla="*/ 0 h 1247"/>
                <a:gd name="T4" fmla="*/ 0 w 2309"/>
                <a:gd name="T5" fmla="*/ 0 h 1247"/>
                <a:gd name="T6" fmla="*/ 0 w 2309"/>
                <a:gd name="T7" fmla="*/ 0 h 1247"/>
                <a:gd name="T8" fmla="*/ 0 w 2309"/>
                <a:gd name="T9" fmla="*/ 0 h 1247"/>
                <a:gd name="T10" fmla="*/ 0 w 2309"/>
                <a:gd name="T11" fmla="*/ 0 h 1247"/>
                <a:gd name="T12" fmla="*/ 0 w 2309"/>
                <a:gd name="T13" fmla="*/ 0 h 1247"/>
                <a:gd name="T14" fmla="*/ 0 w 2309"/>
                <a:gd name="T15" fmla="*/ 0 h 1247"/>
                <a:gd name="T16" fmla="*/ 0 w 2309"/>
                <a:gd name="T17" fmla="*/ 0 h 1247"/>
                <a:gd name="T18" fmla="*/ 0 w 2309"/>
                <a:gd name="T19" fmla="*/ 0 h 1247"/>
                <a:gd name="T20" fmla="*/ 0 w 2309"/>
                <a:gd name="T21" fmla="*/ 0 h 1247"/>
                <a:gd name="T22" fmla="*/ 0 w 2309"/>
                <a:gd name="T23" fmla="*/ 0 h 1247"/>
                <a:gd name="T24" fmla="*/ 0 w 2309"/>
                <a:gd name="T25" fmla="*/ 0 h 1247"/>
                <a:gd name="T26" fmla="*/ 0 w 2309"/>
                <a:gd name="T27" fmla="*/ 0 h 1247"/>
                <a:gd name="T28" fmla="*/ 0 w 2309"/>
                <a:gd name="T29" fmla="*/ 0 h 1247"/>
                <a:gd name="T30" fmla="*/ 0 w 2309"/>
                <a:gd name="T31" fmla="*/ 0 h 1247"/>
                <a:gd name="T32" fmla="*/ 0 w 2309"/>
                <a:gd name="T33" fmla="*/ 0 h 1247"/>
                <a:gd name="T34" fmla="*/ 0 w 2309"/>
                <a:gd name="T35" fmla="*/ 0 h 1247"/>
                <a:gd name="T36" fmla="*/ 0 w 2309"/>
                <a:gd name="T37" fmla="*/ 0 h 1247"/>
                <a:gd name="T38" fmla="*/ 0 w 2309"/>
                <a:gd name="T39" fmla="*/ 0 h 1247"/>
                <a:gd name="T40" fmla="*/ 0 w 2309"/>
                <a:gd name="T41" fmla="*/ 0 h 1247"/>
                <a:gd name="T42" fmla="*/ 0 w 2309"/>
                <a:gd name="T43" fmla="*/ 0 h 1247"/>
                <a:gd name="T44" fmla="*/ 0 w 2309"/>
                <a:gd name="T45" fmla="*/ 0 h 1247"/>
                <a:gd name="T46" fmla="*/ 0 w 2309"/>
                <a:gd name="T47" fmla="*/ 0 h 1247"/>
                <a:gd name="T48" fmla="*/ 0 w 2309"/>
                <a:gd name="T49" fmla="*/ 0 h 1247"/>
                <a:gd name="T50" fmla="*/ 0 w 2309"/>
                <a:gd name="T51" fmla="*/ 0 h 1247"/>
                <a:gd name="T52" fmla="*/ 0 w 2309"/>
                <a:gd name="T53" fmla="*/ 0 h 1247"/>
                <a:gd name="T54" fmla="*/ 0 w 2309"/>
                <a:gd name="T55" fmla="*/ 0 h 1247"/>
                <a:gd name="T56" fmla="*/ 0 w 2309"/>
                <a:gd name="T57" fmla="*/ 0 h 1247"/>
                <a:gd name="T58" fmla="*/ 0 w 2309"/>
                <a:gd name="T59" fmla="*/ 0 h 1247"/>
                <a:gd name="T60" fmla="*/ 0 w 2309"/>
                <a:gd name="T61" fmla="*/ 0 h 1247"/>
                <a:gd name="T62" fmla="*/ 0 w 2309"/>
                <a:gd name="T63" fmla="*/ 0 h 1247"/>
                <a:gd name="T64" fmla="*/ 0 w 2309"/>
                <a:gd name="T65" fmla="*/ 0 h 1247"/>
                <a:gd name="T66" fmla="*/ 0 w 2309"/>
                <a:gd name="T67" fmla="*/ 0 h 1247"/>
                <a:gd name="T68" fmla="*/ 0 w 2309"/>
                <a:gd name="T69" fmla="*/ 0 h 1247"/>
                <a:gd name="T70" fmla="*/ 0 w 2309"/>
                <a:gd name="T71" fmla="*/ 0 h 1247"/>
                <a:gd name="T72" fmla="*/ 0 w 2309"/>
                <a:gd name="T73" fmla="*/ 0 h 1247"/>
                <a:gd name="T74" fmla="*/ 0 w 2309"/>
                <a:gd name="T75" fmla="*/ 0 h 1247"/>
                <a:gd name="T76" fmla="*/ 0 w 2309"/>
                <a:gd name="T77" fmla="*/ 0 h 1247"/>
                <a:gd name="T78" fmla="*/ 0 w 2309"/>
                <a:gd name="T79" fmla="*/ 0 h 1247"/>
                <a:gd name="T80" fmla="*/ 0 w 2309"/>
                <a:gd name="T81" fmla="*/ 0 h 1247"/>
                <a:gd name="T82" fmla="*/ 0 w 2309"/>
                <a:gd name="T83" fmla="*/ 0 h 1247"/>
                <a:gd name="T84" fmla="*/ 0 w 2309"/>
                <a:gd name="T85" fmla="*/ 0 h 1247"/>
                <a:gd name="T86" fmla="*/ 0 w 2309"/>
                <a:gd name="T87" fmla="*/ 0 h 1247"/>
                <a:gd name="T88" fmla="*/ 0 w 2309"/>
                <a:gd name="T89" fmla="*/ 0 h 1247"/>
                <a:gd name="T90" fmla="*/ 0 w 2309"/>
                <a:gd name="T91" fmla="*/ 0 h 1247"/>
                <a:gd name="T92" fmla="*/ 0 w 2309"/>
                <a:gd name="T93" fmla="*/ 0 h 1247"/>
                <a:gd name="T94" fmla="*/ 0 w 2309"/>
                <a:gd name="T95" fmla="*/ 0 h 1247"/>
                <a:gd name="T96" fmla="*/ 0 w 2309"/>
                <a:gd name="T97" fmla="*/ 0 h 1247"/>
                <a:gd name="T98" fmla="*/ 0 w 2309"/>
                <a:gd name="T99" fmla="*/ 0 h 1247"/>
                <a:gd name="T100" fmla="*/ 0 w 2309"/>
                <a:gd name="T101" fmla="*/ 0 h 1247"/>
                <a:gd name="T102" fmla="*/ 0 w 2309"/>
                <a:gd name="T103" fmla="*/ 0 h 1247"/>
                <a:gd name="T104" fmla="*/ 0 w 2309"/>
                <a:gd name="T105" fmla="*/ 0 h 1247"/>
                <a:gd name="T106" fmla="*/ 0 w 2309"/>
                <a:gd name="T107" fmla="*/ 0 h 1247"/>
                <a:gd name="T108" fmla="*/ 0 w 2309"/>
                <a:gd name="T109" fmla="*/ 0 h 1247"/>
                <a:gd name="T110" fmla="*/ 0 w 2309"/>
                <a:gd name="T111" fmla="*/ 0 h 1247"/>
                <a:gd name="T112" fmla="*/ 0 w 2309"/>
                <a:gd name="T113" fmla="*/ 0 h 1247"/>
                <a:gd name="T114" fmla="*/ 0 w 2309"/>
                <a:gd name="T115" fmla="*/ 0 h 1247"/>
                <a:gd name="T116" fmla="*/ 0 w 2309"/>
                <a:gd name="T117" fmla="*/ 0 h 124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09"/>
                <a:gd name="T178" fmla="*/ 0 h 1247"/>
                <a:gd name="T179" fmla="*/ 2309 w 2309"/>
                <a:gd name="T180" fmla="*/ 1247 h 124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09" h="1247">
                  <a:moveTo>
                    <a:pt x="1155" y="1247"/>
                  </a:moveTo>
                  <a:lnTo>
                    <a:pt x="1214" y="1245"/>
                  </a:lnTo>
                  <a:lnTo>
                    <a:pt x="1273" y="1243"/>
                  </a:lnTo>
                  <a:lnTo>
                    <a:pt x="1330" y="1239"/>
                  </a:lnTo>
                  <a:lnTo>
                    <a:pt x="1387" y="1233"/>
                  </a:lnTo>
                  <a:lnTo>
                    <a:pt x="1442" y="1226"/>
                  </a:lnTo>
                  <a:lnTo>
                    <a:pt x="1497" y="1217"/>
                  </a:lnTo>
                  <a:lnTo>
                    <a:pt x="1551" y="1208"/>
                  </a:lnTo>
                  <a:lnTo>
                    <a:pt x="1603" y="1197"/>
                  </a:lnTo>
                  <a:lnTo>
                    <a:pt x="1654" y="1183"/>
                  </a:lnTo>
                  <a:lnTo>
                    <a:pt x="1704" y="1170"/>
                  </a:lnTo>
                  <a:lnTo>
                    <a:pt x="1753" y="1154"/>
                  </a:lnTo>
                  <a:lnTo>
                    <a:pt x="1799" y="1139"/>
                  </a:lnTo>
                  <a:lnTo>
                    <a:pt x="1844" y="1120"/>
                  </a:lnTo>
                  <a:lnTo>
                    <a:pt x="1888" y="1102"/>
                  </a:lnTo>
                  <a:lnTo>
                    <a:pt x="1930" y="1081"/>
                  </a:lnTo>
                  <a:lnTo>
                    <a:pt x="1970" y="1061"/>
                  </a:lnTo>
                  <a:lnTo>
                    <a:pt x="2009" y="1039"/>
                  </a:lnTo>
                  <a:lnTo>
                    <a:pt x="2044" y="1016"/>
                  </a:lnTo>
                  <a:lnTo>
                    <a:pt x="2079" y="993"/>
                  </a:lnTo>
                  <a:lnTo>
                    <a:pt x="2111" y="967"/>
                  </a:lnTo>
                  <a:lnTo>
                    <a:pt x="2142" y="942"/>
                  </a:lnTo>
                  <a:lnTo>
                    <a:pt x="2170" y="915"/>
                  </a:lnTo>
                  <a:lnTo>
                    <a:pt x="2194" y="888"/>
                  </a:lnTo>
                  <a:lnTo>
                    <a:pt x="2218" y="860"/>
                  </a:lnTo>
                  <a:lnTo>
                    <a:pt x="2239" y="831"/>
                  </a:lnTo>
                  <a:lnTo>
                    <a:pt x="2256" y="802"/>
                  </a:lnTo>
                  <a:lnTo>
                    <a:pt x="2272" y="773"/>
                  </a:lnTo>
                  <a:lnTo>
                    <a:pt x="2285" y="741"/>
                  </a:lnTo>
                  <a:lnTo>
                    <a:pt x="2295" y="711"/>
                  </a:lnTo>
                  <a:lnTo>
                    <a:pt x="2303" y="679"/>
                  </a:lnTo>
                  <a:lnTo>
                    <a:pt x="2307" y="648"/>
                  </a:lnTo>
                  <a:lnTo>
                    <a:pt x="2309" y="615"/>
                  </a:lnTo>
                  <a:lnTo>
                    <a:pt x="2307" y="588"/>
                  </a:lnTo>
                  <a:lnTo>
                    <a:pt x="2305" y="563"/>
                  </a:lnTo>
                  <a:lnTo>
                    <a:pt x="2300" y="537"/>
                  </a:lnTo>
                  <a:lnTo>
                    <a:pt x="2294" y="512"/>
                  </a:lnTo>
                  <a:lnTo>
                    <a:pt x="2285" y="487"/>
                  </a:lnTo>
                  <a:lnTo>
                    <a:pt x="2274" y="463"/>
                  </a:lnTo>
                  <a:lnTo>
                    <a:pt x="2262" y="439"/>
                  </a:lnTo>
                  <a:lnTo>
                    <a:pt x="2249" y="414"/>
                  </a:lnTo>
                  <a:lnTo>
                    <a:pt x="2234" y="391"/>
                  </a:lnTo>
                  <a:lnTo>
                    <a:pt x="2217" y="368"/>
                  </a:lnTo>
                  <a:lnTo>
                    <a:pt x="2199" y="345"/>
                  </a:lnTo>
                  <a:lnTo>
                    <a:pt x="2178" y="323"/>
                  </a:lnTo>
                  <a:lnTo>
                    <a:pt x="2156" y="301"/>
                  </a:lnTo>
                  <a:lnTo>
                    <a:pt x="2134" y="281"/>
                  </a:lnTo>
                  <a:lnTo>
                    <a:pt x="2109" y="260"/>
                  </a:lnTo>
                  <a:lnTo>
                    <a:pt x="2083" y="241"/>
                  </a:lnTo>
                  <a:lnTo>
                    <a:pt x="2056" y="221"/>
                  </a:lnTo>
                  <a:lnTo>
                    <a:pt x="2028" y="202"/>
                  </a:lnTo>
                  <a:lnTo>
                    <a:pt x="1998" y="185"/>
                  </a:lnTo>
                  <a:lnTo>
                    <a:pt x="1967" y="167"/>
                  </a:lnTo>
                  <a:lnTo>
                    <a:pt x="1934" y="149"/>
                  </a:lnTo>
                  <a:lnTo>
                    <a:pt x="1902" y="134"/>
                  </a:lnTo>
                  <a:lnTo>
                    <a:pt x="1866" y="118"/>
                  </a:lnTo>
                  <a:lnTo>
                    <a:pt x="1831" y="103"/>
                  </a:lnTo>
                  <a:lnTo>
                    <a:pt x="1794" y="90"/>
                  </a:lnTo>
                  <a:lnTo>
                    <a:pt x="1757" y="77"/>
                  </a:lnTo>
                  <a:lnTo>
                    <a:pt x="1719" y="63"/>
                  </a:lnTo>
                  <a:lnTo>
                    <a:pt x="1679" y="52"/>
                  </a:lnTo>
                  <a:lnTo>
                    <a:pt x="1638" y="41"/>
                  </a:lnTo>
                  <a:lnTo>
                    <a:pt x="1597" y="32"/>
                  </a:lnTo>
                  <a:lnTo>
                    <a:pt x="1555" y="22"/>
                  </a:lnTo>
                  <a:lnTo>
                    <a:pt x="1512" y="13"/>
                  </a:lnTo>
                  <a:lnTo>
                    <a:pt x="1504" y="39"/>
                  </a:lnTo>
                  <a:lnTo>
                    <a:pt x="1495" y="63"/>
                  </a:lnTo>
                  <a:lnTo>
                    <a:pt x="1484" y="88"/>
                  </a:lnTo>
                  <a:lnTo>
                    <a:pt x="1470" y="109"/>
                  </a:lnTo>
                  <a:lnTo>
                    <a:pt x="1454" y="130"/>
                  </a:lnTo>
                  <a:lnTo>
                    <a:pt x="1437" y="151"/>
                  </a:lnTo>
                  <a:lnTo>
                    <a:pt x="1419" y="169"/>
                  </a:lnTo>
                  <a:lnTo>
                    <a:pt x="1399" y="186"/>
                  </a:lnTo>
                  <a:lnTo>
                    <a:pt x="1379" y="201"/>
                  </a:lnTo>
                  <a:lnTo>
                    <a:pt x="1357" y="214"/>
                  </a:lnTo>
                  <a:lnTo>
                    <a:pt x="1334" y="226"/>
                  </a:lnTo>
                  <a:lnTo>
                    <a:pt x="1309" y="236"/>
                  </a:lnTo>
                  <a:lnTo>
                    <a:pt x="1284" y="243"/>
                  </a:lnTo>
                  <a:lnTo>
                    <a:pt x="1257" y="249"/>
                  </a:lnTo>
                  <a:lnTo>
                    <a:pt x="1230" y="253"/>
                  </a:lnTo>
                  <a:lnTo>
                    <a:pt x="1203" y="254"/>
                  </a:lnTo>
                  <a:lnTo>
                    <a:pt x="1189" y="254"/>
                  </a:lnTo>
                  <a:lnTo>
                    <a:pt x="1174" y="253"/>
                  </a:lnTo>
                  <a:lnTo>
                    <a:pt x="1161" y="252"/>
                  </a:lnTo>
                  <a:lnTo>
                    <a:pt x="1146" y="249"/>
                  </a:lnTo>
                  <a:lnTo>
                    <a:pt x="1119" y="243"/>
                  </a:lnTo>
                  <a:lnTo>
                    <a:pt x="1094" y="235"/>
                  </a:lnTo>
                  <a:lnTo>
                    <a:pt x="1068" y="224"/>
                  </a:lnTo>
                  <a:lnTo>
                    <a:pt x="1044" y="211"/>
                  </a:lnTo>
                  <a:lnTo>
                    <a:pt x="1022" y="197"/>
                  </a:lnTo>
                  <a:lnTo>
                    <a:pt x="1000" y="181"/>
                  </a:lnTo>
                  <a:lnTo>
                    <a:pt x="980" y="163"/>
                  </a:lnTo>
                  <a:lnTo>
                    <a:pt x="962" y="143"/>
                  </a:lnTo>
                  <a:lnTo>
                    <a:pt x="945" y="123"/>
                  </a:lnTo>
                  <a:lnTo>
                    <a:pt x="930" y="101"/>
                  </a:lnTo>
                  <a:lnTo>
                    <a:pt x="917" y="77"/>
                  </a:lnTo>
                  <a:lnTo>
                    <a:pt x="906" y="52"/>
                  </a:lnTo>
                  <a:lnTo>
                    <a:pt x="897" y="27"/>
                  </a:lnTo>
                  <a:lnTo>
                    <a:pt x="890" y="0"/>
                  </a:lnTo>
                  <a:lnTo>
                    <a:pt x="843" y="6"/>
                  </a:lnTo>
                  <a:lnTo>
                    <a:pt x="796" y="15"/>
                  </a:lnTo>
                  <a:lnTo>
                    <a:pt x="751" y="23"/>
                  </a:lnTo>
                  <a:lnTo>
                    <a:pt x="706" y="33"/>
                  </a:lnTo>
                  <a:lnTo>
                    <a:pt x="662" y="44"/>
                  </a:lnTo>
                  <a:lnTo>
                    <a:pt x="620" y="56"/>
                  </a:lnTo>
                  <a:lnTo>
                    <a:pt x="577" y="68"/>
                  </a:lnTo>
                  <a:lnTo>
                    <a:pt x="537" y="81"/>
                  </a:lnTo>
                  <a:lnTo>
                    <a:pt x="496" y="96"/>
                  </a:lnTo>
                  <a:lnTo>
                    <a:pt x="459" y="112"/>
                  </a:lnTo>
                  <a:lnTo>
                    <a:pt x="421" y="128"/>
                  </a:lnTo>
                  <a:lnTo>
                    <a:pt x="386" y="145"/>
                  </a:lnTo>
                  <a:lnTo>
                    <a:pt x="350" y="163"/>
                  </a:lnTo>
                  <a:lnTo>
                    <a:pt x="317" y="181"/>
                  </a:lnTo>
                  <a:lnTo>
                    <a:pt x="286" y="201"/>
                  </a:lnTo>
                  <a:lnTo>
                    <a:pt x="255" y="220"/>
                  </a:lnTo>
                  <a:lnTo>
                    <a:pt x="226" y="241"/>
                  </a:lnTo>
                  <a:lnTo>
                    <a:pt x="198" y="262"/>
                  </a:lnTo>
                  <a:lnTo>
                    <a:pt x="172" y="284"/>
                  </a:lnTo>
                  <a:lnTo>
                    <a:pt x="148" y="306"/>
                  </a:lnTo>
                  <a:lnTo>
                    <a:pt x="126" y="329"/>
                  </a:lnTo>
                  <a:lnTo>
                    <a:pt x="104" y="354"/>
                  </a:lnTo>
                  <a:lnTo>
                    <a:pt x="86" y="378"/>
                  </a:lnTo>
                  <a:lnTo>
                    <a:pt x="69" y="402"/>
                  </a:lnTo>
                  <a:lnTo>
                    <a:pt x="53" y="428"/>
                  </a:lnTo>
                  <a:lnTo>
                    <a:pt x="39" y="453"/>
                  </a:lnTo>
                  <a:lnTo>
                    <a:pt x="27" y="479"/>
                  </a:lnTo>
                  <a:lnTo>
                    <a:pt x="19" y="505"/>
                  </a:lnTo>
                  <a:lnTo>
                    <a:pt x="10" y="532"/>
                  </a:lnTo>
                  <a:lnTo>
                    <a:pt x="5" y="559"/>
                  </a:lnTo>
                  <a:lnTo>
                    <a:pt x="2" y="587"/>
                  </a:lnTo>
                  <a:lnTo>
                    <a:pt x="0" y="615"/>
                  </a:lnTo>
                  <a:lnTo>
                    <a:pt x="2" y="633"/>
                  </a:lnTo>
                  <a:lnTo>
                    <a:pt x="3" y="651"/>
                  </a:lnTo>
                  <a:lnTo>
                    <a:pt x="5" y="670"/>
                  </a:lnTo>
                  <a:lnTo>
                    <a:pt x="9" y="687"/>
                  </a:lnTo>
                  <a:lnTo>
                    <a:pt x="13" y="705"/>
                  </a:lnTo>
                  <a:lnTo>
                    <a:pt x="18" y="723"/>
                  </a:lnTo>
                  <a:lnTo>
                    <a:pt x="24" y="740"/>
                  </a:lnTo>
                  <a:lnTo>
                    <a:pt x="31" y="757"/>
                  </a:lnTo>
                  <a:lnTo>
                    <a:pt x="38" y="774"/>
                  </a:lnTo>
                  <a:lnTo>
                    <a:pt x="47" y="791"/>
                  </a:lnTo>
                  <a:lnTo>
                    <a:pt x="57" y="808"/>
                  </a:lnTo>
                  <a:lnTo>
                    <a:pt x="66" y="825"/>
                  </a:lnTo>
                  <a:lnTo>
                    <a:pt x="77" y="841"/>
                  </a:lnTo>
                  <a:lnTo>
                    <a:pt x="89" y="857"/>
                  </a:lnTo>
                  <a:lnTo>
                    <a:pt x="102" y="872"/>
                  </a:lnTo>
                  <a:lnTo>
                    <a:pt x="115" y="888"/>
                  </a:lnTo>
                  <a:lnTo>
                    <a:pt x="231" y="352"/>
                  </a:lnTo>
                  <a:lnTo>
                    <a:pt x="503" y="352"/>
                  </a:lnTo>
                  <a:lnTo>
                    <a:pt x="527" y="352"/>
                  </a:lnTo>
                  <a:lnTo>
                    <a:pt x="549" y="352"/>
                  </a:lnTo>
                  <a:lnTo>
                    <a:pt x="567" y="355"/>
                  </a:lnTo>
                  <a:lnTo>
                    <a:pt x="585" y="356"/>
                  </a:lnTo>
                  <a:lnTo>
                    <a:pt x="601" y="360"/>
                  </a:lnTo>
                  <a:lnTo>
                    <a:pt x="616" y="365"/>
                  </a:lnTo>
                  <a:lnTo>
                    <a:pt x="632" y="371"/>
                  </a:lnTo>
                  <a:lnTo>
                    <a:pt x="646" y="379"/>
                  </a:lnTo>
                  <a:lnTo>
                    <a:pt x="661" y="389"/>
                  </a:lnTo>
                  <a:lnTo>
                    <a:pt x="673" y="400"/>
                  </a:lnTo>
                  <a:lnTo>
                    <a:pt x="684" y="412"/>
                  </a:lnTo>
                  <a:lnTo>
                    <a:pt x="693" y="425"/>
                  </a:lnTo>
                  <a:lnTo>
                    <a:pt x="700" y="441"/>
                  </a:lnTo>
                  <a:lnTo>
                    <a:pt x="705" y="457"/>
                  </a:lnTo>
                  <a:lnTo>
                    <a:pt x="709" y="473"/>
                  </a:lnTo>
                  <a:lnTo>
                    <a:pt x="710" y="490"/>
                  </a:lnTo>
                  <a:lnTo>
                    <a:pt x="710" y="502"/>
                  </a:lnTo>
                  <a:lnTo>
                    <a:pt x="709" y="513"/>
                  </a:lnTo>
                  <a:lnTo>
                    <a:pt x="706" y="523"/>
                  </a:lnTo>
                  <a:lnTo>
                    <a:pt x="702" y="533"/>
                  </a:lnTo>
                  <a:lnTo>
                    <a:pt x="699" y="544"/>
                  </a:lnTo>
                  <a:lnTo>
                    <a:pt x="695" y="554"/>
                  </a:lnTo>
                  <a:lnTo>
                    <a:pt x="689" y="565"/>
                  </a:lnTo>
                  <a:lnTo>
                    <a:pt x="683" y="575"/>
                  </a:lnTo>
                  <a:lnTo>
                    <a:pt x="676" y="584"/>
                  </a:lnTo>
                  <a:lnTo>
                    <a:pt x="668" y="593"/>
                  </a:lnTo>
                  <a:lnTo>
                    <a:pt x="659" y="601"/>
                  </a:lnTo>
                  <a:lnTo>
                    <a:pt x="649" y="609"/>
                  </a:lnTo>
                  <a:lnTo>
                    <a:pt x="638" y="616"/>
                  </a:lnTo>
                  <a:lnTo>
                    <a:pt x="626" y="622"/>
                  </a:lnTo>
                  <a:lnTo>
                    <a:pt x="613" y="627"/>
                  </a:lnTo>
                  <a:lnTo>
                    <a:pt x="599" y="632"/>
                  </a:lnTo>
                  <a:lnTo>
                    <a:pt x="599" y="633"/>
                  </a:lnTo>
                  <a:lnTo>
                    <a:pt x="611" y="637"/>
                  </a:lnTo>
                  <a:lnTo>
                    <a:pt x="621" y="642"/>
                  </a:lnTo>
                  <a:lnTo>
                    <a:pt x="632" y="646"/>
                  </a:lnTo>
                  <a:lnTo>
                    <a:pt x="640" y="653"/>
                  </a:lnTo>
                  <a:lnTo>
                    <a:pt x="649" y="657"/>
                  </a:lnTo>
                  <a:lnTo>
                    <a:pt x="657" y="665"/>
                  </a:lnTo>
                  <a:lnTo>
                    <a:pt x="663" y="671"/>
                  </a:lnTo>
                  <a:lnTo>
                    <a:pt x="671" y="679"/>
                  </a:lnTo>
                  <a:lnTo>
                    <a:pt x="676" y="687"/>
                  </a:lnTo>
                  <a:lnTo>
                    <a:pt x="680" y="695"/>
                  </a:lnTo>
                  <a:lnTo>
                    <a:pt x="684" y="705"/>
                  </a:lnTo>
                  <a:lnTo>
                    <a:pt x="688" y="714"/>
                  </a:lnTo>
                  <a:lnTo>
                    <a:pt x="690" y="724"/>
                  </a:lnTo>
                  <a:lnTo>
                    <a:pt x="693" y="735"/>
                  </a:lnTo>
                  <a:lnTo>
                    <a:pt x="694" y="746"/>
                  </a:lnTo>
                  <a:lnTo>
                    <a:pt x="694" y="758"/>
                  </a:lnTo>
                  <a:lnTo>
                    <a:pt x="693" y="775"/>
                  </a:lnTo>
                  <a:lnTo>
                    <a:pt x="690" y="792"/>
                  </a:lnTo>
                  <a:lnTo>
                    <a:pt x="685" y="808"/>
                  </a:lnTo>
                  <a:lnTo>
                    <a:pt x="679" y="825"/>
                  </a:lnTo>
                  <a:lnTo>
                    <a:pt x="671" y="840"/>
                  </a:lnTo>
                  <a:lnTo>
                    <a:pt x="661" y="855"/>
                  </a:lnTo>
                  <a:lnTo>
                    <a:pt x="649" y="870"/>
                  </a:lnTo>
                  <a:lnTo>
                    <a:pt x="635" y="885"/>
                  </a:lnTo>
                  <a:lnTo>
                    <a:pt x="620" y="898"/>
                  </a:lnTo>
                  <a:lnTo>
                    <a:pt x="602" y="910"/>
                  </a:lnTo>
                  <a:lnTo>
                    <a:pt x="584" y="920"/>
                  </a:lnTo>
                  <a:lnTo>
                    <a:pt x="565" y="927"/>
                  </a:lnTo>
                  <a:lnTo>
                    <a:pt x="543" y="933"/>
                  </a:lnTo>
                  <a:lnTo>
                    <a:pt x="520" y="938"/>
                  </a:lnTo>
                  <a:lnTo>
                    <a:pt x="495" y="940"/>
                  </a:lnTo>
                  <a:lnTo>
                    <a:pt x="468" y="942"/>
                  </a:lnTo>
                  <a:lnTo>
                    <a:pt x="169" y="942"/>
                  </a:lnTo>
                  <a:lnTo>
                    <a:pt x="188" y="959"/>
                  </a:lnTo>
                  <a:lnTo>
                    <a:pt x="208" y="974"/>
                  </a:lnTo>
                  <a:lnTo>
                    <a:pt x="230" y="991"/>
                  </a:lnTo>
                  <a:lnTo>
                    <a:pt x="252" y="1007"/>
                  </a:lnTo>
                  <a:lnTo>
                    <a:pt x="275" y="1023"/>
                  </a:lnTo>
                  <a:lnTo>
                    <a:pt x="299" y="1038"/>
                  </a:lnTo>
                  <a:lnTo>
                    <a:pt x="323" y="1052"/>
                  </a:lnTo>
                  <a:lnTo>
                    <a:pt x="349" y="1066"/>
                  </a:lnTo>
                  <a:lnTo>
                    <a:pt x="376" y="1080"/>
                  </a:lnTo>
                  <a:lnTo>
                    <a:pt x="403" y="1094"/>
                  </a:lnTo>
                  <a:lnTo>
                    <a:pt x="431" y="1106"/>
                  </a:lnTo>
                  <a:lnTo>
                    <a:pt x="460" y="1118"/>
                  </a:lnTo>
                  <a:lnTo>
                    <a:pt x="489" y="1130"/>
                  </a:lnTo>
                  <a:lnTo>
                    <a:pt x="518" y="1141"/>
                  </a:lnTo>
                  <a:lnTo>
                    <a:pt x="550" y="1152"/>
                  </a:lnTo>
                  <a:lnTo>
                    <a:pt x="581" y="1163"/>
                  </a:lnTo>
                  <a:lnTo>
                    <a:pt x="613" y="1173"/>
                  </a:lnTo>
                  <a:lnTo>
                    <a:pt x="645" y="1181"/>
                  </a:lnTo>
                  <a:lnTo>
                    <a:pt x="679" y="1190"/>
                  </a:lnTo>
                  <a:lnTo>
                    <a:pt x="712" y="1198"/>
                  </a:lnTo>
                  <a:lnTo>
                    <a:pt x="748" y="1205"/>
                  </a:lnTo>
                  <a:lnTo>
                    <a:pt x="782" y="1213"/>
                  </a:lnTo>
                  <a:lnTo>
                    <a:pt x="817" y="1219"/>
                  </a:lnTo>
                  <a:lnTo>
                    <a:pt x="854" y="1225"/>
                  </a:lnTo>
                  <a:lnTo>
                    <a:pt x="889" y="1230"/>
                  </a:lnTo>
                  <a:lnTo>
                    <a:pt x="927" y="1233"/>
                  </a:lnTo>
                  <a:lnTo>
                    <a:pt x="963" y="1238"/>
                  </a:lnTo>
                  <a:lnTo>
                    <a:pt x="1001" y="1241"/>
                  </a:lnTo>
                  <a:lnTo>
                    <a:pt x="1039" y="1243"/>
                  </a:lnTo>
                  <a:lnTo>
                    <a:pt x="1078" y="1245"/>
                  </a:lnTo>
                  <a:lnTo>
                    <a:pt x="1116" y="1245"/>
                  </a:lnTo>
                  <a:lnTo>
                    <a:pt x="1155" y="1247"/>
                  </a:lnTo>
                  <a:close/>
                  <a:moveTo>
                    <a:pt x="365" y="582"/>
                  </a:moveTo>
                  <a:lnTo>
                    <a:pt x="427" y="582"/>
                  </a:lnTo>
                  <a:lnTo>
                    <a:pt x="445" y="582"/>
                  </a:lnTo>
                  <a:lnTo>
                    <a:pt x="462" y="581"/>
                  </a:lnTo>
                  <a:lnTo>
                    <a:pt x="477" y="580"/>
                  </a:lnTo>
                  <a:lnTo>
                    <a:pt x="489" y="577"/>
                  </a:lnTo>
                  <a:lnTo>
                    <a:pt x="499" y="574"/>
                  </a:lnTo>
                  <a:lnTo>
                    <a:pt x="509" y="567"/>
                  </a:lnTo>
                  <a:lnTo>
                    <a:pt x="517" y="561"/>
                  </a:lnTo>
                  <a:lnTo>
                    <a:pt x="524" y="553"/>
                  </a:lnTo>
                  <a:lnTo>
                    <a:pt x="531" y="544"/>
                  </a:lnTo>
                  <a:lnTo>
                    <a:pt x="534" y="535"/>
                  </a:lnTo>
                  <a:lnTo>
                    <a:pt x="537" y="526"/>
                  </a:lnTo>
                  <a:lnTo>
                    <a:pt x="538" y="518"/>
                  </a:lnTo>
                  <a:lnTo>
                    <a:pt x="537" y="507"/>
                  </a:lnTo>
                  <a:lnTo>
                    <a:pt x="534" y="498"/>
                  </a:lnTo>
                  <a:lnTo>
                    <a:pt x="529" y="490"/>
                  </a:lnTo>
                  <a:lnTo>
                    <a:pt x="523" y="484"/>
                  </a:lnTo>
                  <a:lnTo>
                    <a:pt x="518" y="480"/>
                  </a:lnTo>
                  <a:lnTo>
                    <a:pt x="514" y="478"/>
                  </a:lnTo>
                  <a:lnTo>
                    <a:pt x="507" y="476"/>
                  </a:lnTo>
                  <a:lnTo>
                    <a:pt x="501" y="474"/>
                  </a:lnTo>
                  <a:lnTo>
                    <a:pt x="485" y="471"/>
                  </a:lnTo>
                  <a:lnTo>
                    <a:pt x="465" y="471"/>
                  </a:lnTo>
                  <a:lnTo>
                    <a:pt x="387" y="471"/>
                  </a:lnTo>
                  <a:lnTo>
                    <a:pt x="365" y="582"/>
                  </a:lnTo>
                  <a:close/>
                  <a:moveTo>
                    <a:pt x="315" y="815"/>
                  </a:moveTo>
                  <a:lnTo>
                    <a:pt x="412" y="815"/>
                  </a:lnTo>
                  <a:lnTo>
                    <a:pt x="425" y="814"/>
                  </a:lnTo>
                  <a:lnTo>
                    <a:pt x="437" y="814"/>
                  </a:lnTo>
                  <a:lnTo>
                    <a:pt x="448" y="813"/>
                  </a:lnTo>
                  <a:lnTo>
                    <a:pt x="457" y="810"/>
                  </a:lnTo>
                  <a:lnTo>
                    <a:pt x="467" y="808"/>
                  </a:lnTo>
                  <a:lnTo>
                    <a:pt x="476" y="806"/>
                  </a:lnTo>
                  <a:lnTo>
                    <a:pt x="483" y="802"/>
                  </a:lnTo>
                  <a:lnTo>
                    <a:pt x="489" y="798"/>
                  </a:lnTo>
                  <a:lnTo>
                    <a:pt x="495" y="793"/>
                  </a:lnTo>
                  <a:lnTo>
                    <a:pt x="501" y="789"/>
                  </a:lnTo>
                  <a:lnTo>
                    <a:pt x="505" y="783"/>
                  </a:lnTo>
                  <a:lnTo>
                    <a:pt x="509" y="776"/>
                  </a:lnTo>
                  <a:lnTo>
                    <a:pt x="512" y="769"/>
                  </a:lnTo>
                  <a:lnTo>
                    <a:pt x="514" y="763"/>
                  </a:lnTo>
                  <a:lnTo>
                    <a:pt x="515" y="755"/>
                  </a:lnTo>
                  <a:lnTo>
                    <a:pt x="516" y="746"/>
                  </a:lnTo>
                  <a:lnTo>
                    <a:pt x="515" y="735"/>
                  </a:lnTo>
                  <a:lnTo>
                    <a:pt x="512" y="725"/>
                  </a:lnTo>
                  <a:lnTo>
                    <a:pt x="507" y="716"/>
                  </a:lnTo>
                  <a:lnTo>
                    <a:pt x="500" y="708"/>
                  </a:lnTo>
                  <a:lnTo>
                    <a:pt x="496" y="705"/>
                  </a:lnTo>
                  <a:lnTo>
                    <a:pt x="492" y="702"/>
                  </a:lnTo>
                  <a:lnTo>
                    <a:pt x="485" y="700"/>
                  </a:lnTo>
                  <a:lnTo>
                    <a:pt x="478" y="697"/>
                  </a:lnTo>
                  <a:lnTo>
                    <a:pt x="461" y="695"/>
                  </a:lnTo>
                  <a:lnTo>
                    <a:pt x="439" y="695"/>
                  </a:lnTo>
                  <a:lnTo>
                    <a:pt x="340" y="695"/>
                  </a:lnTo>
                  <a:lnTo>
                    <a:pt x="315" y="815"/>
                  </a:lnTo>
                  <a:close/>
                  <a:moveTo>
                    <a:pt x="1534" y="352"/>
                  </a:moveTo>
                  <a:lnTo>
                    <a:pt x="1406" y="942"/>
                  </a:lnTo>
                  <a:lnTo>
                    <a:pt x="1254" y="942"/>
                  </a:lnTo>
                  <a:lnTo>
                    <a:pt x="1363" y="491"/>
                  </a:lnTo>
                  <a:lnTo>
                    <a:pt x="1360" y="491"/>
                  </a:lnTo>
                  <a:lnTo>
                    <a:pt x="1142" y="942"/>
                  </a:lnTo>
                  <a:lnTo>
                    <a:pt x="1007" y="942"/>
                  </a:lnTo>
                  <a:lnTo>
                    <a:pt x="981" y="491"/>
                  </a:lnTo>
                  <a:lnTo>
                    <a:pt x="980" y="491"/>
                  </a:lnTo>
                  <a:lnTo>
                    <a:pt x="895" y="942"/>
                  </a:lnTo>
                  <a:lnTo>
                    <a:pt x="743" y="942"/>
                  </a:lnTo>
                  <a:lnTo>
                    <a:pt x="869" y="352"/>
                  </a:lnTo>
                  <a:lnTo>
                    <a:pt x="1092" y="352"/>
                  </a:lnTo>
                  <a:lnTo>
                    <a:pt x="1114" y="725"/>
                  </a:lnTo>
                  <a:lnTo>
                    <a:pt x="1116" y="725"/>
                  </a:lnTo>
                  <a:lnTo>
                    <a:pt x="1303" y="352"/>
                  </a:lnTo>
                  <a:lnTo>
                    <a:pt x="1534" y="352"/>
                  </a:lnTo>
                  <a:close/>
                  <a:moveTo>
                    <a:pt x="2159" y="546"/>
                  </a:moveTo>
                  <a:lnTo>
                    <a:pt x="1992" y="564"/>
                  </a:lnTo>
                  <a:lnTo>
                    <a:pt x="1992" y="561"/>
                  </a:lnTo>
                  <a:lnTo>
                    <a:pt x="1991" y="550"/>
                  </a:lnTo>
                  <a:lnTo>
                    <a:pt x="1989" y="541"/>
                  </a:lnTo>
                  <a:lnTo>
                    <a:pt x="1988" y="532"/>
                  </a:lnTo>
                  <a:lnTo>
                    <a:pt x="1984" y="524"/>
                  </a:lnTo>
                  <a:lnTo>
                    <a:pt x="1981" y="516"/>
                  </a:lnTo>
                  <a:lnTo>
                    <a:pt x="1977" y="509"/>
                  </a:lnTo>
                  <a:lnTo>
                    <a:pt x="1971" y="503"/>
                  </a:lnTo>
                  <a:lnTo>
                    <a:pt x="1965" y="497"/>
                  </a:lnTo>
                  <a:lnTo>
                    <a:pt x="1959" y="492"/>
                  </a:lnTo>
                  <a:lnTo>
                    <a:pt x="1953" y="488"/>
                  </a:lnTo>
                  <a:lnTo>
                    <a:pt x="1945" y="485"/>
                  </a:lnTo>
                  <a:lnTo>
                    <a:pt x="1938" y="481"/>
                  </a:lnTo>
                  <a:lnTo>
                    <a:pt x="1931" y="479"/>
                  </a:lnTo>
                  <a:lnTo>
                    <a:pt x="1924" y="478"/>
                  </a:lnTo>
                  <a:lnTo>
                    <a:pt x="1916" y="476"/>
                  </a:lnTo>
                  <a:lnTo>
                    <a:pt x="1909" y="476"/>
                  </a:lnTo>
                  <a:lnTo>
                    <a:pt x="1898" y="476"/>
                  </a:lnTo>
                  <a:lnTo>
                    <a:pt x="1888" y="478"/>
                  </a:lnTo>
                  <a:lnTo>
                    <a:pt x="1878" y="480"/>
                  </a:lnTo>
                  <a:lnTo>
                    <a:pt x="1869" y="484"/>
                  </a:lnTo>
                  <a:lnTo>
                    <a:pt x="1859" y="487"/>
                  </a:lnTo>
                  <a:lnTo>
                    <a:pt x="1849" y="493"/>
                  </a:lnTo>
                  <a:lnTo>
                    <a:pt x="1839" y="498"/>
                  </a:lnTo>
                  <a:lnTo>
                    <a:pt x="1830" y="505"/>
                  </a:lnTo>
                  <a:lnTo>
                    <a:pt x="1820" y="514"/>
                  </a:lnTo>
                  <a:lnTo>
                    <a:pt x="1811" y="523"/>
                  </a:lnTo>
                  <a:lnTo>
                    <a:pt x="1803" y="532"/>
                  </a:lnTo>
                  <a:lnTo>
                    <a:pt x="1796" y="543"/>
                  </a:lnTo>
                  <a:lnTo>
                    <a:pt x="1788" y="555"/>
                  </a:lnTo>
                  <a:lnTo>
                    <a:pt x="1781" y="567"/>
                  </a:lnTo>
                  <a:lnTo>
                    <a:pt x="1775" y="581"/>
                  </a:lnTo>
                  <a:lnTo>
                    <a:pt x="1769" y="595"/>
                  </a:lnTo>
                  <a:lnTo>
                    <a:pt x="1763" y="611"/>
                  </a:lnTo>
                  <a:lnTo>
                    <a:pt x="1758" y="626"/>
                  </a:lnTo>
                  <a:lnTo>
                    <a:pt x="1754" y="642"/>
                  </a:lnTo>
                  <a:lnTo>
                    <a:pt x="1750" y="656"/>
                  </a:lnTo>
                  <a:lnTo>
                    <a:pt x="1748" y="671"/>
                  </a:lnTo>
                  <a:lnTo>
                    <a:pt x="1747" y="685"/>
                  </a:lnTo>
                  <a:lnTo>
                    <a:pt x="1746" y="700"/>
                  </a:lnTo>
                  <a:lnTo>
                    <a:pt x="1746" y="714"/>
                  </a:lnTo>
                  <a:lnTo>
                    <a:pt x="1746" y="725"/>
                  </a:lnTo>
                  <a:lnTo>
                    <a:pt x="1747" y="735"/>
                  </a:lnTo>
                  <a:lnTo>
                    <a:pt x="1748" y="745"/>
                  </a:lnTo>
                  <a:lnTo>
                    <a:pt x="1750" y="755"/>
                  </a:lnTo>
                  <a:lnTo>
                    <a:pt x="1754" y="763"/>
                  </a:lnTo>
                  <a:lnTo>
                    <a:pt x="1759" y="772"/>
                  </a:lnTo>
                  <a:lnTo>
                    <a:pt x="1764" y="780"/>
                  </a:lnTo>
                  <a:lnTo>
                    <a:pt x="1769" y="787"/>
                  </a:lnTo>
                  <a:lnTo>
                    <a:pt x="1775" y="795"/>
                  </a:lnTo>
                  <a:lnTo>
                    <a:pt x="1782" y="801"/>
                  </a:lnTo>
                  <a:lnTo>
                    <a:pt x="1789" y="806"/>
                  </a:lnTo>
                  <a:lnTo>
                    <a:pt x="1798" y="810"/>
                  </a:lnTo>
                  <a:lnTo>
                    <a:pt x="1808" y="813"/>
                  </a:lnTo>
                  <a:lnTo>
                    <a:pt x="1816" y="815"/>
                  </a:lnTo>
                  <a:lnTo>
                    <a:pt x="1827" y="817"/>
                  </a:lnTo>
                  <a:lnTo>
                    <a:pt x="1838" y="818"/>
                  </a:lnTo>
                  <a:lnTo>
                    <a:pt x="1849" y="817"/>
                  </a:lnTo>
                  <a:lnTo>
                    <a:pt x="1859" y="815"/>
                  </a:lnTo>
                  <a:lnTo>
                    <a:pt x="1867" y="814"/>
                  </a:lnTo>
                  <a:lnTo>
                    <a:pt x="1877" y="810"/>
                  </a:lnTo>
                  <a:lnTo>
                    <a:pt x="1886" y="807"/>
                  </a:lnTo>
                  <a:lnTo>
                    <a:pt x="1894" y="802"/>
                  </a:lnTo>
                  <a:lnTo>
                    <a:pt x="1902" y="797"/>
                  </a:lnTo>
                  <a:lnTo>
                    <a:pt x="1909" y="791"/>
                  </a:lnTo>
                  <a:lnTo>
                    <a:pt x="1916" y="784"/>
                  </a:lnTo>
                  <a:lnTo>
                    <a:pt x="1924" y="775"/>
                  </a:lnTo>
                  <a:lnTo>
                    <a:pt x="1930" y="767"/>
                  </a:lnTo>
                  <a:lnTo>
                    <a:pt x="1936" y="757"/>
                  </a:lnTo>
                  <a:lnTo>
                    <a:pt x="1948" y="735"/>
                  </a:lnTo>
                  <a:lnTo>
                    <a:pt x="1960" y="710"/>
                  </a:lnTo>
                  <a:lnTo>
                    <a:pt x="2131" y="735"/>
                  </a:lnTo>
                  <a:lnTo>
                    <a:pt x="2123" y="758"/>
                  </a:lnTo>
                  <a:lnTo>
                    <a:pt x="2115" y="779"/>
                  </a:lnTo>
                  <a:lnTo>
                    <a:pt x="2104" y="800"/>
                  </a:lnTo>
                  <a:lnTo>
                    <a:pt x="2092" y="820"/>
                  </a:lnTo>
                  <a:lnTo>
                    <a:pt x="2078" y="838"/>
                  </a:lnTo>
                  <a:lnTo>
                    <a:pt x="2062" y="857"/>
                  </a:lnTo>
                  <a:lnTo>
                    <a:pt x="2047" y="874"/>
                  </a:lnTo>
                  <a:lnTo>
                    <a:pt x="2028" y="889"/>
                  </a:lnTo>
                  <a:lnTo>
                    <a:pt x="2019" y="897"/>
                  </a:lnTo>
                  <a:lnTo>
                    <a:pt x="2008" y="904"/>
                  </a:lnTo>
                  <a:lnTo>
                    <a:pt x="1998" y="910"/>
                  </a:lnTo>
                  <a:lnTo>
                    <a:pt x="1987" y="916"/>
                  </a:lnTo>
                  <a:lnTo>
                    <a:pt x="1964" y="927"/>
                  </a:lnTo>
                  <a:lnTo>
                    <a:pt x="1939" y="936"/>
                  </a:lnTo>
                  <a:lnTo>
                    <a:pt x="1914" y="943"/>
                  </a:lnTo>
                  <a:lnTo>
                    <a:pt x="1887" y="948"/>
                  </a:lnTo>
                  <a:lnTo>
                    <a:pt x="1859" y="950"/>
                  </a:lnTo>
                  <a:lnTo>
                    <a:pt x="1828" y="951"/>
                  </a:lnTo>
                  <a:lnTo>
                    <a:pt x="1798" y="950"/>
                  </a:lnTo>
                  <a:lnTo>
                    <a:pt x="1769" y="948"/>
                  </a:lnTo>
                  <a:lnTo>
                    <a:pt x="1754" y="945"/>
                  </a:lnTo>
                  <a:lnTo>
                    <a:pt x="1741" y="942"/>
                  </a:lnTo>
                  <a:lnTo>
                    <a:pt x="1729" y="938"/>
                  </a:lnTo>
                  <a:lnTo>
                    <a:pt x="1716" y="934"/>
                  </a:lnTo>
                  <a:lnTo>
                    <a:pt x="1704" y="930"/>
                  </a:lnTo>
                  <a:lnTo>
                    <a:pt x="1692" y="925"/>
                  </a:lnTo>
                  <a:lnTo>
                    <a:pt x="1681" y="920"/>
                  </a:lnTo>
                  <a:lnTo>
                    <a:pt x="1671" y="914"/>
                  </a:lnTo>
                  <a:lnTo>
                    <a:pt x="1660" y="906"/>
                  </a:lnTo>
                  <a:lnTo>
                    <a:pt x="1651" y="899"/>
                  </a:lnTo>
                  <a:lnTo>
                    <a:pt x="1642" y="892"/>
                  </a:lnTo>
                  <a:lnTo>
                    <a:pt x="1633" y="883"/>
                  </a:lnTo>
                  <a:lnTo>
                    <a:pt x="1625" y="875"/>
                  </a:lnTo>
                  <a:lnTo>
                    <a:pt x="1618" y="866"/>
                  </a:lnTo>
                  <a:lnTo>
                    <a:pt x="1610" y="857"/>
                  </a:lnTo>
                  <a:lnTo>
                    <a:pt x="1603" y="847"/>
                  </a:lnTo>
                  <a:lnTo>
                    <a:pt x="1597" y="837"/>
                  </a:lnTo>
                  <a:lnTo>
                    <a:pt x="1592" y="826"/>
                  </a:lnTo>
                  <a:lnTo>
                    <a:pt x="1587" y="815"/>
                  </a:lnTo>
                  <a:lnTo>
                    <a:pt x="1582" y="804"/>
                  </a:lnTo>
                  <a:lnTo>
                    <a:pt x="1575" y="781"/>
                  </a:lnTo>
                  <a:lnTo>
                    <a:pt x="1570" y="756"/>
                  </a:lnTo>
                  <a:lnTo>
                    <a:pt x="1566" y="730"/>
                  </a:lnTo>
                  <a:lnTo>
                    <a:pt x="1565" y="702"/>
                  </a:lnTo>
                  <a:lnTo>
                    <a:pt x="1566" y="680"/>
                  </a:lnTo>
                  <a:lnTo>
                    <a:pt x="1568" y="660"/>
                  </a:lnTo>
                  <a:lnTo>
                    <a:pt x="1571" y="638"/>
                  </a:lnTo>
                  <a:lnTo>
                    <a:pt x="1575" y="616"/>
                  </a:lnTo>
                  <a:lnTo>
                    <a:pt x="1581" y="594"/>
                  </a:lnTo>
                  <a:lnTo>
                    <a:pt x="1588" y="572"/>
                  </a:lnTo>
                  <a:lnTo>
                    <a:pt x="1596" y="550"/>
                  </a:lnTo>
                  <a:lnTo>
                    <a:pt x="1605" y="529"/>
                  </a:lnTo>
                  <a:lnTo>
                    <a:pt x="1616" y="508"/>
                  </a:lnTo>
                  <a:lnTo>
                    <a:pt x="1629" y="487"/>
                  </a:lnTo>
                  <a:lnTo>
                    <a:pt x="1641" y="469"/>
                  </a:lnTo>
                  <a:lnTo>
                    <a:pt x="1655" y="451"/>
                  </a:lnTo>
                  <a:lnTo>
                    <a:pt x="1670" y="434"/>
                  </a:lnTo>
                  <a:lnTo>
                    <a:pt x="1687" y="419"/>
                  </a:lnTo>
                  <a:lnTo>
                    <a:pt x="1704" y="405"/>
                  </a:lnTo>
                  <a:lnTo>
                    <a:pt x="1722" y="391"/>
                  </a:lnTo>
                  <a:lnTo>
                    <a:pt x="1743" y="380"/>
                  </a:lnTo>
                  <a:lnTo>
                    <a:pt x="1764" y="369"/>
                  </a:lnTo>
                  <a:lnTo>
                    <a:pt x="1785" y="361"/>
                  </a:lnTo>
                  <a:lnTo>
                    <a:pt x="1808" y="355"/>
                  </a:lnTo>
                  <a:lnTo>
                    <a:pt x="1831" y="349"/>
                  </a:lnTo>
                  <a:lnTo>
                    <a:pt x="1855" y="345"/>
                  </a:lnTo>
                  <a:lnTo>
                    <a:pt x="1881" y="343"/>
                  </a:lnTo>
                  <a:lnTo>
                    <a:pt x="1908" y="341"/>
                  </a:lnTo>
                  <a:lnTo>
                    <a:pt x="1934" y="343"/>
                  </a:lnTo>
                  <a:lnTo>
                    <a:pt x="1960" y="345"/>
                  </a:lnTo>
                  <a:lnTo>
                    <a:pt x="1984" y="350"/>
                  </a:lnTo>
                  <a:lnTo>
                    <a:pt x="2008" y="356"/>
                  </a:lnTo>
                  <a:lnTo>
                    <a:pt x="2030" y="363"/>
                  </a:lnTo>
                  <a:lnTo>
                    <a:pt x="2049" y="373"/>
                  </a:lnTo>
                  <a:lnTo>
                    <a:pt x="2067" y="385"/>
                  </a:lnTo>
                  <a:lnTo>
                    <a:pt x="2084" y="397"/>
                  </a:lnTo>
                  <a:lnTo>
                    <a:pt x="2099" y="412"/>
                  </a:lnTo>
                  <a:lnTo>
                    <a:pt x="2114" y="428"/>
                  </a:lnTo>
                  <a:lnTo>
                    <a:pt x="2125" y="445"/>
                  </a:lnTo>
                  <a:lnTo>
                    <a:pt x="2136" y="463"/>
                  </a:lnTo>
                  <a:lnTo>
                    <a:pt x="2144" y="481"/>
                  </a:lnTo>
                  <a:lnTo>
                    <a:pt x="2150" y="502"/>
                  </a:lnTo>
                  <a:lnTo>
                    <a:pt x="2156" y="523"/>
                  </a:lnTo>
                  <a:lnTo>
                    <a:pt x="2159" y="546"/>
                  </a:lnTo>
                  <a:close/>
                </a:path>
              </a:pathLst>
            </a:custGeom>
            <a:solidFill>
              <a:srgbClr val="990033"/>
            </a:solidFill>
            <a:ln w="9525">
              <a:noFill/>
              <a:round/>
              <a:headEnd/>
              <a:tailEnd/>
            </a:ln>
          </p:spPr>
          <p:txBody>
            <a:bodyPr/>
            <a:lstStyle/>
            <a:p>
              <a:endParaRPr lang="lv-LV"/>
            </a:p>
          </p:txBody>
        </p:sp>
        <p:sp>
          <p:nvSpPr>
            <p:cNvPr id="7" name="Freeform 1133"/>
            <p:cNvSpPr>
              <a:spLocks noChangeAspect="1" noEditPoints="1"/>
            </p:cNvSpPr>
            <p:nvPr/>
          </p:nvSpPr>
          <p:spPr bwMode="auto">
            <a:xfrm>
              <a:off x="2716" y="4448"/>
              <a:ext cx="190" cy="189"/>
            </a:xfrm>
            <a:custGeom>
              <a:avLst/>
              <a:gdLst>
                <a:gd name="T0" fmla="*/ 0 w 569"/>
                <a:gd name="T1" fmla="*/ 0 h 568"/>
                <a:gd name="T2" fmla="*/ 0 w 569"/>
                <a:gd name="T3" fmla="*/ 0 h 568"/>
                <a:gd name="T4" fmla="*/ 0 w 569"/>
                <a:gd name="T5" fmla="*/ 0 h 568"/>
                <a:gd name="T6" fmla="*/ 0 w 569"/>
                <a:gd name="T7" fmla="*/ 0 h 568"/>
                <a:gd name="T8" fmla="*/ 0 w 569"/>
                <a:gd name="T9" fmla="*/ 0 h 568"/>
                <a:gd name="T10" fmla="*/ 0 w 569"/>
                <a:gd name="T11" fmla="*/ 0 h 568"/>
                <a:gd name="T12" fmla="*/ 0 w 569"/>
                <a:gd name="T13" fmla="*/ 0 h 568"/>
                <a:gd name="T14" fmla="*/ 0 w 569"/>
                <a:gd name="T15" fmla="*/ 0 h 568"/>
                <a:gd name="T16" fmla="*/ 0 w 569"/>
                <a:gd name="T17" fmla="*/ 0 h 568"/>
                <a:gd name="T18" fmla="*/ 0 w 569"/>
                <a:gd name="T19" fmla="*/ 0 h 568"/>
                <a:gd name="T20" fmla="*/ 0 w 569"/>
                <a:gd name="T21" fmla="*/ 0 h 568"/>
                <a:gd name="T22" fmla="*/ 0 w 569"/>
                <a:gd name="T23" fmla="*/ 0 h 568"/>
                <a:gd name="T24" fmla="*/ 0 w 569"/>
                <a:gd name="T25" fmla="*/ 0 h 568"/>
                <a:gd name="T26" fmla="*/ 0 w 569"/>
                <a:gd name="T27" fmla="*/ 0 h 568"/>
                <a:gd name="T28" fmla="*/ 0 w 569"/>
                <a:gd name="T29" fmla="*/ 0 h 568"/>
                <a:gd name="T30" fmla="*/ 0 w 569"/>
                <a:gd name="T31" fmla="*/ 0 h 568"/>
                <a:gd name="T32" fmla="*/ 0 w 569"/>
                <a:gd name="T33" fmla="*/ 0 h 568"/>
                <a:gd name="T34" fmla="*/ 0 w 569"/>
                <a:gd name="T35" fmla="*/ 0 h 568"/>
                <a:gd name="T36" fmla="*/ 0 w 569"/>
                <a:gd name="T37" fmla="*/ 0 h 568"/>
                <a:gd name="T38" fmla="*/ 0 w 569"/>
                <a:gd name="T39" fmla="*/ 0 h 568"/>
                <a:gd name="T40" fmla="*/ 0 w 569"/>
                <a:gd name="T41" fmla="*/ 0 h 568"/>
                <a:gd name="T42" fmla="*/ 0 w 569"/>
                <a:gd name="T43" fmla="*/ 0 h 568"/>
                <a:gd name="T44" fmla="*/ 0 w 569"/>
                <a:gd name="T45" fmla="*/ 0 h 568"/>
                <a:gd name="T46" fmla="*/ 0 w 569"/>
                <a:gd name="T47" fmla="*/ 0 h 568"/>
                <a:gd name="T48" fmla="*/ 0 w 569"/>
                <a:gd name="T49" fmla="*/ 0 h 568"/>
                <a:gd name="T50" fmla="*/ 0 w 569"/>
                <a:gd name="T51" fmla="*/ 0 h 568"/>
                <a:gd name="T52" fmla="*/ 0 w 569"/>
                <a:gd name="T53" fmla="*/ 0 h 568"/>
                <a:gd name="T54" fmla="*/ 0 w 569"/>
                <a:gd name="T55" fmla="*/ 0 h 568"/>
                <a:gd name="T56" fmla="*/ 0 w 569"/>
                <a:gd name="T57" fmla="*/ 0 h 568"/>
                <a:gd name="T58" fmla="*/ 0 w 569"/>
                <a:gd name="T59" fmla="*/ 0 h 568"/>
                <a:gd name="T60" fmla="*/ 0 w 569"/>
                <a:gd name="T61" fmla="*/ 0 h 568"/>
                <a:gd name="T62" fmla="*/ 0 w 569"/>
                <a:gd name="T63" fmla="*/ 0 h 568"/>
                <a:gd name="T64" fmla="*/ 0 w 569"/>
                <a:gd name="T65" fmla="*/ 0 h 568"/>
                <a:gd name="T66" fmla="*/ 0 w 569"/>
                <a:gd name="T67" fmla="*/ 0 h 568"/>
                <a:gd name="T68" fmla="*/ 0 w 569"/>
                <a:gd name="T69" fmla="*/ 0 h 568"/>
                <a:gd name="T70" fmla="*/ 0 w 569"/>
                <a:gd name="T71" fmla="*/ 0 h 568"/>
                <a:gd name="T72" fmla="*/ 0 w 569"/>
                <a:gd name="T73" fmla="*/ 0 h 568"/>
                <a:gd name="T74" fmla="*/ 0 w 569"/>
                <a:gd name="T75" fmla="*/ 0 h 568"/>
                <a:gd name="T76" fmla="*/ 0 w 569"/>
                <a:gd name="T77" fmla="*/ 0 h 568"/>
                <a:gd name="T78" fmla="*/ 0 w 569"/>
                <a:gd name="T79" fmla="*/ 0 h 568"/>
                <a:gd name="T80" fmla="*/ 0 w 569"/>
                <a:gd name="T81" fmla="*/ 0 h 568"/>
                <a:gd name="T82" fmla="*/ 0 w 569"/>
                <a:gd name="T83" fmla="*/ 0 h 568"/>
                <a:gd name="T84" fmla="*/ 0 w 569"/>
                <a:gd name="T85" fmla="*/ 0 h 568"/>
                <a:gd name="T86" fmla="*/ 0 w 569"/>
                <a:gd name="T87" fmla="*/ 0 h 568"/>
                <a:gd name="T88" fmla="*/ 0 w 569"/>
                <a:gd name="T89" fmla="*/ 0 h 568"/>
                <a:gd name="T90" fmla="*/ 0 w 569"/>
                <a:gd name="T91" fmla="*/ 0 h 568"/>
                <a:gd name="T92" fmla="*/ 0 w 569"/>
                <a:gd name="T93" fmla="*/ 0 h 568"/>
                <a:gd name="T94" fmla="*/ 0 w 569"/>
                <a:gd name="T95" fmla="*/ 0 h 56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9"/>
                <a:gd name="T145" fmla="*/ 0 h 568"/>
                <a:gd name="T146" fmla="*/ 569 w 569"/>
                <a:gd name="T147" fmla="*/ 568 h 56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9" h="568">
                  <a:moveTo>
                    <a:pt x="285" y="568"/>
                  </a:moveTo>
                  <a:lnTo>
                    <a:pt x="299" y="568"/>
                  </a:lnTo>
                  <a:lnTo>
                    <a:pt x="313" y="567"/>
                  </a:lnTo>
                  <a:lnTo>
                    <a:pt x="328" y="565"/>
                  </a:lnTo>
                  <a:lnTo>
                    <a:pt x="341" y="563"/>
                  </a:lnTo>
                  <a:lnTo>
                    <a:pt x="356" y="559"/>
                  </a:lnTo>
                  <a:lnTo>
                    <a:pt x="369" y="556"/>
                  </a:lnTo>
                  <a:lnTo>
                    <a:pt x="383" y="551"/>
                  </a:lnTo>
                  <a:lnTo>
                    <a:pt x="395" y="546"/>
                  </a:lnTo>
                  <a:lnTo>
                    <a:pt x="408" y="540"/>
                  </a:lnTo>
                  <a:lnTo>
                    <a:pt x="421" y="534"/>
                  </a:lnTo>
                  <a:lnTo>
                    <a:pt x="432" y="526"/>
                  </a:lnTo>
                  <a:lnTo>
                    <a:pt x="444" y="519"/>
                  </a:lnTo>
                  <a:lnTo>
                    <a:pt x="455" y="512"/>
                  </a:lnTo>
                  <a:lnTo>
                    <a:pt x="466" y="503"/>
                  </a:lnTo>
                  <a:lnTo>
                    <a:pt x="475" y="495"/>
                  </a:lnTo>
                  <a:lnTo>
                    <a:pt x="485" y="485"/>
                  </a:lnTo>
                  <a:lnTo>
                    <a:pt x="495" y="475"/>
                  </a:lnTo>
                  <a:lnTo>
                    <a:pt x="505" y="464"/>
                  </a:lnTo>
                  <a:lnTo>
                    <a:pt x="512" y="454"/>
                  </a:lnTo>
                  <a:lnTo>
                    <a:pt x="520" y="443"/>
                  </a:lnTo>
                  <a:lnTo>
                    <a:pt x="528" y="432"/>
                  </a:lnTo>
                  <a:lnTo>
                    <a:pt x="535" y="420"/>
                  </a:lnTo>
                  <a:lnTo>
                    <a:pt x="541" y="407"/>
                  </a:lnTo>
                  <a:lnTo>
                    <a:pt x="547" y="395"/>
                  </a:lnTo>
                  <a:lnTo>
                    <a:pt x="552" y="382"/>
                  </a:lnTo>
                  <a:lnTo>
                    <a:pt x="556" y="368"/>
                  </a:lnTo>
                  <a:lnTo>
                    <a:pt x="561" y="355"/>
                  </a:lnTo>
                  <a:lnTo>
                    <a:pt x="563" y="342"/>
                  </a:lnTo>
                  <a:lnTo>
                    <a:pt x="566" y="327"/>
                  </a:lnTo>
                  <a:lnTo>
                    <a:pt x="568" y="314"/>
                  </a:lnTo>
                  <a:lnTo>
                    <a:pt x="569" y="299"/>
                  </a:lnTo>
                  <a:lnTo>
                    <a:pt x="569" y="285"/>
                  </a:lnTo>
                  <a:lnTo>
                    <a:pt x="569" y="270"/>
                  </a:lnTo>
                  <a:lnTo>
                    <a:pt x="568" y="255"/>
                  </a:lnTo>
                  <a:lnTo>
                    <a:pt x="566" y="241"/>
                  </a:lnTo>
                  <a:lnTo>
                    <a:pt x="563" y="228"/>
                  </a:lnTo>
                  <a:lnTo>
                    <a:pt x="561" y="214"/>
                  </a:lnTo>
                  <a:lnTo>
                    <a:pt x="556" y="201"/>
                  </a:lnTo>
                  <a:lnTo>
                    <a:pt x="552" y="187"/>
                  </a:lnTo>
                  <a:lnTo>
                    <a:pt x="547" y="174"/>
                  </a:lnTo>
                  <a:lnTo>
                    <a:pt x="541" y="162"/>
                  </a:lnTo>
                  <a:lnTo>
                    <a:pt x="535" y="150"/>
                  </a:lnTo>
                  <a:lnTo>
                    <a:pt x="528" y="138"/>
                  </a:lnTo>
                  <a:lnTo>
                    <a:pt x="520" y="127"/>
                  </a:lnTo>
                  <a:lnTo>
                    <a:pt x="512" y="115"/>
                  </a:lnTo>
                  <a:lnTo>
                    <a:pt x="505" y="105"/>
                  </a:lnTo>
                  <a:lnTo>
                    <a:pt x="495" y="94"/>
                  </a:lnTo>
                  <a:lnTo>
                    <a:pt x="485" y="84"/>
                  </a:lnTo>
                  <a:lnTo>
                    <a:pt x="475" y="74"/>
                  </a:lnTo>
                  <a:lnTo>
                    <a:pt x="466" y="66"/>
                  </a:lnTo>
                  <a:lnTo>
                    <a:pt x="455" y="57"/>
                  </a:lnTo>
                  <a:lnTo>
                    <a:pt x="444" y="49"/>
                  </a:lnTo>
                  <a:lnTo>
                    <a:pt x="432" y="42"/>
                  </a:lnTo>
                  <a:lnTo>
                    <a:pt x="421" y="36"/>
                  </a:lnTo>
                  <a:lnTo>
                    <a:pt x="408" y="30"/>
                  </a:lnTo>
                  <a:lnTo>
                    <a:pt x="395" y="23"/>
                  </a:lnTo>
                  <a:lnTo>
                    <a:pt x="383" y="19"/>
                  </a:lnTo>
                  <a:lnTo>
                    <a:pt x="369" y="14"/>
                  </a:lnTo>
                  <a:lnTo>
                    <a:pt x="356" y="10"/>
                  </a:lnTo>
                  <a:lnTo>
                    <a:pt x="341" y="6"/>
                  </a:lnTo>
                  <a:lnTo>
                    <a:pt x="328" y="4"/>
                  </a:lnTo>
                  <a:lnTo>
                    <a:pt x="313" y="3"/>
                  </a:lnTo>
                  <a:lnTo>
                    <a:pt x="299" y="2"/>
                  </a:lnTo>
                  <a:lnTo>
                    <a:pt x="285" y="0"/>
                  </a:lnTo>
                  <a:lnTo>
                    <a:pt x="271" y="2"/>
                  </a:lnTo>
                  <a:lnTo>
                    <a:pt x="256" y="3"/>
                  </a:lnTo>
                  <a:lnTo>
                    <a:pt x="241" y="4"/>
                  </a:lnTo>
                  <a:lnTo>
                    <a:pt x="228" y="6"/>
                  </a:lnTo>
                  <a:lnTo>
                    <a:pt x="213" y="10"/>
                  </a:lnTo>
                  <a:lnTo>
                    <a:pt x="200" y="14"/>
                  </a:lnTo>
                  <a:lnTo>
                    <a:pt x="187" y="19"/>
                  </a:lnTo>
                  <a:lnTo>
                    <a:pt x="174" y="23"/>
                  </a:lnTo>
                  <a:lnTo>
                    <a:pt x="161" y="30"/>
                  </a:lnTo>
                  <a:lnTo>
                    <a:pt x="149" y="36"/>
                  </a:lnTo>
                  <a:lnTo>
                    <a:pt x="138" y="42"/>
                  </a:lnTo>
                  <a:lnTo>
                    <a:pt x="126" y="49"/>
                  </a:lnTo>
                  <a:lnTo>
                    <a:pt x="115" y="57"/>
                  </a:lnTo>
                  <a:lnTo>
                    <a:pt x="104" y="66"/>
                  </a:lnTo>
                  <a:lnTo>
                    <a:pt x="94" y="74"/>
                  </a:lnTo>
                  <a:lnTo>
                    <a:pt x="84" y="84"/>
                  </a:lnTo>
                  <a:lnTo>
                    <a:pt x="74" y="94"/>
                  </a:lnTo>
                  <a:lnTo>
                    <a:pt x="65" y="105"/>
                  </a:lnTo>
                  <a:lnTo>
                    <a:pt x="57" y="115"/>
                  </a:lnTo>
                  <a:lnTo>
                    <a:pt x="49" y="127"/>
                  </a:lnTo>
                  <a:lnTo>
                    <a:pt x="42" y="138"/>
                  </a:lnTo>
                  <a:lnTo>
                    <a:pt x="34" y="150"/>
                  </a:lnTo>
                  <a:lnTo>
                    <a:pt x="28" y="162"/>
                  </a:lnTo>
                  <a:lnTo>
                    <a:pt x="22" y="174"/>
                  </a:lnTo>
                  <a:lnTo>
                    <a:pt x="17" y="187"/>
                  </a:lnTo>
                  <a:lnTo>
                    <a:pt x="14" y="201"/>
                  </a:lnTo>
                  <a:lnTo>
                    <a:pt x="9" y="214"/>
                  </a:lnTo>
                  <a:lnTo>
                    <a:pt x="6" y="228"/>
                  </a:lnTo>
                  <a:lnTo>
                    <a:pt x="4" y="241"/>
                  </a:lnTo>
                  <a:lnTo>
                    <a:pt x="1" y="255"/>
                  </a:lnTo>
                  <a:lnTo>
                    <a:pt x="0" y="270"/>
                  </a:lnTo>
                  <a:lnTo>
                    <a:pt x="0" y="285"/>
                  </a:lnTo>
                  <a:lnTo>
                    <a:pt x="0" y="299"/>
                  </a:lnTo>
                  <a:lnTo>
                    <a:pt x="1" y="314"/>
                  </a:lnTo>
                  <a:lnTo>
                    <a:pt x="4" y="327"/>
                  </a:lnTo>
                  <a:lnTo>
                    <a:pt x="6" y="342"/>
                  </a:lnTo>
                  <a:lnTo>
                    <a:pt x="9" y="355"/>
                  </a:lnTo>
                  <a:lnTo>
                    <a:pt x="14" y="368"/>
                  </a:lnTo>
                  <a:lnTo>
                    <a:pt x="17" y="382"/>
                  </a:lnTo>
                  <a:lnTo>
                    <a:pt x="22" y="395"/>
                  </a:lnTo>
                  <a:lnTo>
                    <a:pt x="28" y="407"/>
                  </a:lnTo>
                  <a:lnTo>
                    <a:pt x="34" y="420"/>
                  </a:lnTo>
                  <a:lnTo>
                    <a:pt x="42" y="432"/>
                  </a:lnTo>
                  <a:lnTo>
                    <a:pt x="49" y="443"/>
                  </a:lnTo>
                  <a:lnTo>
                    <a:pt x="57" y="454"/>
                  </a:lnTo>
                  <a:lnTo>
                    <a:pt x="65" y="464"/>
                  </a:lnTo>
                  <a:lnTo>
                    <a:pt x="74" y="475"/>
                  </a:lnTo>
                  <a:lnTo>
                    <a:pt x="84" y="485"/>
                  </a:lnTo>
                  <a:lnTo>
                    <a:pt x="94" y="495"/>
                  </a:lnTo>
                  <a:lnTo>
                    <a:pt x="104" y="503"/>
                  </a:lnTo>
                  <a:lnTo>
                    <a:pt x="115" y="512"/>
                  </a:lnTo>
                  <a:lnTo>
                    <a:pt x="126" y="519"/>
                  </a:lnTo>
                  <a:lnTo>
                    <a:pt x="138" y="526"/>
                  </a:lnTo>
                  <a:lnTo>
                    <a:pt x="149" y="534"/>
                  </a:lnTo>
                  <a:lnTo>
                    <a:pt x="161" y="540"/>
                  </a:lnTo>
                  <a:lnTo>
                    <a:pt x="174" y="546"/>
                  </a:lnTo>
                  <a:lnTo>
                    <a:pt x="187" y="551"/>
                  </a:lnTo>
                  <a:lnTo>
                    <a:pt x="200" y="556"/>
                  </a:lnTo>
                  <a:lnTo>
                    <a:pt x="213" y="559"/>
                  </a:lnTo>
                  <a:lnTo>
                    <a:pt x="228" y="563"/>
                  </a:lnTo>
                  <a:lnTo>
                    <a:pt x="241" y="565"/>
                  </a:lnTo>
                  <a:lnTo>
                    <a:pt x="256" y="567"/>
                  </a:lnTo>
                  <a:lnTo>
                    <a:pt x="271" y="568"/>
                  </a:lnTo>
                  <a:lnTo>
                    <a:pt x="285" y="568"/>
                  </a:lnTo>
                  <a:close/>
                  <a:moveTo>
                    <a:pt x="131" y="186"/>
                  </a:moveTo>
                  <a:lnTo>
                    <a:pt x="194" y="186"/>
                  </a:lnTo>
                  <a:lnTo>
                    <a:pt x="161" y="341"/>
                  </a:lnTo>
                  <a:lnTo>
                    <a:pt x="260" y="341"/>
                  </a:lnTo>
                  <a:lnTo>
                    <a:pt x="249" y="390"/>
                  </a:lnTo>
                  <a:lnTo>
                    <a:pt x="87" y="390"/>
                  </a:lnTo>
                  <a:lnTo>
                    <a:pt x="131" y="186"/>
                  </a:lnTo>
                  <a:close/>
                  <a:moveTo>
                    <a:pt x="286" y="186"/>
                  </a:moveTo>
                  <a:lnTo>
                    <a:pt x="354" y="186"/>
                  </a:lnTo>
                  <a:lnTo>
                    <a:pt x="367" y="333"/>
                  </a:lnTo>
                  <a:lnTo>
                    <a:pt x="445" y="186"/>
                  </a:lnTo>
                  <a:lnTo>
                    <a:pt x="508" y="186"/>
                  </a:lnTo>
                  <a:lnTo>
                    <a:pt x="389" y="390"/>
                  </a:lnTo>
                  <a:lnTo>
                    <a:pt x="321" y="390"/>
                  </a:lnTo>
                  <a:lnTo>
                    <a:pt x="286" y="186"/>
                  </a:lnTo>
                  <a:close/>
                </a:path>
              </a:pathLst>
            </a:custGeom>
            <a:solidFill>
              <a:srgbClr val="990033"/>
            </a:solidFill>
            <a:ln w="9525">
              <a:noFill/>
              <a:round/>
              <a:headEnd/>
              <a:tailEnd/>
            </a:ln>
          </p:spPr>
          <p:txBody>
            <a:bodyPr/>
            <a:lstStyle/>
            <a:p>
              <a:endParaRPr lang="lv-LV"/>
            </a:p>
          </p:txBody>
        </p:sp>
        <p:sp>
          <p:nvSpPr>
            <p:cNvPr id="8" name="Freeform 1134"/>
            <p:cNvSpPr>
              <a:spLocks noChangeAspect="1"/>
            </p:cNvSpPr>
            <p:nvPr/>
          </p:nvSpPr>
          <p:spPr bwMode="auto">
            <a:xfrm>
              <a:off x="2716" y="4448"/>
              <a:ext cx="190" cy="189"/>
            </a:xfrm>
            <a:custGeom>
              <a:avLst/>
              <a:gdLst>
                <a:gd name="T0" fmla="*/ 0 w 569"/>
                <a:gd name="T1" fmla="*/ 0 h 568"/>
                <a:gd name="T2" fmla="*/ 0 w 569"/>
                <a:gd name="T3" fmla="*/ 0 h 568"/>
                <a:gd name="T4" fmla="*/ 0 w 569"/>
                <a:gd name="T5" fmla="*/ 0 h 568"/>
                <a:gd name="T6" fmla="*/ 0 w 569"/>
                <a:gd name="T7" fmla="*/ 0 h 568"/>
                <a:gd name="T8" fmla="*/ 0 w 569"/>
                <a:gd name="T9" fmla="*/ 0 h 568"/>
                <a:gd name="T10" fmla="*/ 0 w 569"/>
                <a:gd name="T11" fmla="*/ 0 h 568"/>
                <a:gd name="T12" fmla="*/ 0 w 569"/>
                <a:gd name="T13" fmla="*/ 0 h 568"/>
                <a:gd name="T14" fmla="*/ 0 w 569"/>
                <a:gd name="T15" fmla="*/ 0 h 568"/>
                <a:gd name="T16" fmla="*/ 0 w 569"/>
                <a:gd name="T17" fmla="*/ 0 h 568"/>
                <a:gd name="T18" fmla="*/ 0 w 569"/>
                <a:gd name="T19" fmla="*/ 0 h 568"/>
                <a:gd name="T20" fmla="*/ 0 w 569"/>
                <a:gd name="T21" fmla="*/ 0 h 568"/>
                <a:gd name="T22" fmla="*/ 0 w 569"/>
                <a:gd name="T23" fmla="*/ 0 h 568"/>
                <a:gd name="T24" fmla="*/ 0 w 569"/>
                <a:gd name="T25" fmla="*/ 0 h 568"/>
                <a:gd name="T26" fmla="*/ 0 w 569"/>
                <a:gd name="T27" fmla="*/ 0 h 568"/>
                <a:gd name="T28" fmla="*/ 0 w 569"/>
                <a:gd name="T29" fmla="*/ 0 h 568"/>
                <a:gd name="T30" fmla="*/ 0 w 569"/>
                <a:gd name="T31" fmla="*/ 0 h 568"/>
                <a:gd name="T32" fmla="*/ 0 w 569"/>
                <a:gd name="T33" fmla="*/ 0 h 568"/>
                <a:gd name="T34" fmla="*/ 0 w 569"/>
                <a:gd name="T35" fmla="*/ 0 h 568"/>
                <a:gd name="T36" fmla="*/ 0 w 569"/>
                <a:gd name="T37" fmla="*/ 0 h 568"/>
                <a:gd name="T38" fmla="*/ 0 w 569"/>
                <a:gd name="T39" fmla="*/ 0 h 568"/>
                <a:gd name="T40" fmla="*/ 0 w 569"/>
                <a:gd name="T41" fmla="*/ 0 h 568"/>
                <a:gd name="T42" fmla="*/ 0 w 569"/>
                <a:gd name="T43" fmla="*/ 0 h 568"/>
                <a:gd name="T44" fmla="*/ 0 w 569"/>
                <a:gd name="T45" fmla="*/ 0 h 568"/>
                <a:gd name="T46" fmla="*/ 0 w 569"/>
                <a:gd name="T47" fmla="*/ 0 h 568"/>
                <a:gd name="T48" fmla="*/ 0 w 569"/>
                <a:gd name="T49" fmla="*/ 0 h 568"/>
                <a:gd name="T50" fmla="*/ 0 w 569"/>
                <a:gd name="T51" fmla="*/ 0 h 568"/>
                <a:gd name="T52" fmla="*/ 0 w 569"/>
                <a:gd name="T53" fmla="*/ 0 h 568"/>
                <a:gd name="T54" fmla="*/ 0 w 569"/>
                <a:gd name="T55" fmla="*/ 0 h 568"/>
                <a:gd name="T56" fmla="*/ 0 w 569"/>
                <a:gd name="T57" fmla="*/ 0 h 568"/>
                <a:gd name="T58" fmla="*/ 0 w 569"/>
                <a:gd name="T59" fmla="*/ 0 h 568"/>
                <a:gd name="T60" fmla="*/ 0 w 569"/>
                <a:gd name="T61" fmla="*/ 0 h 568"/>
                <a:gd name="T62" fmla="*/ 0 w 569"/>
                <a:gd name="T63" fmla="*/ 0 h 568"/>
                <a:gd name="T64" fmla="*/ 0 w 569"/>
                <a:gd name="T65" fmla="*/ 0 h 568"/>
                <a:gd name="T66" fmla="*/ 0 w 569"/>
                <a:gd name="T67" fmla="*/ 0 h 568"/>
                <a:gd name="T68" fmla="*/ 0 w 569"/>
                <a:gd name="T69" fmla="*/ 0 h 568"/>
                <a:gd name="T70" fmla="*/ 0 w 569"/>
                <a:gd name="T71" fmla="*/ 0 h 568"/>
                <a:gd name="T72" fmla="*/ 0 w 569"/>
                <a:gd name="T73" fmla="*/ 0 h 568"/>
                <a:gd name="T74" fmla="*/ 0 w 569"/>
                <a:gd name="T75" fmla="*/ 0 h 568"/>
                <a:gd name="T76" fmla="*/ 0 w 569"/>
                <a:gd name="T77" fmla="*/ 0 h 568"/>
                <a:gd name="T78" fmla="*/ 0 w 569"/>
                <a:gd name="T79" fmla="*/ 0 h 568"/>
                <a:gd name="T80" fmla="*/ 0 w 569"/>
                <a:gd name="T81" fmla="*/ 0 h 568"/>
                <a:gd name="T82" fmla="*/ 0 w 569"/>
                <a:gd name="T83" fmla="*/ 0 h 568"/>
                <a:gd name="T84" fmla="*/ 0 w 569"/>
                <a:gd name="T85" fmla="*/ 0 h 5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69"/>
                <a:gd name="T130" fmla="*/ 0 h 568"/>
                <a:gd name="T131" fmla="*/ 569 w 569"/>
                <a:gd name="T132" fmla="*/ 568 h 56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69" h="568">
                  <a:moveTo>
                    <a:pt x="285" y="568"/>
                  </a:moveTo>
                  <a:lnTo>
                    <a:pt x="299" y="568"/>
                  </a:lnTo>
                  <a:lnTo>
                    <a:pt x="313" y="567"/>
                  </a:lnTo>
                  <a:lnTo>
                    <a:pt x="328" y="565"/>
                  </a:lnTo>
                  <a:lnTo>
                    <a:pt x="341" y="563"/>
                  </a:lnTo>
                  <a:lnTo>
                    <a:pt x="356" y="559"/>
                  </a:lnTo>
                  <a:lnTo>
                    <a:pt x="369" y="556"/>
                  </a:lnTo>
                  <a:lnTo>
                    <a:pt x="383" y="551"/>
                  </a:lnTo>
                  <a:lnTo>
                    <a:pt x="395" y="546"/>
                  </a:lnTo>
                  <a:lnTo>
                    <a:pt x="408" y="540"/>
                  </a:lnTo>
                  <a:lnTo>
                    <a:pt x="421" y="534"/>
                  </a:lnTo>
                  <a:lnTo>
                    <a:pt x="432" y="526"/>
                  </a:lnTo>
                  <a:lnTo>
                    <a:pt x="444" y="519"/>
                  </a:lnTo>
                  <a:lnTo>
                    <a:pt x="455" y="512"/>
                  </a:lnTo>
                  <a:lnTo>
                    <a:pt x="466" y="503"/>
                  </a:lnTo>
                  <a:lnTo>
                    <a:pt x="475" y="495"/>
                  </a:lnTo>
                  <a:lnTo>
                    <a:pt x="485" y="485"/>
                  </a:lnTo>
                  <a:lnTo>
                    <a:pt x="495" y="475"/>
                  </a:lnTo>
                  <a:lnTo>
                    <a:pt x="505" y="464"/>
                  </a:lnTo>
                  <a:lnTo>
                    <a:pt x="512" y="454"/>
                  </a:lnTo>
                  <a:lnTo>
                    <a:pt x="520" y="443"/>
                  </a:lnTo>
                  <a:lnTo>
                    <a:pt x="528" y="432"/>
                  </a:lnTo>
                  <a:lnTo>
                    <a:pt x="535" y="420"/>
                  </a:lnTo>
                  <a:lnTo>
                    <a:pt x="541" y="407"/>
                  </a:lnTo>
                  <a:lnTo>
                    <a:pt x="547" y="395"/>
                  </a:lnTo>
                  <a:lnTo>
                    <a:pt x="552" y="382"/>
                  </a:lnTo>
                  <a:lnTo>
                    <a:pt x="556" y="368"/>
                  </a:lnTo>
                  <a:lnTo>
                    <a:pt x="561" y="355"/>
                  </a:lnTo>
                  <a:lnTo>
                    <a:pt x="563" y="342"/>
                  </a:lnTo>
                  <a:lnTo>
                    <a:pt x="566" y="327"/>
                  </a:lnTo>
                  <a:lnTo>
                    <a:pt x="568" y="314"/>
                  </a:lnTo>
                  <a:lnTo>
                    <a:pt x="569" y="299"/>
                  </a:lnTo>
                  <a:lnTo>
                    <a:pt x="569" y="285"/>
                  </a:lnTo>
                  <a:lnTo>
                    <a:pt x="569" y="270"/>
                  </a:lnTo>
                  <a:lnTo>
                    <a:pt x="568" y="255"/>
                  </a:lnTo>
                  <a:lnTo>
                    <a:pt x="566" y="241"/>
                  </a:lnTo>
                  <a:lnTo>
                    <a:pt x="563" y="228"/>
                  </a:lnTo>
                  <a:lnTo>
                    <a:pt x="561" y="214"/>
                  </a:lnTo>
                  <a:lnTo>
                    <a:pt x="556" y="201"/>
                  </a:lnTo>
                  <a:lnTo>
                    <a:pt x="552" y="187"/>
                  </a:lnTo>
                  <a:lnTo>
                    <a:pt x="547" y="174"/>
                  </a:lnTo>
                  <a:lnTo>
                    <a:pt x="541" y="162"/>
                  </a:lnTo>
                  <a:lnTo>
                    <a:pt x="535" y="150"/>
                  </a:lnTo>
                  <a:lnTo>
                    <a:pt x="528" y="138"/>
                  </a:lnTo>
                  <a:lnTo>
                    <a:pt x="520" y="127"/>
                  </a:lnTo>
                  <a:lnTo>
                    <a:pt x="512" y="115"/>
                  </a:lnTo>
                  <a:lnTo>
                    <a:pt x="505" y="105"/>
                  </a:lnTo>
                  <a:lnTo>
                    <a:pt x="495" y="94"/>
                  </a:lnTo>
                  <a:lnTo>
                    <a:pt x="485" y="84"/>
                  </a:lnTo>
                  <a:lnTo>
                    <a:pt x="475" y="74"/>
                  </a:lnTo>
                  <a:lnTo>
                    <a:pt x="466" y="66"/>
                  </a:lnTo>
                  <a:lnTo>
                    <a:pt x="455" y="57"/>
                  </a:lnTo>
                  <a:lnTo>
                    <a:pt x="444" y="49"/>
                  </a:lnTo>
                  <a:lnTo>
                    <a:pt x="432" y="42"/>
                  </a:lnTo>
                  <a:lnTo>
                    <a:pt x="421" y="36"/>
                  </a:lnTo>
                  <a:lnTo>
                    <a:pt x="408" y="30"/>
                  </a:lnTo>
                  <a:lnTo>
                    <a:pt x="395" y="23"/>
                  </a:lnTo>
                  <a:lnTo>
                    <a:pt x="383" y="19"/>
                  </a:lnTo>
                  <a:lnTo>
                    <a:pt x="369" y="14"/>
                  </a:lnTo>
                  <a:lnTo>
                    <a:pt x="356" y="10"/>
                  </a:lnTo>
                  <a:lnTo>
                    <a:pt x="341" y="6"/>
                  </a:lnTo>
                  <a:lnTo>
                    <a:pt x="328" y="4"/>
                  </a:lnTo>
                  <a:lnTo>
                    <a:pt x="313" y="3"/>
                  </a:lnTo>
                  <a:lnTo>
                    <a:pt x="299" y="2"/>
                  </a:lnTo>
                  <a:lnTo>
                    <a:pt x="285" y="0"/>
                  </a:lnTo>
                  <a:lnTo>
                    <a:pt x="271" y="2"/>
                  </a:lnTo>
                  <a:lnTo>
                    <a:pt x="256" y="3"/>
                  </a:lnTo>
                  <a:lnTo>
                    <a:pt x="241" y="4"/>
                  </a:lnTo>
                  <a:lnTo>
                    <a:pt x="228" y="6"/>
                  </a:lnTo>
                  <a:lnTo>
                    <a:pt x="213" y="10"/>
                  </a:lnTo>
                  <a:lnTo>
                    <a:pt x="200" y="14"/>
                  </a:lnTo>
                  <a:lnTo>
                    <a:pt x="187" y="19"/>
                  </a:lnTo>
                  <a:lnTo>
                    <a:pt x="174" y="23"/>
                  </a:lnTo>
                  <a:lnTo>
                    <a:pt x="161" y="30"/>
                  </a:lnTo>
                  <a:lnTo>
                    <a:pt x="149" y="36"/>
                  </a:lnTo>
                  <a:lnTo>
                    <a:pt x="138" y="42"/>
                  </a:lnTo>
                  <a:lnTo>
                    <a:pt x="126" y="49"/>
                  </a:lnTo>
                  <a:lnTo>
                    <a:pt x="115" y="57"/>
                  </a:lnTo>
                  <a:lnTo>
                    <a:pt x="104" y="66"/>
                  </a:lnTo>
                  <a:lnTo>
                    <a:pt x="94" y="74"/>
                  </a:lnTo>
                  <a:lnTo>
                    <a:pt x="84" y="84"/>
                  </a:lnTo>
                  <a:lnTo>
                    <a:pt x="74" y="94"/>
                  </a:lnTo>
                  <a:lnTo>
                    <a:pt x="65" y="105"/>
                  </a:lnTo>
                  <a:lnTo>
                    <a:pt x="57" y="115"/>
                  </a:lnTo>
                  <a:lnTo>
                    <a:pt x="49" y="127"/>
                  </a:lnTo>
                  <a:lnTo>
                    <a:pt x="42" y="138"/>
                  </a:lnTo>
                  <a:lnTo>
                    <a:pt x="34" y="150"/>
                  </a:lnTo>
                  <a:lnTo>
                    <a:pt x="28" y="162"/>
                  </a:lnTo>
                  <a:lnTo>
                    <a:pt x="22" y="174"/>
                  </a:lnTo>
                  <a:lnTo>
                    <a:pt x="17" y="187"/>
                  </a:lnTo>
                  <a:lnTo>
                    <a:pt x="14" y="201"/>
                  </a:lnTo>
                  <a:lnTo>
                    <a:pt x="9" y="214"/>
                  </a:lnTo>
                  <a:lnTo>
                    <a:pt x="6" y="228"/>
                  </a:lnTo>
                  <a:lnTo>
                    <a:pt x="4" y="241"/>
                  </a:lnTo>
                  <a:lnTo>
                    <a:pt x="1" y="255"/>
                  </a:lnTo>
                  <a:lnTo>
                    <a:pt x="0" y="270"/>
                  </a:lnTo>
                  <a:lnTo>
                    <a:pt x="0" y="285"/>
                  </a:lnTo>
                  <a:lnTo>
                    <a:pt x="0" y="299"/>
                  </a:lnTo>
                  <a:lnTo>
                    <a:pt x="1" y="314"/>
                  </a:lnTo>
                  <a:lnTo>
                    <a:pt x="4" y="327"/>
                  </a:lnTo>
                  <a:lnTo>
                    <a:pt x="6" y="342"/>
                  </a:lnTo>
                  <a:lnTo>
                    <a:pt x="9" y="355"/>
                  </a:lnTo>
                  <a:lnTo>
                    <a:pt x="14" y="368"/>
                  </a:lnTo>
                  <a:lnTo>
                    <a:pt x="17" y="382"/>
                  </a:lnTo>
                  <a:lnTo>
                    <a:pt x="22" y="395"/>
                  </a:lnTo>
                  <a:lnTo>
                    <a:pt x="28" y="407"/>
                  </a:lnTo>
                  <a:lnTo>
                    <a:pt x="34" y="420"/>
                  </a:lnTo>
                  <a:lnTo>
                    <a:pt x="42" y="432"/>
                  </a:lnTo>
                  <a:lnTo>
                    <a:pt x="49" y="443"/>
                  </a:lnTo>
                  <a:lnTo>
                    <a:pt x="57" y="454"/>
                  </a:lnTo>
                  <a:lnTo>
                    <a:pt x="65" y="464"/>
                  </a:lnTo>
                  <a:lnTo>
                    <a:pt x="74" y="475"/>
                  </a:lnTo>
                  <a:lnTo>
                    <a:pt x="84" y="485"/>
                  </a:lnTo>
                  <a:lnTo>
                    <a:pt x="94" y="495"/>
                  </a:lnTo>
                  <a:lnTo>
                    <a:pt x="104" y="503"/>
                  </a:lnTo>
                  <a:lnTo>
                    <a:pt x="115" y="512"/>
                  </a:lnTo>
                  <a:lnTo>
                    <a:pt x="126" y="519"/>
                  </a:lnTo>
                  <a:lnTo>
                    <a:pt x="138" y="526"/>
                  </a:lnTo>
                  <a:lnTo>
                    <a:pt x="149" y="534"/>
                  </a:lnTo>
                  <a:lnTo>
                    <a:pt x="161" y="540"/>
                  </a:lnTo>
                  <a:lnTo>
                    <a:pt x="174" y="546"/>
                  </a:lnTo>
                  <a:lnTo>
                    <a:pt x="187" y="551"/>
                  </a:lnTo>
                  <a:lnTo>
                    <a:pt x="200" y="556"/>
                  </a:lnTo>
                  <a:lnTo>
                    <a:pt x="213" y="559"/>
                  </a:lnTo>
                  <a:lnTo>
                    <a:pt x="228" y="563"/>
                  </a:lnTo>
                  <a:lnTo>
                    <a:pt x="241" y="565"/>
                  </a:lnTo>
                  <a:lnTo>
                    <a:pt x="256" y="567"/>
                  </a:lnTo>
                  <a:lnTo>
                    <a:pt x="271" y="568"/>
                  </a:lnTo>
                  <a:lnTo>
                    <a:pt x="285" y="568"/>
                  </a:lnTo>
                </a:path>
              </a:pathLst>
            </a:custGeom>
            <a:solidFill>
              <a:srgbClr val="990033"/>
            </a:solidFill>
            <a:ln w="2540">
              <a:solidFill>
                <a:srgbClr val="FFFFFF"/>
              </a:solidFill>
              <a:round/>
              <a:headEnd/>
              <a:tailEnd/>
            </a:ln>
          </p:spPr>
          <p:txBody>
            <a:bodyPr/>
            <a:lstStyle/>
            <a:p>
              <a:endParaRPr lang="lv-LV"/>
            </a:p>
          </p:txBody>
        </p:sp>
        <p:sp>
          <p:nvSpPr>
            <p:cNvPr id="9" name="Freeform 1135"/>
            <p:cNvSpPr>
              <a:spLocks noChangeAspect="1"/>
            </p:cNvSpPr>
            <p:nvPr/>
          </p:nvSpPr>
          <p:spPr bwMode="auto">
            <a:xfrm>
              <a:off x="2745" y="4510"/>
              <a:ext cx="58" cy="68"/>
            </a:xfrm>
            <a:custGeom>
              <a:avLst/>
              <a:gdLst>
                <a:gd name="T0" fmla="*/ 0 w 173"/>
                <a:gd name="T1" fmla="*/ 0 h 204"/>
                <a:gd name="T2" fmla="*/ 0 w 173"/>
                <a:gd name="T3" fmla="*/ 0 h 204"/>
                <a:gd name="T4" fmla="*/ 0 w 173"/>
                <a:gd name="T5" fmla="*/ 0 h 204"/>
                <a:gd name="T6" fmla="*/ 0 w 173"/>
                <a:gd name="T7" fmla="*/ 0 h 204"/>
                <a:gd name="T8" fmla="*/ 0 w 173"/>
                <a:gd name="T9" fmla="*/ 0 h 204"/>
                <a:gd name="T10" fmla="*/ 0 w 173"/>
                <a:gd name="T11" fmla="*/ 0 h 204"/>
                <a:gd name="T12" fmla="*/ 0 w 173"/>
                <a:gd name="T13" fmla="*/ 0 h 204"/>
                <a:gd name="T14" fmla="*/ 0 60000 65536"/>
                <a:gd name="T15" fmla="*/ 0 60000 65536"/>
                <a:gd name="T16" fmla="*/ 0 60000 65536"/>
                <a:gd name="T17" fmla="*/ 0 60000 65536"/>
                <a:gd name="T18" fmla="*/ 0 60000 65536"/>
                <a:gd name="T19" fmla="*/ 0 60000 65536"/>
                <a:gd name="T20" fmla="*/ 0 60000 65536"/>
                <a:gd name="T21" fmla="*/ 0 w 173"/>
                <a:gd name="T22" fmla="*/ 0 h 204"/>
                <a:gd name="T23" fmla="*/ 173 w 173"/>
                <a:gd name="T24" fmla="*/ 204 h 2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 h="204">
                  <a:moveTo>
                    <a:pt x="44" y="0"/>
                  </a:moveTo>
                  <a:lnTo>
                    <a:pt x="107" y="0"/>
                  </a:lnTo>
                  <a:lnTo>
                    <a:pt x="74" y="155"/>
                  </a:lnTo>
                  <a:lnTo>
                    <a:pt x="173" y="155"/>
                  </a:lnTo>
                  <a:lnTo>
                    <a:pt x="162" y="204"/>
                  </a:lnTo>
                  <a:lnTo>
                    <a:pt x="0" y="204"/>
                  </a:lnTo>
                  <a:lnTo>
                    <a:pt x="44" y="0"/>
                  </a:lnTo>
                  <a:close/>
                </a:path>
              </a:pathLst>
            </a:custGeom>
            <a:solidFill>
              <a:srgbClr val="990033"/>
            </a:solidFill>
            <a:ln w="2540">
              <a:solidFill>
                <a:srgbClr val="FFFFFF"/>
              </a:solidFill>
              <a:round/>
              <a:headEnd/>
              <a:tailEnd/>
            </a:ln>
          </p:spPr>
          <p:txBody>
            <a:bodyPr/>
            <a:lstStyle/>
            <a:p>
              <a:endParaRPr lang="lv-LV"/>
            </a:p>
          </p:txBody>
        </p:sp>
        <p:sp>
          <p:nvSpPr>
            <p:cNvPr id="10" name="Freeform 1136"/>
            <p:cNvSpPr>
              <a:spLocks noChangeAspect="1"/>
            </p:cNvSpPr>
            <p:nvPr/>
          </p:nvSpPr>
          <p:spPr bwMode="auto">
            <a:xfrm>
              <a:off x="2812" y="4510"/>
              <a:ext cx="74" cy="68"/>
            </a:xfrm>
            <a:custGeom>
              <a:avLst/>
              <a:gdLst>
                <a:gd name="T0" fmla="*/ 0 w 222"/>
                <a:gd name="T1" fmla="*/ 0 h 204"/>
                <a:gd name="T2" fmla="*/ 0 w 222"/>
                <a:gd name="T3" fmla="*/ 0 h 204"/>
                <a:gd name="T4" fmla="*/ 0 w 222"/>
                <a:gd name="T5" fmla="*/ 0 h 204"/>
                <a:gd name="T6" fmla="*/ 0 w 222"/>
                <a:gd name="T7" fmla="*/ 0 h 204"/>
                <a:gd name="T8" fmla="*/ 0 w 222"/>
                <a:gd name="T9" fmla="*/ 0 h 204"/>
                <a:gd name="T10" fmla="*/ 0 w 222"/>
                <a:gd name="T11" fmla="*/ 0 h 204"/>
                <a:gd name="T12" fmla="*/ 0 w 222"/>
                <a:gd name="T13" fmla="*/ 0 h 204"/>
                <a:gd name="T14" fmla="*/ 0 w 222"/>
                <a:gd name="T15" fmla="*/ 0 h 204"/>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204"/>
                <a:gd name="T26" fmla="*/ 222 w 222"/>
                <a:gd name="T27" fmla="*/ 204 h 2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204">
                  <a:moveTo>
                    <a:pt x="0" y="0"/>
                  </a:moveTo>
                  <a:lnTo>
                    <a:pt x="68" y="0"/>
                  </a:lnTo>
                  <a:lnTo>
                    <a:pt x="81" y="147"/>
                  </a:lnTo>
                  <a:lnTo>
                    <a:pt x="159" y="0"/>
                  </a:lnTo>
                  <a:lnTo>
                    <a:pt x="222" y="0"/>
                  </a:lnTo>
                  <a:lnTo>
                    <a:pt x="103" y="204"/>
                  </a:lnTo>
                  <a:lnTo>
                    <a:pt x="35" y="204"/>
                  </a:lnTo>
                  <a:lnTo>
                    <a:pt x="0" y="0"/>
                  </a:lnTo>
                  <a:close/>
                </a:path>
              </a:pathLst>
            </a:custGeom>
            <a:solidFill>
              <a:srgbClr val="990033"/>
            </a:solidFill>
            <a:ln w="2540">
              <a:solidFill>
                <a:srgbClr val="FFFFFF"/>
              </a:solidFill>
              <a:round/>
              <a:headEnd/>
              <a:tailEnd/>
            </a:ln>
          </p:spPr>
          <p:txBody>
            <a:bodyPr/>
            <a:lstStyle/>
            <a:p>
              <a:endParaRPr lang="lv-LV"/>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a:xfrm>
            <a:off x="457200" y="6400800"/>
            <a:ext cx="2133600" cy="304800"/>
          </a:xfrm>
          <a:prstGeom prst="rect">
            <a:avLst/>
          </a:prstGeom>
        </p:spPr>
        <p:txBody>
          <a:bodyPr/>
          <a:lstStyle>
            <a:lvl1pPr>
              <a:defRPr/>
            </a:lvl1pPr>
          </a:lstStyle>
          <a:p>
            <a:r>
              <a:rPr lang="en-US"/>
              <a:t>www.themegallery.com</a:t>
            </a:r>
          </a:p>
        </p:txBody>
      </p:sp>
      <p:sp>
        <p:nvSpPr>
          <p:cNvPr id="5" name="Footer Placeholder 4"/>
          <p:cNvSpPr>
            <a:spLocks noGrp="1"/>
          </p:cNvSpPr>
          <p:nvPr>
            <p:ph type="ftr" sz="quarter" idx="11"/>
          </p:nvPr>
        </p:nvSpPr>
        <p:spPr>
          <a:xfrm>
            <a:off x="5867400" y="6443663"/>
            <a:ext cx="2895600" cy="290512"/>
          </a:xfrm>
          <a:prstGeom prst="rect">
            <a:avLst/>
          </a:prstGeom>
        </p:spPr>
        <p:txBody>
          <a:bodyPr/>
          <a:lstStyle>
            <a:lvl1pPr>
              <a:defRPr/>
            </a:lvl1pPr>
          </a:lstStyle>
          <a:p>
            <a:r>
              <a:rPr lang="en-US"/>
              <a:t>Company Logo</a:t>
            </a:r>
          </a:p>
        </p:txBody>
      </p:sp>
      <p:sp>
        <p:nvSpPr>
          <p:cNvPr id="6" name="Slide Number Placeholder 5"/>
          <p:cNvSpPr>
            <a:spLocks noGrp="1"/>
          </p:cNvSpPr>
          <p:nvPr>
            <p:ph type="sldNum" sz="quarter" idx="12"/>
          </p:nvPr>
        </p:nvSpPr>
        <p:spPr>
          <a:xfrm>
            <a:off x="3429000" y="6446838"/>
            <a:ext cx="2133600" cy="258762"/>
          </a:xfrm>
          <a:prstGeom prst="rect">
            <a:avLst/>
          </a:prstGeom>
        </p:spPr>
        <p:txBody>
          <a:bodyPr/>
          <a:lstStyle>
            <a:lvl1pPr>
              <a:defRPr/>
            </a:lvl1pPr>
          </a:lstStyle>
          <a:p>
            <a:fld id="{EFA978CF-AA87-4498-94E1-9B6CC628A38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172200"/>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457200" y="152400"/>
            <a:ext cx="60198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3"/>
          </a:xfrm>
        </p:spPr>
        <p:txBody>
          <a:bodyPr/>
          <a:lstStyle/>
          <a:p>
            <a:r>
              <a:rPr lang="en-US" smtClean="0"/>
              <a:t>Click to edit Master title style</a:t>
            </a:r>
            <a:endParaRPr lang="lv-LV"/>
          </a:p>
        </p:txBody>
      </p:sp>
      <p:sp>
        <p:nvSpPr>
          <p:cNvPr id="3" name="Table Placeholder 2"/>
          <p:cNvSpPr>
            <a:spLocks noGrp="1"/>
          </p:cNvSpPr>
          <p:nvPr>
            <p:ph type="tbl" idx="1"/>
          </p:nvPr>
        </p:nvSpPr>
        <p:spPr>
          <a:xfrm>
            <a:off x="457200" y="1076325"/>
            <a:ext cx="8229600" cy="5248275"/>
          </a:xfrm>
        </p:spPr>
        <p:txBody>
          <a:bodyPr/>
          <a:lstStyle/>
          <a:p>
            <a:r>
              <a:rPr lang="en-US" smtClean="0"/>
              <a:t>Click icon to add table</a:t>
            </a:r>
            <a:endParaRPr lang="lv-LV"/>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F1CCF592-33E1-46BD-A61C-61BECB6D1C13}" type="slidenum">
              <a:rPr lang="en-US" altLang="en-US"/>
              <a:pPr>
                <a:defRPr/>
              </a:pPr>
              <a:t>‹#›</a:t>
            </a:fld>
            <a:endParaRPr lang="en-US" altLang="en-US"/>
          </a:p>
        </p:txBody>
      </p:sp>
    </p:spTree>
    <p:extLst>
      <p:ext uri="{BB962C8B-B14F-4D97-AF65-F5344CB8AC3E}">
        <p14:creationId xmlns:p14="http://schemas.microsoft.com/office/powerpoint/2010/main" val="4236014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8" name="Title 7"/>
          <p:cNvSpPr>
            <a:spLocks noGrp="1"/>
          </p:cNvSpPr>
          <p:nvPr>
            <p:ph type="title"/>
          </p:nvPr>
        </p:nvSpPr>
        <p:spPr/>
        <p:txBody>
          <a:bodyPr/>
          <a:lstStyle/>
          <a:p>
            <a:r>
              <a:rPr lang="en-US" smtClean="0"/>
              <a:t>Click to edit Master title style</a:t>
            </a:r>
            <a:endParaRPr lang="lv-LV"/>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v-LV"/>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457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4648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lv-LV"/>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lv-LV"/>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lv-LV"/>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lv-LV"/>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400800"/>
            <a:ext cx="2133600" cy="304800"/>
          </a:xfrm>
          <a:prstGeom prst="rect">
            <a:avLst/>
          </a:prstGeom>
        </p:spPr>
        <p:txBody>
          <a:bodyPr/>
          <a:lstStyle>
            <a:lvl1pPr>
              <a:defRPr/>
            </a:lvl1pPr>
          </a:lstStyle>
          <a:p>
            <a:r>
              <a:rPr lang="en-US"/>
              <a:t>www.themegallery.com</a:t>
            </a:r>
          </a:p>
        </p:txBody>
      </p:sp>
      <p:sp>
        <p:nvSpPr>
          <p:cNvPr id="6" name="Footer Placeholder 5"/>
          <p:cNvSpPr>
            <a:spLocks noGrp="1"/>
          </p:cNvSpPr>
          <p:nvPr>
            <p:ph type="ftr" sz="quarter" idx="11"/>
          </p:nvPr>
        </p:nvSpPr>
        <p:spPr>
          <a:xfrm>
            <a:off x="5867400" y="6443663"/>
            <a:ext cx="2895600" cy="290512"/>
          </a:xfrm>
          <a:prstGeom prst="rect">
            <a:avLst/>
          </a:prstGeom>
        </p:spPr>
        <p:txBody>
          <a:bodyPr/>
          <a:lstStyle>
            <a:lvl1pPr>
              <a:defRPr/>
            </a:lvl1pPr>
          </a:lstStyle>
          <a:p>
            <a:r>
              <a:rPr lang="en-US"/>
              <a:t>Company Logo</a:t>
            </a:r>
          </a:p>
        </p:txBody>
      </p:sp>
      <p:sp>
        <p:nvSpPr>
          <p:cNvPr id="7" name="Slide Number Placeholder 6"/>
          <p:cNvSpPr>
            <a:spLocks noGrp="1"/>
          </p:cNvSpPr>
          <p:nvPr>
            <p:ph type="sldNum" sz="quarter" idx="12"/>
          </p:nvPr>
        </p:nvSpPr>
        <p:spPr>
          <a:xfrm>
            <a:off x="3429000" y="6446838"/>
            <a:ext cx="2133600" cy="258762"/>
          </a:xfrm>
          <a:prstGeom prst="rect">
            <a:avLst/>
          </a:prstGeom>
        </p:spPr>
        <p:txBody>
          <a:bodyPr/>
          <a:lstStyle>
            <a:lvl1pPr>
              <a:defRPr/>
            </a:lvl1pPr>
          </a:lstStyle>
          <a:p>
            <a:fld id="{A9E64C86-FE38-461B-BA61-643684BDB59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1-3-1.jpg"/>
          <p:cNvPicPr>
            <a:picLocks noChangeAspect="1"/>
          </p:cNvPicPr>
          <p:nvPr userDrawn="1"/>
        </p:nvPicPr>
        <p:blipFill>
          <a:blip r:embed="rId15" cstate="print"/>
          <a:stretch>
            <a:fillRect/>
          </a:stretch>
        </p:blipFill>
        <p:spPr>
          <a:xfrm>
            <a:off x="0" y="0"/>
            <a:ext cx="9144000" cy="814931"/>
          </a:xfrm>
          <a:prstGeom prst="rect">
            <a:avLst/>
          </a:prstGeom>
        </p:spPr>
      </p:pic>
      <p:sp>
        <p:nvSpPr>
          <p:cNvPr id="1027" name="Rectangle 3"/>
          <p:cNvSpPr>
            <a:spLocks noGrp="1" noChangeArrowheads="1"/>
          </p:cNvSpPr>
          <p:nvPr>
            <p:ph type="body" idx="1"/>
          </p:nvPr>
        </p:nvSpPr>
        <p:spPr bwMode="auto">
          <a:xfrm>
            <a:off x="457200" y="1076325"/>
            <a:ext cx="8229600" cy="524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Rectangle 2"/>
          <p:cNvSpPr>
            <a:spLocks noGrp="1" noChangeArrowheads="1"/>
          </p:cNvSpPr>
          <p:nvPr>
            <p:ph type="title"/>
          </p:nvPr>
        </p:nvSpPr>
        <p:spPr bwMode="black">
          <a:xfrm>
            <a:off x="457200" y="152400"/>
            <a:ext cx="822960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p:txStyles>
    <p:titleStyle>
      <a:lvl1pPr algn="r" rtl="0" eaLnBrk="1" fontAlgn="base" hangingPunct="1">
        <a:spcBef>
          <a:spcPct val="0"/>
        </a:spcBef>
        <a:spcAft>
          <a:spcPct val="0"/>
        </a:spcAft>
        <a:defRPr sz="3200" b="1">
          <a:solidFill>
            <a:srgbClr val="000066"/>
          </a:solidFill>
          <a:latin typeface="Calibri" pitchFamily="34" charset="0"/>
          <a:ea typeface="+mj-ea"/>
          <a:cs typeface="Calibri" pitchFamily="34" charset="0"/>
        </a:defRPr>
      </a:lvl1pPr>
      <a:lvl2pPr algn="r" rtl="0" eaLnBrk="1" fontAlgn="base" hangingPunct="1">
        <a:spcBef>
          <a:spcPct val="0"/>
        </a:spcBef>
        <a:spcAft>
          <a:spcPct val="0"/>
        </a:spcAft>
        <a:defRPr sz="3200">
          <a:solidFill>
            <a:schemeClr val="tx1"/>
          </a:solidFill>
          <a:latin typeface="Verdana" pitchFamily="34" charset="0"/>
        </a:defRPr>
      </a:lvl2pPr>
      <a:lvl3pPr algn="r" rtl="0" eaLnBrk="1" fontAlgn="base" hangingPunct="1">
        <a:spcBef>
          <a:spcPct val="0"/>
        </a:spcBef>
        <a:spcAft>
          <a:spcPct val="0"/>
        </a:spcAft>
        <a:defRPr sz="3200">
          <a:solidFill>
            <a:schemeClr val="tx1"/>
          </a:solidFill>
          <a:latin typeface="Verdana" pitchFamily="34" charset="0"/>
        </a:defRPr>
      </a:lvl3pPr>
      <a:lvl4pPr algn="r" rtl="0" eaLnBrk="1" fontAlgn="base" hangingPunct="1">
        <a:spcBef>
          <a:spcPct val="0"/>
        </a:spcBef>
        <a:spcAft>
          <a:spcPct val="0"/>
        </a:spcAft>
        <a:defRPr sz="3200">
          <a:solidFill>
            <a:schemeClr val="tx1"/>
          </a:solidFill>
          <a:latin typeface="Verdana" pitchFamily="34" charset="0"/>
        </a:defRPr>
      </a:lvl4pPr>
      <a:lvl5pPr algn="r" rtl="0" eaLnBrk="1" fontAlgn="base" hangingPunct="1">
        <a:spcBef>
          <a:spcPct val="0"/>
        </a:spcBef>
        <a:spcAft>
          <a:spcPct val="0"/>
        </a:spcAft>
        <a:defRPr sz="3200">
          <a:solidFill>
            <a:schemeClr val="tx1"/>
          </a:solidFill>
          <a:latin typeface="Verdana" pitchFamily="34" charset="0"/>
        </a:defRPr>
      </a:lvl5pPr>
      <a:lvl6pPr marL="457200" algn="r" rtl="0" eaLnBrk="1" fontAlgn="base" hangingPunct="1">
        <a:spcBef>
          <a:spcPct val="0"/>
        </a:spcBef>
        <a:spcAft>
          <a:spcPct val="0"/>
        </a:spcAft>
        <a:defRPr sz="3200">
          <a:solidFill>
            <a:schemeClr val="tx1"/>
          </a:solidFill>
          <a:latin typeface="Verdana" pitchFamily="34" charset="0"/>
        </a:defRPr>
      </a:lvl6pPr>
      <a:lvl7pPr marL="914400" algn="r" rtl="0" eaLnBrk="1" fontAlgn="base" hangingPunct="1">
        <a:spcBef>
          <a:spcPct val="0"/>
        </a:spcBef>
        <a:spcAft>
          <a:spcPct val="0"/>
        </a:spcAft>
        <a:defRPr sz="3200">
          <a:solidFill>
            <a:schemeClr val="tx1"/>
          </a:solidFill>
          <a:latin typeface="Verdana" pitchFamily="34" charset="0"/>
        </a:defRPr>
      </a:lvl7pPr>
      <a:lvl8pPr marL="1371600" algn="r" rtl="0" eaLnBrk="1" fontAlgn="base" hangingPunct="1">
        <a:spcBef>
          <a:spcPct val="0"/>
        </a:spcBef>
        <a:spcAft>
          <a:spcPct val="0"/>
        </a:spcAft>
        <a:defRPr sz="3200">
          <a:solidFill>
            <a:schemeClr val="tx1"/>
          </a:solidFill>
          <a:latin typeface="Verdana" pitchFamily="34" charset="0"/>
        </a:defRPr>
      </a:lvl8pPr>
      <a:lvl9pPr marL="1828800" algn="r" rtl="0" eaLnBrk="1" fontAlgn="base" hangingPunct="1">
        <a:spcBef>
          <a:spcPct val="0"/>
        </a:spcBef>
        <a:spcAft>
          <a:spcPct val="0"/>
        </a:spcAft>
        <a:defRPr sz="3200">
          <a:solidFill>
            <a:schemeClr val="tx1"/>
          </a:solidFill>
          <a:latin typeface="Verdana" pitchFamily="34" charset="0"/>
        </a:defRPr>
      </a:lvl9pPr>
    </p:titleStyle>
    <p:bodyStyle>
      <a:lvl1pPr marL="342900" indent="-342900" algn="l" rtl="0" eaLnBrk="1" fontAlgn="base" hangingPunct="1">
        <a:spcBef>
          <a:spcPct val="20000"/>
        </a:spcBef>
        <a:spcAft>
          <a:spcPct val="0"/>
        </a:spcAft>
        <a:buClr>
          <a:schemeClr val="hlink"/>
        </a:buClr>
        <a:buFont typeface="Wingdings" pitchFamily="2" charset="2"/>
        <a:buChar char="v"/>
        <a:defRPr sz="2800">
          <a:solidFill>
            <a:srgbClr val="000066"/>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rgbClr val="000066"/>
          </a:solidFill>
          <a:latin typeface="Calibri" pitchFamily="34" charset="0"/>
          <a:cs typeface="Calibri" pitchFamily="34" charset="0"/>
        </a:defRPr>
      </a:lvl2pPr>
      <a:lvl3pPr marL="1143000" indent="-228600" algn="l" rtl="0" eaLnBrk="1" fontAlgn="base" hangingPunct="1">
        <a:spcBef>
          <a:spcPct val="20000"/>
        </a:spcBef>
        <a:spcAft>
          <a:spcPct val="0"/>
        </a:spcAft>
        <a:buClr>
          <a:schemeClr val="tx1"/>
        </a:buClr>
        <a:buChar char="•"/>
        <a:defRPr sz="2400">
          <a:solidFill>
            <a:srgbClr val="000066"/>
          </a:solidFill>
          <a:latin typeface="Calibri" pitchFamily="34" charset="0"/>
          <a:cs typeface="Calibri" pitchFamily="34" charset="0"/>
        </a:defRPr>
      </a:lvl3pPr>
      <a:lvl4pPr marL="1600200" indent="-228600" algn="l" rtl="0" eaLnBrk="1" fontAlgn="base" hangingPunct="1">
        <a:spcBef>
          <a:spcPct val="20000"/>
        </a:spcBef>
        <a:spcAft>
          <a:spcPct val="0"/>
        </a:spcAft>
        <a:buChar char="–"/>
        <a:defRPr sz="2000">
          <a:solidFill>
            <a:srgbClr val="000066"/>
          </a:solidFill>
          <a:latin typeface="Calibri" pitchFamily="34" charset="0"/>
          <a:cs typeface="Calibri" pitchFamily="34" charset="0"/>
        </a:defRPr>
      </a:lvl4pPr>
      <a:lvl5pPr marL="2057400" indent="-228600" algn="l" rtl="0" eaLnBrk="1" fontAlgn="base" hangingPunct="1">
        <a:spcBef>
          <a:spcPct val="20000"/>
        </a:spcBef>
        <a:spcAft>
          <a:spcPct val="0"/>
        </a:spcAft>
        <a:buChar char="»"/>
        <a:defRPr sz="2000">
          <a:solidFill>
            <a:srgbClr val="000066"/>
          </a:solidFill>
          <a:latin typeface="Calibri" pitchFamily="34" charset="0"/>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Arial" pitchFamily="34" charset="0"/>
        </a:defRPr>
      </a:lvl6pPr>
      <a:lvl7pPr marL="2971800" indent="-228600" algn="l" rtl="0" eaLnBrk="1" fontAlgn="base" hangingPunct="1">
        <a:spcBef>
          <a:spcPct val="20000"/>
        </a:spcBef>
        <a:spcAft>
          <a:spcPct val="0"/>
        </a:spcAft>
        <a:buChar char="»"/>
        <a:defRPr sz="2000">
          <a:solidFill>
            <a:schemeClr val="tx1"/>
          </a:solidFill>
          <a:latin typeface="Arial" pitchFamily="34" charset="0"/>
        </a:defRPr>
      </a:lvl7pPr>
      <a:lvl8pPr marL="3429000" indent="-228600" algn="l" rtl="0" eaLnBrk="1" fontAlgn="base" hangingPunct="1">
        <a:spcBef>
          <a:spcPct val="20000"/>
        </a:spcBef>
        <a:spcAft>
          <a:spcPct val="0"/>
        </a:spcAft>
        <a:buChar char="»"/>
        <a:defRPr sz="2000">
          <a:solidFill>
            <a:schemeClr val="tx1"/>
          </a:solidFill>
          <a:latin typeface="Arial" pitchFamily="34" charset="0"/>
        </a:defRPr>
      </a:lvl8pPr>
      <a:lvl9pPr marL="3886200" indent="-228600" algn="l" rtl="0" eaLnBrk="1" fontAlgn="base" hangingPunct="1">
        <a:spcBef>
          <a:spcPct val="20000"/>
        </a:spcBef>
        <a:spcAft>
          <a:spcPct val="0"/>
        </a:spcAft>
        <a:buChar char="»"/>
        <a:defRPr sz="2000">
          <a:solidFill>
            <a:schemeClr val="tx1"/>
          </a:solidFill>
          <a:latin typeface="Arial" pitchFamily="34" charset="0"/>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169172444.mp4" TargetMode="Externa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hyperlink" Target="https://www.nanoporetech.com/news/movies#movie-24-nanopore-dna-sequencin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5.jpe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6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 Id="rId5" Type="http://schemas.openxmlformats.org/officeDocument/2006/relationships/image" Target="../media/image97.png"/><Relationship Id="rId4" Type="http://schemas.openxmlformats.org/officeDocument/2006/relationships/image" Target="../media/image9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8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png"/><Relationship Id="rId7" Type="http://schemas.openxmlformats.org/officeDocument/2006/relationships/hyperlink" Target="Introduction%20to%20SMRT%20Sequencing.mp4" TargetMode="Externa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1.pn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9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9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bwMode="black">
          <a:xfrm>
            <a:off x="179512" y="1484784"/>
            <a:ext cx="8521004" cy="2043106"/>
          </a:xfrm>
        </p:spPr>
        <p:txBody>
          <a:bodyPr/>
          <a:lstStyle/>
          <a:p>
            <a:pPr algn="ctr"/>
            <a:r>
              <a:rPr lang="lv-LV" dirty="0" smtClean="0"/>
              <a:t/>
            </a:r>
            <a:br>
              <a:rPr lang="lv-LV" dirty="0" smtClean="0"/>
            </a:br>
            <a:r>
              <a:rPr lang="lv-LV" dirty="0" smtClean="0"/>
              <a:t/>
            </a:r>
            <a:br>
              <a:rPr lang="lv-LV" dirty="0" smtClean="0"/>
            </a:br>
            <a:r>
              <a:rPr lang="lv-LV" dirty="0" smtClean="0"/>
              <a:t>Gēnu ekspresijas regulācija genoma līmenī</a:t>
            </a:r>
            <a:br>
              <a:rPr lang="lv-LV" dirty="0" smtClean="0"/>
            </a:br>
            <a:r>
              <a:rPr lang="lv-LV" sz="5400" dirty="0" smtClean="0"/>
              <a:t/>
            </a:r>
            <a:br>
              <a:rPr lang="lv-LV" sz="5400" dirty="0" smtClean="0"/>
            </a:br>
            <a:r>
              <a:rPr lang="lv-LV" dirty="0" smtClean="0"/>
              <a:t/>
            </a:r>
            <a:br>
              <a:rPr lang="lv-LV" dirty="0" smtClean="0"/>
            </a:br>
            <a:r>
              <a:rPr lang="lv-LV" dirty="0" smtClean="0"/>
              <a:t/>
            </a:r>
            <a:br>
              <a:rPr lang="lv-LV" dirty="0" smtClean="0"/>
            </a:br>
            <a:endParaRPr lang="en-US" dirty="0"/>
          </a:p>
        </p:txBody>
      </p:sp>
      <p:sp>
        <p:nvSpPr>
          <p:cNvPr id="2051" name="Rectangle 3"/>
          <p:cNvSpPr>
            <a:spLocks noGrp="1" noChangeArrowheads="1"/>
          </p:cNvSpPr>
          <p:nvPr>
            <p:ph type="subTitle" idx="1"/>
          </p:nvPr>
        </p:nvSpPr>
        <p:spPr bwMode="black">
          <a:xfrm>
            <a:off x="857224" y="4357694"/>
            <a:ext cx="7315200" cy="857256"/>
          </a:xfrm>
        </p:spPr>
        <p:txBody>
          <a:bodyPr/>
          <a:lstStyle/>
          <a:p>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611560" y="0"/>
            <a:ext cx="7772400" cy="908720"/>
          </a:xfrm>
        </p:spPr>
        <p:txBody>
          <a:bodyPr/>
          <a:lstStyle/>
          <a:p>
            <a:r>
              <a:rPr lang="en-US" sz="3200" b="1" dirty="0" smtClean="0">
                <a:latin typeface="Times New Roman" charset="0"/>
                <a:cs typeface="Times New Roman" charset="0"/>
              </a:rPr>
              <a:t>3</a:t>
            </a:r>
            <a:r>
              <a:rPr lang="en-US" sz="3200" b="1" baseline="30000" dirty="0" smtClean="0">
                <a:latin typeface="Times New Roman" charset="0"/>
                <a:cs typeface="Times New Roman" charset="0"/>
              </a:rPr>
              <a:t>rd</a:t>
            </a:r>
            <a:r>
              <a:rPr lang="en-US" sz="3200" b="1" dirty="0" smtClean="0">
                <a:latin typeface="Times New Roman" charset="0"/>
                <a:cs typeface="Times New Roman" charset="0"/>
              </a:rPr>
              <a:t> </a:t>
            </a:r>
            <a:r>
              <a:rPr lang="lv-LV" sz="3200" b="1" dirty="0" smtClean="0">
                <a:latin typeface="Times New Roman" charset="0"/>
                <a:cs typeface="Times New Roman" charset="0"/>
              </a:rPr>
              <a:t>paaudzes sekvenēšanas platformas</a:t>
            </a:r>
            <a:endParaRPr lang="en-US" sz="3200" b="1" dirty="0" smtClean="0">
              <a:latin typeface="Times New Roman" charset="0"/>
              <a:cs typeface="Times New Roman" charset="0"/>
            </a:endParaRPr>
          </a:p>
        </p:txBody>
      </p:sp>
      <p:sp>
        <p:nvSpPr>
          <p:cNvPr id="69635" name="TextBox 3"/>
          <p:cNvSpPr txBox="1">
            <a:spLocks noChangeArrowheads="1"/>
          </p:cNvSpPr>
          <p:nvPr/>
        </p:nvSpPr>
        <p:spPr bwMode="auto">
          <a:xfrm>
            <a:off x="990600" y="1916832"/>
            <a:ext cx="7023100" cy="1938992"/>
          </a:xfrm>
          <a:prstGeom prst="rect">
            <a:avLst/>
          </a:prstGeom>
          <a:noFill/>
          <a:ln w="9525">
            <a:noFill/>
            <a:miter lim="800000"/>
            <a:headEnd/>
            <a:tailEnd/>
          </a:ln>
        </p:spPr>
        <p:txBody>
          <a:bodyPr wrap="square">
            <a:spAutoFit/>
          </a:bodyPr>
          <a:lstStyle/>
          <a:p>
            <a:pPr algn="just"/>
            <a:endParaRPr lang="en-US" sz="2000" dirty="0">
              <a:solidFill>
                <a:schemeClr val="tx1">
                  <a:lumMod val="50000"/>
                </a:schemeClr>
              </a:solidFill>
            </a:endParaRPr>
          </a:p>
          <a:p>
            <a:pPr algn="just">
              <a:buFont typeface="Arial" charset="0"/>
              <a:buChar char="•"/>
            </a:pPr>
            <a:endParaRPr lang="en-US" sz="2000" dirty="0">
              <a:solidFill>
                <a:schemeClr val="tx1">
                  <a:lumMod val="50000"/>
                </a:schemeClr>
              </a:solidFill>
            </a:endParaRPr>
          </a:p>
          <a:p>
            <a:pPr algn="just">
              <a:buFont typeface="Arial" charset="0"/>
              <a:buChar char="•"/>
            </a:pPr>
            <a:r>
              <a:rPr lang="en-US" sz="2000" dirty="0">
                <a:solidFill>
                  <a:schemeClr val="tx1">
                    <a:lumMod val="50000"/>
                  </a:schemeClr>
                </a:solidFill>
              </a:rPr>
              <a:t>  Oxford </a:t>
            </a:r>
            <a:r>
              <a:rPr lang="en-US" sz="2000" dirty="0" err="1">
                <a:solidFill>
                  <a:schemeClr val="tx1">
                    <a:lumMod val="50000"/>
                  </a:schemeClr>
                </a:solidFill>
              </a:rPr>
              <a:t>Nanopore</a:t>
            </a:r>
            <a:r>
              <a:rPr lang="en-US" sz="2000" dirty="0">
                <a:solidFill>
                  <a:schemeClr val="tx1">
                    <a:lumMod val="50000"/>
                  </a:schemeClr>
                </a:solidFill>
              </a:rPr>
              <a:t>  – </a:t>
            </a:r>
            <a:r>
              <a:rPr lang="lv-LV" sz="2000" dirty="0" smtClean="0">
                <a:solidFill>
                  <a:schemeClr val="tx1">
                    <a:lumMod val="50000"/>
                  </a:schemeClr>
                </a:solidFill>
              </a:rPr>
              <a:t>vienas DNS molekulas sekvenēšana bez amplifikācijas vai iezīmēšanas tieši detektējot tiešu elektrisku signālu .</a:t>
            </a:r>
            <a:r>
              <a:rPr lang="en-US" sz="2000" dirty="0" smtClean="0">
                <a:solidFill>
                  <a:schemeClr val="tx1">
                    <a:lumMod val="50000"/>
                  </a:schemeClr>
                </a:solidFill>
              </a:rPr>
              <a:t> </a:t>
            </a:r>
            <a:endParaRPr lang="en-US" sz="2000" dirty="0">
              <a:solidFill>
                <a:schemeClr val="tx1">
                  <a:lumMod val="50000"/>
                </a:schemeClr>
              </a:solidFill>
            </a:endParaRPr>
          </a:p>
          <a:p>
            <a:pPr algn="just"/>
            <a:endParaRPr lang="en-US" sz="2000" dirty="0">
              <a:solidFill>
                <a:schemeClr val="tx1">
                  <a:lumMod val="50000"/>
                </a:schemeClr>
              </a:solidFill>
            </a:endParaRPr>
          </a:p>
        </p:txBody>
      </p:sp>
    </p:spTree>
    <p:extLst>
      <p:ext uri="{BB962C8B-B14F-4D97-AF65-F5344CB8AC3E}">
        <p14:creationId xmlns:p14="http://schemas.microsoft.com/office/powerpoint/2010/main" val="206240183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lv-LV" dirty="0" smtClean="0"/>
              <a:t>Tier1. 3 šūnu līnijas (2sievietes 1 vīrietis):</a:t>
            </a:r>
          </a:p>
          <a:p>
            <a:pPr lvl="1"/>
            <a:r>
              <a:rPr lang="lv-LV" dirty="0" smtClean="0"/>
              <a:t>B-limfocīti,</a:t>
            </a:r>
          </a:p>
          <a:p>
            <a:pPr lvl="1"/>
            <a:r>
              <a:rPr lang="lv-LV" dirty="0" smtClean="0"/>
              <a:t>embrionālā </a:t>
            </a:r>
            <a:r>
              <a:rPr lang="lv-LV" dirty="0" smtClean="0"/>
              <a:t>cilmes šūna</a:t>
            </a:r>
          </a:p>
          <a:p>
            <a:pPr lvl="1"/>
            <a:r>
              <a:rPr lang="lv-LV" dirty="0" smtClean="0"/>
              <a:t>Leikēmijas šūnas</a:t>
            </a:r>
          </a:p>
          <a:p>
            <a:r>
              <a:rPr lang="lv-LV" dirty="0" smtClean="0"/>
              <a:t>15 šūnu līnijas no dažādiem audu tipiem (dažādi dzimumi un normālas/vēža izcelsmes</a:t>
            </a:r>
          </a:p>
          <a:p>
            <a:r>
              <a:rPr lang="lv-LV" dirty="0" smtClean="0"/>
              <a:t>336 papildus šūnu līnijas</a:t>
            </a:r>
          </a:p>
          <a:p>
            <a:endParaRPr lang="lv-LV" dirty="0"/>
          </a:p>
          <a:p>
            <a:r>
              <a:rPr lang="en-US" altLang="en-US" dirty="0"/>
              <a:t>http://encodeproject.org/ENCODE/cellTypes.html</a:t>
            </a:r>
          </a:p>
          <a:p>
            <a:endParaRPr lang="en-US" dirty="0"/>
          </a:p>
        </p:txBody>
      </p:sp>
      <p:sp>
        <p:nvSpPr>
          <p:cNvPr id="3" name="Title 2"/>
          <p:cNvSpPr>
            <a:spLocks noGrp="1"/>
          </p:cNvSpPr>
          <p:nvPr>
            <p:ph type="title"/>
          </p:nvPr>
        </p:nvSpPr>
        <p:spPr/>
        <p:txBody>
          <a:bodyPr/>
          <a:lstStyle/>
          <a:p>
            <a:r>
              <a:rPr lang="lv-LV" dirty="0" smtClean="0"/>
              <a:t>Izmantotās šūnu līnijas</a:t>
            </a:r>
            <a:endParaRPr lang="en-US" dirty="0"/>
          </a:p>
        </p:txBody>
      </p:sp>
    </p:spTree>
    <p:extLst>
      <p:ext uri="{BB962C8B-B14F-4D97-AF65-F5344CB8AC3E}">
        <p14:creationId xmlns:p14="http://schemas.microsoft.com/office/powerpoint/2010/main" val="38067842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descr="Screen shot 2011-04-07 at 7.55.00 AM.png"/>
          <p:cNvPicPr>
            <a:picLocks noChangeAspect="1"/>
          </p:cNvPicPr>
          <p:nvPr/>
        </p:nvPicPr>
        <p:blipFill>
          <a:blip r:embed="rId2" cstate="print"/>
          <a:srcRect/>
          <a:stretch>
            <a:fillRect/>
          </a:stretch>
        </p:blipFill>
        <p:spPr bwMode="auto">
          <a:xfrm>
            <a:off x="395536" y="3861048"/>
            <a:ext cx="4038600" cy="2247900"/>
          </a:xfrm>
          <a:prstGeom prst="rect">
            <a:avLst/>
          </a:prstGeom>
          <a:noFill/>
          <a:ln w="9525">
            <a:noFill/>
            <a:miter lim="800000"/>
            <a:headEnd/>
            <a:tailEnd/>
          </a:ln>
        </p:spPr>
      </p:pic>
      <p:sp>
        <p:nvSpPr>
          <p:cNvPr id="70659" name="TextBox 4"/>
          <p:cNvSpPr txBox="1">
            <a:spLocks noChangeArrowheads="1"/>
          </p:cNvSpPr>
          <p:nvPr/>
        </p:nvSpPr>
        <p:spPr bwMode="auto">
          <a:xfrm>
            <a:off x="467544" y="1988840"/>
            <a:ext cx="4191000" cy="1754326"/>
          </a:xfrm>
          <a:prstGeom prst="rect">
            <a:avLst/>
          </a:prstGeom>
          <a:noFill/>
          <a:ln w="9525">
            <a:noFill/>
            <a:miter lim="800000"/>
            <a:headEnd/>
            <a:tailEnd/>
          </a:ln>
        </p:spPr>
        <p:txBody>
          <a:bodyPr wrap="square">
            <a:spAutoFit/>
          </a:bodyPr>
          <a:lstStyle/>
          <a:p>
            <a:pPr>
              <a:buFont typeface="Arial" charset="0"/>
              <a:buChar char="•"/>
            </a:pPr>
            <a:r>
              <a:rPr lang="en-US" b="1" dirty="0">
                <a:solidFill>
                  <a:schemeClr val="tx1">
                    <a:lumMod val="50000"/>
                  </a:schemeClr>
                </a:solidFill>
              </a:rPr>
              <a:t>  </a:t>
            </a:r>
            <a:r>
              <a:rPr lang="en-US" b="1" dirty="0" err="1">
                <a:solidFill>
                  <a:schemeClr val="tx1">
                    <a:lumMod val="50000"/>
                  </a:schemeClr>
                </a:solidFill>
              </a:rPr>
              <a:t>Exonuclease</a:t>
            </a:r>
            <a:r>
              <a:rPr lang="en-US" b="1" dirty="0">
                <a:solidFill>
                  <a:schemeClr val="tx1">
                    <a:lumMod val="50000"/>
                  </a:schemeClr>
                </a:solidFill>
              </a:rPr>
              <a:t> sequencing</a:t>
            </a:r>
          </a:p>
          <a:p>
            <a:r>
              <a:rPr lang="en-US" dirty="0">
                <a:solidFill>
                  <a:schemeClr val="tx1">
                    <a:lumMod val="50000"/>
                  </a:schemeClr>
                </a:solidFill>
              </a:rPr>
              <a:t>Using a </a:t>
            </a:r>
            <a:r>
              <a:rPr lang="en-US" dirty="0" err="1">
                <a:solidFill>
                  <a:schemeClr val="tx1">
                    <a:lumMod val="50000"/>
                  </a:schemeClr>
                </a:solidFill>
              </a:rPr>
              <a:t>processive</a:t>
            </a:r>
            <a:r>
              <a:rPr lang="en-US" dirty="0">
                <a:solidFill>
                  <a:schemeClr val="tx1">
                    <a:lumMod val="50000"/>
                  </a:schemeClr>
                </a:solidFill>
              </a:rPr>
              <a:t> enzyme to cleave individual nucleotides from a DNA strand and pass them through a protein </a:t>
            </a:r>
            <a:r>
              <a:rPr lang="en-US" dirty="0" err="1">
                <a:solidFill>
                  <a:schemeClr val="tx1">
                    <a:lumMod val="50000"/>
                  </a:schemeClr>
                </a:solidFill>
              </a:rPr>
              <a:t>nanopore</a:t>
            </a:r>
            <a:r>
              <a:rPr lang="en-US" dirty="0">
                <a:solidFill>
                  <a:schemeClr val="tx1">
                    <a:lumMod val="50000"/>
                  </a:schemeClr>
                </a:solidFill>
              </a:rPr>
              <a:t>.  </a:t>
            </a:r>
            <a:r>
              <a:rPr lang="en-US" dirty="0" smtClean="0">
                <a:solidFill>
                  <a:schemeClr val="tx1">
                    <a:lumMod val="50000"/>
                  </a:schemeClr>
                </a:solidFill>
              </a:rPr>
              <a:t>.</a:t>
            </a:r>
            <a:endParaRPr lang="en-US" dirty="0">
              <a:solidFill>
                <a:schemeClr val="tx1">
                  <a:lumMod val="50000"/>
                </a:schemeClr>
              </a:solidFill>
            </a:endParaRPr>
          </a:p>
          <a:p>
            <a:endParaRPr lang="en-US" dirty="0">
              <a:solidFill>
                <a:schemeClr val="tx1">
                  <a:lumMod val="50000"/>
                </a:schemeClr>
              </a:solidFill>
            </a:endParaRPr>
          </a:p>
        </p:txBody>
      </p:sp>
      <p:pic>
        <p:nvPicPr>
          <p:cNvPr id="70660" name="Picture 5" descr="Screen shot 2011-04-07 at 7.59.25 AM.png"/>
          <p:cNvPicPr>
            <a:picLocks noChangeAspect="1"/>
          </p:cNvPicPr>
          <p:nvPr/>
        </p:nvPicPr>
        <p:blipFill>
          <a:blip r:embed="rId3" cstate="print"/>
          <a:srcRect/>
          <a:stretch>
            <a:fillRect/>
          </a:stretch>
        </p:blipFill>
        <p:spPr bwMode="auto">
          <a:xfrm>
            <a:off x="4716016" y="3501008"/>
            <a:ext cx="4051300" cy="2476500"/>
          </a:xfrm>
          <a:prstGeom prst="rect">
            <a:avLst/>
          </a:prstGeom>
          <a:noFill/>
          <a:ln w="9525">
            <a:noFill/>
            <a:miter lim="800000"/>
            <a:headEnd/>
            <a:tailEnd/>
          </a:ln>
        </p:spPr>
      </p:pic>
      <p:sp>
        <p:nvSpPr>
          <p:cNvPr id="70661" name="TextBox 6"/>
          <p:cNvSpPr txBox="1">
            <a:spLocks noChangeArrowheads="1"/>
          </p:cNvSpPr>
          <p:nvPr/>
        </p:nvSpPr>
        <p:spPr bwMode="auto">
          <a:xfrm>
            <a:off x="4860032" y="2132856"/>
            <a:ext cx="3886200" cy="1477963"/>
          </a:xfrm>
          <a:prstGeom prst="rect">
            <a:avLst/>
          </a:prstGeom>
          <a:noFill/>
          <a:ln w="9525">
            <a:noFill/>
            <a:miter lim="800000"/>
            <a:headEnd/>
            <a:tailEnd/>
          </a:ln>
        </p:spPr>
        <p:txBody>
          <a:bodyPr>
            <a:spAutoFit/>
          </a:bodyPr>
          <a:lstStyle/>
          <a:p>
            <a:pPr>
              <a:buFont typeface="Arial" charset="0"/>
              <a:buChar char="•"/>
            </a:pPr>
            <a:r>
              <a:rPr lang="en-US" b="1" dirty="0">
                <a:solidFill>
                  <a:schemeClr val="tx1">
                    <a:lumMod val="50000"/>
                  </a:schemeClr>
                </a:solidFill>
              </a:rPr>
              <a:t>  Strand sequencing</a:t>
            </a:r>
          </a:p>
          <a:p>
            <a:r>
              <a:rPr lang="en-US" dirty="0">
                <a:solidFill>
                  <a:schemeClr val="tx1">
                    <a:lumMod val="50000"/>
                  </a:schemeClr>
                </a:solidFill>
              </a:rPr>
              <a:t>Identifying individual nucleotides on a DNA strand as it passes intact through a protein </a:t>
            </a:r>
            <a:r>
              <a:rPr lang="en-US" dirty="0" err="1">
                <a:solidFill>
                  <a:schemeClr val="tx1">
                    <a:lumMod val="50000"/>
                  </a:schemeClr>
                </a:solidFill>
              </a:rPr>
              <a:t>nanopore</a:t>
            </a:r>
            <a:r>
              <a:rPr lang="en-US" dirty="0">
                <a:solidFill>
                  <a:schemeClr val="tx1">
                    <a:lumMod val="50000"/>
                  </a:schemeClr>
                </a:solidFill>
              </a:rPr>
              <a:t>.</a:t>
            </a:r>
          </a:p>
          <a:p>
            <a:endParaRPr lang="en-US" dirty="0">
              <a:solidFill>
                <a:schemeClr val="tx1">
                  <a:lumMod val="50000"/>
                </a:schemeClr>
              </a:solidFill>
            </a:endParaRPr>
          </a:p>
        </p:txBody>
      </p:sp>
      <p:sp>
        <p:nvSpPr>
          <p:cNvPr id="70662" name="Rectangle 9"/>
          <p:cNvSpPr>
            <a:spLocks noChangeArrowheads="1"/>
          </p:cNvSpPr>
          <p:nvPr/>
        </p:nvSpPr>
        <p:spPr bwMode="auto">
          <a:xfrm>
            <a:off x="539552" y="5949280"/>
            <a:ext cx="7924800" cy="647700"/>
          </a:xfrm>
          <a:prstGeom prst="rect">
            <a:avLst/>
          </a:prstGeom>
          <a:noFill/>
          <a:ln w="9525">
            <a:noFill/>
            <a:miter lim="800000"/>
            <a:headEnd/>
            <a:tailEnd/>
          </a:ln>
        </p:spPr>
        <p:txBody>
          <a:bodyPr>
            <a:spAutoFit/>
          </a:bodyPr>
          <a:lstStyle/>
          <a:p>
            <a:pPr>
              <a:buFont typeface="Arial" charset="0"/>
              <a:buChar char="•"/>
            </a:pPr>
            <a:r>
              <a:rPr lang="en-US" b="1" dirty="0">
                <a:solidFill>
                  <a:schemeClr val="tx1">
                    <a:lumMod val="50000"/>
                  </a:schemeClr>
                </a:solidFill>
              </a:rPr>
              <a:t>  Solid state sequencing</a:t>
            </a:r>
          </a:p>
          <a:p>
            <a:r>
              <a:rPr lang="en-US" dirty="0">
                <a:solidFill>
                  <a:schemeClr val="tx1">
                    <a:lumMod val="50000"/>
                  </a:schemeClr>
                </a:solidFill>
              </a:rPr>
              <a:t>Using synthetic materials, rather than protein pores, to create </a:t>
            </a:r>
            <a:r>
              <a:rPr lang="en-US" dirty="0" err="1">
                <a:solidFill>
                  <a:schemeClr val="tx1">
                    <a:lumMod val="50000"/>
                  </a:schemeClr>
                </a:solidFill>
              </a:rPr>
              <a:t>nanopores</a:t>
            </a:r>
            <a:r>
              <a:rPr lang="en-US" dirty="0">
                <a:solidFill>
                  <a:schemeClr val="tx1">
                    <a:lumMod val="50000"/>
                  </a:schemeClr>
                </a:solidFill>
              </a:rPr>
              <a:t>.</a:t>
            </a:r>
          </a:p>
        </p:txBody>
      </p:sp>
      <p:sp>
        <p:nvSpPr>
          <p:cNvPr id="9" name="Title 1"/>
          <p:cNvSpPr>
            <a:spLocks noGrp="1"/>
          </p:cNvSpPr>
          <p:nvPr>
            <p:ph type="title"/>
          </p:nvPr>
        </p:nvSpPr>
        <p:spPr>
          <a:xfrm>
            <a:off x="611560" y="0"/>
            <a:ext cx="7772400" cy="908720"/>
          </a:xfrm>
        </p:spPr>
        <p:txBody>
          <a:bodyPr/>
          <a:lstStyle/>
          <a:p>
            <a:r>
              <a:rPr lang="en-US" sz="3200" b="1" dirty="0" smtClean="0">
                <a:latin typeface="Times New Roman" charset="0"/>
                <a:cs typeface="Times New Roman" charset="0"/>
              </a:rPr>
              <a:t>3</a:t>
            </a:r>
            <a:r>
              <a:rPr lang="en-US" sz="3200" b="1" baseline="30000" dirty="0" smtClean="0">
                <a:latin typeface="Times New Roman" charset="0"/>
                <a:cs typeface="Times New Roman" charset="0"/>
              </a:rPr>
              <a:t>rd</a:t>
            </a:r>
            <a:r>
              <a:rPr lang="en-US" sz="3200" b="1" dirty="0" smtClean="0">
                <a:latin typeface="Times New Roman" charset="0"/>
                <a:cs typeface="Times New Roman" charset="0"/>
              </a:rPr>
              <a:t> </a:t>
            </a:r>
            <a:r>
              <a:rPr lang="lv-LV" sz="3200" b="1" dirty="0" smtClean="0">
                <a:latin typeface="Times New Roman" charset="0"/>
                <a:cs typeface="Times New Roman" charset="0"/>
              </a:rPr>
              <a:t>paaudzes sekvenēšanas platformas</a:t>
            </a:r>
            <a:endParaRPr lang="en-US" sz="3200" b="1" dirty="0" smtClean="0">
              <a:latin typeface="Times New Roman" charset="0"/>
              <a:cs typeface="Times New Roman" charset="0"/>
            </a:endParaRPr>
          </a:p>
        </p:txBody>
      </p:sp>
      <p:sp>
        <p:nvSpPr>
          <p:cNvPr id="10" name="TextBox 3"/>
          <p:cNvSpPr txBox="1">
            <a:spLocks noChangeArrowheads="1"/>
          </p:cNvSpPr>
          <p:nvPr/>
        </p:nvSpPr>
        <p:spPr bwMode="auto">
          <a:xfrm>
            <a:off x="899592" y="260648"/>
            <a:ext cx="7023100" cy="1938992"/>
          </a:xfrm>
          <a:prstGeom prst="rect">
            <a:avLst/>
          </a:prstGeom>
          <a:noFill/>
          <a:ln w="9525">
            <a:noFill/>
            <a:miter lim="800000"/>
            <a:headEnd/>
            <a:tailEnd/>
          </a:ln>
        </p:spPr>
        <p:txBody>
          <a:bodyPr wrap="square">
            <a:spAutoFit/>
          </a:bodyPr>
          <a:lstStyle/>
          <a:p>
            <a:pPr algn="just"/>
            <a:endParaRPr lang="en-US" sz="2000" dirty="0">
              <a:solidFill>
                <a:schemeClr val="tx1">
                  <a:lumMod val="50000"/>
                </a:schemeClr>
              </a:solidFill>
            </a:endParaRPr>
          </a:p>
          <a:p>
            <a:pPr algn="just">
              <a:buFont typeface="Arial" charset="0"/>
              <a:buChar char="•"/>
            </a:pPr>
            <a:endParaRPr lang="en-US" sz="2000" dirty="0">
              <a:solidFill>
                <a:schemeClr val="tx1">
                  <a:lumMod val="50000"/>
                </a:schemeClr>
              </a:solidFill>
            </a:endParaRPr>
          </a:p>
          <a:p>
            <a:pPr algn="just">
              <a:buFont typeface="Arial" charset="0"/>
              <a:buChar char="•"/>
            </a:pPr>
            <a:r>
              <a:rPr lang="en-US" sz="2000" dirty="0">
                <a:solidFill>
                  <a:schemeClr val="tx1">
                    <a:lumMod val="50000"/>
                  </a:schemeClr>
                </a:solidFill>
              </a:rPr>
              <a:t>  Oxford </a:t>
            </a:r>
            <a:r>
              <a:rPr lang="en-US" sz="2000" dirty="0" err="1">
                <a:solidFill>
                  <a:schemeClr val="tx1">
                    <a:lumMod val="50000"/>
                  </a:schemeClr>
                </a:solidFill>
              </a:rPr>
              <a:t>Nanopore</a:t>
            </a:r>
            <a:r>
              <a:rPr lang="en-US" sz="2000" dirty="0">
                <a:solidFill>
                  <a:schemeClr val="tx1">
                    <a:lumMod val="50000"/>
                  </a:schemeClr>
                </a:solidFill>
              </a:rPr>
              <a:t>  – </a:t>
            </a:r>
            <a:r>
              <a:rPr lang="lv-LV" sz="2000" dirty="0" smtClean="0">
                <a:solidFill>
                  <a:schemeClr val="tx1">
                    <a:lumMod val="50000"/>
                  </a:schemeClr>
                </a:solidFill>
              </a:rPr>
              <a:t>vienas DNS molekulas sekvenēšana bez amplifikācijas vai iezīmēšanas tieši detektējot tiešu elektrisku signālu .</a:t>
            </a:r>
            <a:r>
              <a:rPr lang="en-US" sz="2000" dirty="0" smtClean="0">
                <a:solidFill>
                  <a:schemeClr val="tx1">
                    <a:lumMod val="50000"/>
                  </a:schemeClr>
                </a:solidFill>
              </a:rPr>
              <a:t> </a:t>
            </a:r>
            <a:endParaRPr lang="en-US" sz="2000" dirty="0">
              <a:solidFill>
                <a:schemeClr val="tx1">
                  <a:lumMod val="50000"/>
                </a:schemeClr>
              </a:solidFill>
            </a:endParaRPr>
          </a:p>
          <a:p>
            <a:pPr algn="just"/>
            <a:endParaRPr lang="en-US" sz="2000" dirty="0">
              <a:solidFill>
                <a:schemeClr val="tx1">
                  <a:lumMod val="50000"/>
                </a:schemeClr>
              </a:solidFill>
            </a:endParaRPr>
          </a:p>
        </p:txBody>
      </p:sp>
    </p:spTree>
    <p:extLst>
      <p:ext uri="{BB962C8B-B14F-4D97-AF65-F5344CB8AC3E}">
        <p14:creationId xmlns:p14="http://schemas.microsoft.com/office/powerpoint/2010/main" val="2954160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descr="Screen shot 2011-04-07 at 8.09.44 AM.png"/>
          <p:cNvPicPr>
            <a:picLocks noChangeAspect="1"/>
          </p:cNvPicPr>
          <p:nvPr/>
        </p:nvPicPr>
        <p:blipFill>
          <a:blip r:embed="rId2" cstate="print"/>
          <a:srcRect/>
          <a:stretch>
            <a:fillRect/>
          </a:stretch>
        </p:blipFill>
        <p:spPr bwMode="auto">
          <a:xfrm>
            <a:off x="469900" y="1812925"/>
            <a:ext cx="1892300" cy="2073275"/>
          </a:xfrm>
          <a:prstGeom prst="rect">
            <a:avLst/>
          </a:prstGeom>
          <a:noFill/>
          <a:ln w="9525">
            <a:noFill/>
            <a:miter lim="800000"/>
            <a:headEnd/>
            <a:tailEnd/>
          </a:ln>
        </p:spPr>
      </p:pic>
      <p:sp>
        <p:nvSpPr>
          <p:cNvPr id="71683" name="TextBox 4"/>
          <p:cNvSpPr txBox="1">
            <a:spLocks noChangeArrowheads="1"/>
          </p:cNvSpPr>
          <p:nvPr/>
        </p:nvSpPr>
        <p:spPr bwMode="auto">
          <a:xfrm>
            <a:off x="323528" y="4869160"/>
            <a:ext cx="8610600" cy="1200329"/>
          </a:xfrm>
          <a:prstGeom prst="rect">
            <a:avLst/>
          </a:prstGeom>
          <a:noFill/>
          <a:ln w="9525">
            <a:noFill/>
            <a:miter lim="800000"/>
            <a:headEnd/>
            <a:tailEnd/>
          </a:ln>
        </p:spPr>
        <p:txBody>
          <a:bodyPr>
            <a:spAutoFit/>
          </a:bodyPr>
          <a:lstStyle/>
          <a:p>
            <a:r>
              <a:rPr lang="en-US" b="1" dirty="0" err="1">
                <a:solidFill>
                  <a:schemeClr val="tx1">
                    <a:lumMod val="50000"/>
                  </a:schemeClr>
                </a:solidFill>
              </a:rPr>
              <a:t>Exonuclease</a:t>
            </a:r>
            <a:r>
              <a:rPr lang="en-US" b="1" dirty="0">
                <a:solidFill>
                  <a:schemeClr val="tx1">
                    <a:lumMod val="50000"/>
                  </a:schemeClr>
                </a:solidFill>
              </a:rPr>
              <a:t> sequencing: Combining a protein </a:t>
            </a:r>
            <a:r>
              <a:rPr lang="en-US" b="1" dirty="0" err="1">
                <a:solidFill>
                  <a:schemeClr val="tx1">
                    <a:lumMod val="50000"/>
                  </a:schemeClr>
                </a:solidFill>
              </a:rPr>
              <a:t>nanopore</a:t>
            </a:r>
            <a:r>
              <a:rPr lang="en-US" b="1" dirty="0">
                <a:solidFill>
                  <a:schemeClr val="tx1">
                    <a:lumMod val="50000"/>
                  </a:schemeClr>
                </a:solidFill>
              </a:rPr>
              <a:t> and </a:t>
            </a:r>
            <a:r>
              <a:rPr lang="en-US" b="1" dirty="0" err="1">
                <a:solidFill>
                  <a:schemeClr val="tx1">
                    <a:lumMod val="50000"/>
                  </a:schemeClr>
                </a:solidFill>
              </a:rPr>
              <a:t>processive</a:t>
            </a:r>
            <a:r>
              <a:rPr lang="en-US" b="1" dirty="0">
                <a:solidFill>
                  <a:schemeClr val="tx1">
                    <a:lumMod val="50000"/>
                  </a:schemeClr>
                </a:solidFill>
              </a:rPr>
              <a:t> enzyme for the sequential identification of DNA bases as they pass through the pore.</a:t>
            </a:r>
          </a:p>
          <a:p>
            <a:endParaRPr lang="en-US" dirty="0">
              <a:solidFill>
                <a:schemeClr val="tx1">
                  <a:lumMod val="50000"/>
                </a:schemeClr>
              </a:solidFill>
            </a:endParaRPr>
          </a:p>
        </p:txBody>
      </p:sp>
      <p:pic>
        <p:nvPicPr>
          <p:cNvPr id="71684" name="Picture 5" descr="Screen shot 2011-04-07 at 8.15.10 AM.png"/>
          <p:cNvPicPr>
            <a:picLocks noChangeAspect="1"/>
          </p:cNvPicPr>
          <p:nvPr/>
        </p:nvPicPr>
        <p:blipFill>
          <a:blip r:embed="rId3" cstate="print"/>
          <a:srcRect/>
          <a:stretch>
            <a:fillRect/>
          </a:stretch>
        </p:blipFill>
        <p:spPr bwMode="auto">
          <a:xfrm>
            <a:off x="2362200" y="1812925"/>
            <a:ext cx="2265363" cy="2073275"/>
          </a:xfrm>
          <a:prstGeom prst="rect">
            <a:avLst/>
          </a:prstGeom>
          <a:noFill/>
          <a:ln w="9525">
            <a:noFill/>
            <a:miter lim="800000"/>
            <a:headEnd/>
            <a:tailEnd/>
          </a:ln>
        </p:spPr>
      </p:pic>
      <p:pic>
        <p:nvPicPr>
          <p:cNvPr id="71685" name="Picture 6" descr="Screen shot 2011-04-07 at 8.20.08 AM.png"/>
          <p:cNvPicPr>
            <a:picLocks noChangeAspect="1"/>
          </p:cNvPicPr>
          <p:nvPr/>
        </p:nvPicPr>
        <p:blipFill>
          <a:blip r:embed="rId4" cstate="print"/>
          <a:srcRect/>
          <a:stretch>
            <a:fillRect/>
          </a:stretch>
        </p:blipFill>
        <p:spPr bwMode="auto">
          <a:xfrm>
            <a:off x="4859338" y="1124744"/>
            <a:ext cx="4284662" cy="3321050"/>
          </a:xfrm>
          <a:prstGeom prst="rect">
            <a:avLst/>
          </a:prstGeom>
          <a:noFill/>
          <a:ln w="9525">
            <a:noFill/>
            <a:miter lim="800000"/>
            <a:headEnd/>
            <a:tailEnd/>
          </a:ln>
        </p:spPr>
      </p:pic>
      <p:sp>
        <p:nvSpPr>
          <p:cNvPr id="71686" name="TextBox 7"/>
          <p:cNvSpPr txBox="1">
            <a:spLocks noChangeArrowheads="1"/>
          </p:cNvSpPr>
          <p:nvPr/>
        </p:nvSpPr>
        <p:spPr bwMode="auto">
          <a:xfrm>
            <a:off x="86533" y="714375"/>
            <a:ext cx="4315605" cy="400110"/>
          </a:xfrm>
          <a:prstGeom prst="rect">
            <a:avLst/>
          </a:prstGeom>
          <a:noFill/>
          <a:ln w="9525">
            <a:noFill/>
            <a:miter lim="800000"/>
            <a:headEnd/>
            <a:tailEnd/>
          </a:ln>
        </p:spPr>
        <p:txBody>
          <a:bodyPr wrap="none">
            <a:spAutoFit/>
          </a:bodyPr>
          <a:lstStyle/>
          <a:p>
            <a:r>
              <a:rPr lang="en-US" sz="2000" b="1" dirty="0">
                <a:solidFill>
                  <a:schemeClr val="tx1">
                    <a:lumMod val="50000"/>
                  </a:schemeClr>
                </a:solidFill>
              </a:rPr>
              <a:t>Structure of the Protein </a:t>
            </a:r>
            <a:r>
              <a:rPr lang="en-US" sz="2000" b="1" dirty="0" err="1">
                <a:solidFill>
                  <a:schemeClr val="tx1">
                    <a:lumMod val="50000"/>
                  </a:schemeClr>
                </a:solidFill>
              </a:rPr>
              <a:t>Nanopore</a:t>
            </a:r>
            <a:endParaRPr lang="en-US" sz="2000" b="1" dirty="0">
              <a:solidFill>
                <a:schemeClr val="tx1">
                  <a:lumMod val="50000"/>
                </a:schemeClr>
              </a:solidFill>
            </a:endParaRPr>
          </a:p>
        </p:txBody>
      </p:sp>
    </p:spTree>
    <p:extLst>
      <p:ext uri="{BB962C8B-B14F-4D97-AF65-F5344CB8AC3E}">
        <p14:creationId xmlns:p14="http://schemas.microsoft.com/office/powerpoint/2010/main" val="4893915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Screen shot 2011-04-07 at 8.16.24 AM.png"/>
          <p:cNvPicPr>
            <a:picLocks noChangeAspect="1"/>
          </p:cNvPicPr>
          <p:nvPr/>
        </p:nvPicPr>
        <p:blipFill>
          <a:blip r:embed="rId2" cstate="print"/>
          <a:srcRect/>
          <a:stretch>
            <a:fillRect/>
          </a:stretch>
        </p:blipFill>
        <p:spPr bwMode="auto">
          <a:xfrm>
            <a:off x="2411760" y="620688"/>
            <a:ext cx="3606552" cy="2008480"/>
          </a:xfrm>
          <a:prstGeom prst="rect">
            <a:avLst/>
          </a:prstGeom>
          <a:noFill/>
          <a:ln w="9525">
            <a:noFill/>
            <a:miter lim="800000"/>
            <a:headEnd/>
            <a:tailEnd/>
          </a:ln>
        </p:spPr>
      </p:pic>
      <p:pic>
        <p:nvPicPr>
          <p:cNvPr id="72708" name="Picture 6" descr="Screen shot 2011-04-07 at 8.29.58 AM.png"/>
          <p:cNvPicPr>
            <a:picLocks noChangeAspect="1"/>
          </p:cNvPicPr>
          <p:nvPr/>
        </p:nvPicPr>
        <p:blipFill>
          <a:blip r:embed="rId3" cstate="print"/>
          <a:srcRect/>
          <a:stretch>
            <a:fillRect/>
          </a:stretch>
        </p:blipFill>
        <p:spPr bwMode="auto">
          <a:xfrm>
            <a:off x="207464" y="3356992"/>
            <a:ext cx="8936536" cy="3178646"/>
          </a:xfrm>
          <a:prstGeom prst="rect">
            <a:avLst/>
          </a:prstGeom>
          <a:noFill/>
          <a:ln w="9525">
            <a:noFill/>
            <a:miter lim="800000"/>
            <a:headEnd/>
            <a:tailEnd/>
          </a:ln>
        </p:spPr>
      </p:pic>
      <p:sp>
        <p:nvSpPr>
          <p:cNvPr id="72709" name="TextBox 7"/>
          <p:cNvSpPr txBox="1">
            <a:spLocks noChangeArrowheads="1"/>
          </p:cNvSpPr>
          <p:nvPr/>
        </p:nvSpPr>
        <p:spPr bwMode="auto">
          <a:xfrm>
            <a:off x="381000" y="5137150"/>
            <a:ext cx="8534400" cy="1477963"/>
          </a:xfrm>
          <a:prstGeom prst="rect">
            <a:avLst/>
          </a:prstGeom>
          <a:noFill/>
          <a:ln w="9525">
            <a:noFill/>
            <a:miter lim="800000"/>
            <a:headEnd/>
            <a:tailEnd/>
          </a:ln>
        </p:spPr>
        <p:txBody>
          <a:bodyPr>
            <a:spAutoFit/>
          </a:bodyPr>
          <a:lstStyle/>
          <a:p>
            <a:pPr>
              <a:buFont typeface="Arial" charset="0"/>
              <a:buChar char="•"/>
            </a:pPr>
            <a:r>
              <a:rPr lang="en-US">
                <a:solidFill>
                  <a:srgbClr val="FFFFFF"/>
                </a:solidFill>
              </a:rPr>
              <a:t>  Electronic trace showing DNA bases in solution entering the nanopore. </a:t>
            </a:r>
          </a:p>
          <a:p>
            <a:pPr>
              <a:buFont typeface="Arial" charset="0"/>
              <a:buChar char="•"/>
            </a:pPr>
            <a:r>
              <a:rPr lang="en-US">
                <a:solidFill>
                  <a:srgbClr val="FFFFFF"/>
                </a:solidFill>
              </a:rPr>
              <a:t>  The bases individually, transiently bind to the cyclodextrin adapter. </a:t>
            </a:r>
          </a:p>
          <a:p>
            <a:pPr>
              <a:buFont typeface="Arial" charset="0"/>
              <a:buChar char="•"/>
            </a:pPr>
            <a:r>
              <a:rPr lang="en-US">
                <a:solidFill>
                  <a:srgbClr val="FFFFFF"/>
                </a:solidFill>
              </a:rPr>
              <a:t>  Each time a base passes through the pore there is a disruption in the current. </a:t>
            </a:r>
          </a:p>
          <a:p>
            <a:pPr>
              <a:buFont typeface="Arial" charset="0"/>
              <a:buChar char="•"/>
            </a:pPr>
            <a:r>
              <a:rPr lang="en-US">
                <a:solidFill>
                  <a:srgbClr val="FFFFFF"/>
                </a:solidFill>
              </a:rPr>
              <a:t>  Diagram shows four different magnitudes of disruption which can be classified as C, G, 	A or T.</a:t>
            </a:r>
          </a:p>
        </p:txBody>
      </p:sp>
    </p:spTree>
    <p:extLst>
      <p:ext uri="{BB962C8B-B14F-4D97-AF65-F5344CB8AC3E}">
        <p14:creationId xmlns:p14="http://schemas.microsoft.com/office/powerpoint/2010/main" val="35235719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F:\seq-instr-met-files\ionmini.jpg">
            <a:hlinkClick r:id="rId2" action="ppaction://hlinkfile"/>
          </p:cNvPr>
          <p:cNvPicPr>
            <a:picLocks noChangeAspect="1" noChangeArrowheads="1"/>
          </p:cNvPicPr>
          <p:nvPr/>
        </p:nvPicPr>
        <p:blipFill>
          <a:blip r:embed="rId3" cstate="print"/>
          <a:srcRect/>
          <a:stretch>
            <a:fillRect/>
          </a:stretch>
        </p:blipFill>
        <p:spPr bwMode="auto">
          <a:xfrm>
            <a:off x="4427984" y="3789040"/>
            <a:ext cx="4248472" cy="2852988"/>
          </a:xfrm>
          <a:prstGeom prst="rect">
            <a:avLst/>
          </a:prstGeom>
          <a:noFill/>
        </p:spPr>
      </p:pic>
      <p:pic>
        <p:nvPicPr>
          <p:cNvPr id="58371" name="Picture 3" descr="F:\seq-instr-met-files\GridION.jpg"/>
          <p:cNvPicPr>
            <a:picLocks noChangeAspect="1" noChangeArrowheads="1"/>
          </p:cNvPicPr>
          <p:nvPr/>
        </p:nvPicPr>
        <p:blipFill>
          <a:blip r:embed="rId4" cstate="print"/>
          <a:srcRect/>
          <a:stretch>
            <a:fillRect/>
          </a:stretch>
        </p:blipFill>
        <p:spPr bwMode="auto">
          <a:xfrm>
            <a:off x="179512" y="188640"/>
            <a:ext cx="4552950" cy="3571875"/>
          </a:xfrm>
          <a:prstGeom prst="rect">
            <a:avLst/>
          </a:prstGeom>
          <a:noFill/>
        </p:spPr>
      </p:pic>
    </p:spTree>
    <p:extLst>
      <p:ext uri="{BB962C8B-B14F-4D97-AF65-F5344CB8AC3E}">
        <p14:creationId xmlns:p14="http://schemas.microsoft.com/office/powerpoint/2010/main" val="38995437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hlinkClick r:id="rId2"/>
              </a:rPr>
              <a:t>https://</a:t>
            </a:r>
            <a:r>
              <a:rPr lang="en-US" sz="3200" dirty="0" smtClean="0">
                <a:hlinkClick r:id="rId2"/>
              </a:rPr>
              <a:t>www.nanoporetech.com/news/movies#movie-24-nanopore-dna-sequencing</a:t>
            </a:r>
            <a:endParaRPr lang="lv-LV" dirty="0" smtClean="0"/>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7443193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v-LV" dirty="0" smtClean="0"/>
              <a:t>NGS sekvenēšanas pielietojums:</a:t>
            </a:r>
            <a:endParaRPr lang="lv-LV" dirty="0"/>
          </a:p>
        </p:txBody>
      </p:sp>
      <p:sp>
        <p:nvSpPr>
          <p:cNvPr id="4" name="TextBox 3"/>
          <p:cNvSpPr txBox="1"/>
          <p:nvPr/>
        </p:nvSpPr>
        <p:spPr>
          <a:xfrm>
            <a:off x="395536" y="1268760"/>
            <a:ext cx="8231543" cy="5262979"/>
          </a:xfrm>
          <a:prstGeom prst="rect">
            <a:avLst/>
          </a:prstGeom>
          <a:noFill/>
        </p:spPr>
        <p:txBody>
          <a:bodyPr wrap="square" rtlCol="0">
            <a:spAutoFit/>
          </a:bodyPr>
          <a:lstStyle/>
          <a:p>
            <a:pPr algn="l">
              <a:lnSpc>
                <a:spcPct val="150000"/>
              </a:lnSpc>
              <a:buFont typeface="Wingdings" pitchFamily="2" charset="2"/>
              <a:buChar char="v"/>
            </a:pPr>
            <a:r>
              <a:rPr lang="lv-LV" sz="2800" dirty="0" smtClean="0"/>
              <a:t>RNA-</a:t>
            </a:r>
            <a:r>
              <a:rPr lang="lv-LV" sz="2800" dirty="0" err="1" smtClean="0"/>
              <a:t>seq</a:t>
            </a:r>
            <a:r>
              <a:rPr lang="lv-LV" sz="2800" dirty="0" smtClean="0"/>
              <a:t>: ekspresijas, </a:t>
            </a:r>
            <a:r>
              <a:rPr lang="lv-LV" sz="2800" dirty="0" err="1" smtClean="0"/>
              <a:t>izoformu</a:t>
            </a:r>
            <a:r>
              <a:rPr lang="lv-LV" sz="2800" dirty="0" smtClean="0"/>
              <a:t> un </a:t>
            </a:r>
            <a:r>
              <a:rPr lang="lv-LV" sz="2800" dirty="0" err="1" smtClean="0"/>
              <a:t>slaisinga</a:t>
            </a:r>
            <a:r>
              <a:rPr lang="lv-LV" sz="2800" dirty="0" smtClean="0"/>
              <a:t> variantu analīze</a:t>
            </a:r>
          </a:p>
          <a:p>
            <a:pPr algn="l">
              <a:lnSpc>
                <a:spcPct val="150000"/>
              </a:lnSpc>
              <a:buFont typeface="Wingdings" pitchFamily="2" charset="2"/>
              <a:buChar char="v"/>
            </a:pPr>
            <a:r>
              <a:rPr lang="lv-LV" sz="2800" dirty="0" err="1" smtClean="0"/>
              <a:t>Small</a:t>
            </a:r>
            <a:r>
              <a:rPr lang="lv-LV" sz="2800" dirty="0" smtClean="0"/>
              <a:t> RNA-</a:t>
            </a:r>
            <a:r>
              <a:rPr lang="lv-LV" sz="2800" dirty="0" err="1" smtClean="0"/>
              <a:t>seq</a:t>
            </a:r>
            <a:r>
              <a:rPr lang="lv-LV" sz="2800" dirty="0" smtClean="0"/>
              <a:t>: </a:t>
            </a:r>
            <a:r>
              <a:rPr lang="lv-LV" sz="2800" dirty="0" err="1" smtClean="0"/>
              <a:t>microRNS</a:t>
            </a:r>
            <a:r>
              <a:rPr lang="lv-LV" sz="2800" dirty="0" smtClean="0"/>
              <a:t>, nekodējošās RNS </a:t>
            </a:r>
            <a:r>
              <a:rPr lang="lv-LV" sz="2800" dirty="0" err="1" smtClean="0"/>
              <a:t>sevenēšana</a:t>
            </a:r>
            <a:endParaRPr lang="lv-LV" sz="2800" dirty="0" smtClean="0"/>
          </a:p>
          <a:p>
            <a:pPr algn="l">
              <a:lnSpc>
                <a:spcPct val="150000"/>
              </a:lnSpc>
              <a:buFont typeface="Wingdings" pitchFamily="2" charset="2"/>
              <a:buChar char="v"/>
            </a:pPr>
            <a:r>
              <a:rPr lang="lv-LV" sz="2800" dirty="0" smtClean="0"/>
              <a:t>Visa genoma-</a:t>
            </a:r>
            <a:r>
              <a:rPr lang="lv-LV" sz="2800" dirty="0" err="1" smtClean="0"/>
              <a:t>seq</a:t>
            </a:r>
            <a:r>
              <a:rPr lang="lv-LV" sz="2800" dirty="0" smtClean="0"/>
              <a:t>: SNP varianti, CNV</a:t>
            </a:r>
          </a:p>
          <a:p>
            <a:pPr algn="l">
              <a:lnSpc>
                <a:spcPct val="150000"/>
              </a:lnSpc>
              <a:buFont typeface="Wingdings" pitchFamily="2" charset="2"/>
              <a:buChar char="v"/>
            </a:pPr>
            <a:r>
              <a:rPr lang="lv-LV" sz="2800" dirty="0" err="1" smtClean="0"/>
              <a:t>Exome-seq:</a:t>
            </a:r>
            <a:r>
              <a:rPr lang="lv-LV" sz="2800" dirty="0" smtClean="0"/>
              <a:t> SNP varianti kodējošā secībā</a:t>
            </a:r>
          </a:p>
          <a:p>
            <a:pPr algn="l">
              <a:lnSpc>
                <a:spcPct val="150000"/>
              </a:lnSpc>
              <a:buFont typeface="Wingdings" pitchFamily="2" charset="2"/>
              <a:buChar char="v"/>
            </a:pPr>
            <a:r>
              <a:rPr lang="lv-LV" sz="2800" dirty="0" err="1" smtClean="0"/>
              <a:t>Chip-seq:</a:t>
            </a:r>
            <a:r>
              <a:rPr lang="lv-LV" sz="2800" dirty="0" smtClean="0"/>
              <a:t> transkripcijas </a:t>
            </a:r>
            <a:r>
              <a:rPr lang="lv-LV" sz="2800" dirty="0" err="1" smtClean="0"/>
              <a:t>u.c</a:t>
            </a:r>
            <a:r>
              <a:rPr lang="lv-LV" sz="2800" dirty="0" smtClean="0"/>
              <a:t> faktoru </a:t>
            </a:r>
            <a:r>
              <a:rPr lang="lv-LV" sz="2800" dirty="0" err="1" smtClean="0"/>
              <a:t>regulatorie</a:t>
            </a:r>
            <a:r>
              <a:rPr lang="lv-LV" sz="2800" dirty="0" smtClean="0"/>
              <a:t> saiti.</a:t>
            </a:r>
            <a:endParaRPr lang="lv-LV" sz="2800" dirty="0"/>
          </a:p>
        </p:txBody>
      </p:sp>
    </p:spTree>
    <p:extLst>
      <p:ext uri="{BB962C8B-B14F-4D97-AF65-F5344CB8AC3E}">
        <p14:creationId xmlns:p14="http://schemas.microsoft.com/office/powerpoint/2010/main" val="4673548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ars.sciencedirect.com/content/image/1-s2.0-S1931524411002611-gr5.jpg"/>
          <p:cNvPicPr>
            <a:picLocks noChangeAspect="1" noChangeArrowheads="1"/>
          </p:cNvPicPr>
          <p:nvPr/>
        </p:nvPicPr>
        <p:blipFill>
          <a:blip r:embed="rId2" cstate="print"/>
          <a:srcRect/>
          <a:stretch>
            <a:fillRect/>
          </a:stretch>
        </p:blipFill>
        <p:spPr bwMode="auto">
          <a:xfrm>
            <a:off x="971600" y="764704"/>
            <a:ext cx="6791325" cy="5257801"/>
          </a:xfrm>
          <a:prstGeom prst="rect">
            <a:avLst/>
          </a:prstGeom>
          <a:noFill/>
        </p:spPr>
      </p:pic>
      <p:sp>
        <p:nvSpPr>
          <p:cNvPr id="3" name="Title 1"/>
          <p:cNvSpPr txBox="1">
            <a:spLocks/>
          </p:cNvSpPr>
          <p:nvPr/>
        </p:nvSpPr>
        <p:spPr>
          <a:xfrm>
            <a:off x="0" y="152400"/>
            <a:ext cx="9144000" cy="563563"/>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lv-LV" sz="2400" b="1" i="0" u="none" strike="noStrike" kern="0" cap="none" spc="0" normalizeH="0" baseline="0" noProof="0" dirty="0" smtClean="0">
                <a:ln>
                  <a:noFill/>
                </a:ln>
                <a:solidFill>
                  <a:srgbClr val="000066"/>
                </a:solidFill>
                <a:effectLst/>
                <a:uLnTx/>
                <a:uFillTx/>
                <a:latin typeface="Calibri" pitchFamily="34" charset="0"/>
                <a:ea typeface="+mj-ea"/>
                <a:cs typeface="Calibri" pitchFamily="34" charset="0"/>
              </a:rPr>
              <a:t>Proteīnus kodējošās genoma frakcijas (</a:t>
            </a:r>
            <a:r>
              <a:rPr kumimoji="0" lang="lv-LV" sz="2400" b="1" i="0" u="none" strike="noStrike" kern="0" cap="none" spc="0" normalizeH="0" baseline="0" noProof="0" dirty="0" err="1" smtClean="0">
                <a:ln>
                  <a:noFill/>
                </a:ln>
                <a:solidFill>
                  <a:srgbClr val="000066"/>
                </a:solidFill>
                <a:effectLst/>
                <a:uLnTx/>
                <a:uFillTx/>
                <a:latin typeface="Calibri" pitchFamily="34" charset="0"/>
                <a:ea typeface="+mj-ea"/>
                <a:cs typeface="Calibri" pitchFamily="34" charset="0"/>
              </a:rPr>
              <a:t>Eksoma</a:t>
            </a:r>
            <a:r>
              <a:rPr kumimoji="0" lang="lv-LV" sz="2400" b="1" i="0" u="none" strike="noStrike" kern="0" cap="none" spc="0" normalizeH="0" baseline="0" noProof="0" dirty="0" smtClean="0">
                <a:ln>
                  <a:noFill/>
                </a:ln>
                <a:solidFill>
                  <a:srgbClr val="000066"/>
                </a:solidFill>
                <a:effectLst/>
                <a:uLnTx/>
                <a:uFillTx/>
                <a:latin typeface="Calibri" pitchFamily="34" charset="0"/>
                <a:ea typeface="+mj-ea"/>
                <a:cs typeface="Calibri" pitchFamily="34" charset="0"/>
              </a:rPr>
              <a:t>) sekvenēšana</a:t>
            </a:r>
            <a:endParaRPr kumimoji="0" lang="lv-LV" sz="2400" b="1" i="0" u="none" strike="noStrike" kern="0" cap="none" spc="0" normalizeH="0" baseline="0" noProof="0" dirty="0">
              <a:ln>
                <a:noFill/>
              </a:ln>
              <a:solidFill>
                <a:srgbClr val="000066"/>
              </a:solidFill>
              <a:effectLst/>
              <a:uLnTx/>
              <a:uFillTx/>
              <a:latin typeface="Calibri" pitchFamily="34" charset="0"/>
              <a:ea typeface="+mj-ea"/>
              <a:cs typeface="Calibri" pitchFamily="34" charset="0"/>
            </a:endParaRPr>
          </a:p>
        </p:txBody>
      </p:sp>
    </p:spTree>
    <p:extLst>
      <p:ext uri="{BB962C8B-B14F-4D97-AF65-F5344CB8AC3E}">
        <p14:creationId xmlns:p14="http://schemas.microsoft.com/office/powerpoint/2010/main" val="489310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Pilna garuma </a:t>
            </a:r>
            <a:r>
              <a:rPr lang="lv-LV" dirty="0" err="1" smtClean="0"/>
              <a:t>mRNS</a:t>
            </a:r>
            <a:r>
              <a:rPr lang="lv-LV" dirty="0" smtClean="0"/>
              <a:t> sekvenēšana</a:t>
            </a:r>
            <a:endParaRPr lang="lv-LV" dirty="0"/>
          </a:p>
        </p:txBody>
      </p:sp>
      <p:sp>
        <p:nvSpPr>
          <p:cNvPr id="5" name="Content Placeholder 1"/>
          <p:cNvSpPr txBox="1">
            <a:spLocks/>
          </p:cNvSpPr>
          <p:nvPr/>
        </p:nvSpPr>
        <p:spPr bwMode="auto">
          <a:xfrm>
            <a:off x="457200" y="1076325"/>
            <a:ext cx="8229600" cy="524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hlink"/>
              </a:buClr>
              <a:buSzTx/>
              <a:buFont typeface="Wingdings" pitchFamily="2" charset="2"/>
              <a:buChar char="v"/>
              <a:tabLst/>
              <a:defRPr/>
            </a:pPr>
            <a:r>
              <a:rPr lang="lv-LV" sz="2800" kern="0" noProof="0" dirty="0" err="1" smtClean="0">
                <a:solidFill>
                  <a:srgbClr val="000066"/>
                </a:solidFill>
                <a:latin typeface="Calibri" pitchFamily="34" charset="0"/>
                <a:cs typeface="Calibri" pitchFamily="34" charset="0"/>
              </a:rPr>
              <a:t>mRNS</a:t>
            </a:r>
            <a:r>
              <a:rPr lang="lv-LV" sz="2800" kern="0" noProof="0" dirty="0" smtClean="0">
                <a:solidFill>
                  <a:srgbClr val="000066"/>
                </a:solidFill>
                <a:latin typeface="Calibri" pitchFamily="34" charset="0"/>
                <a:cs typeface="Calibri" pitchFamily="34" charset="0"/>
              </a:rPr>
              <a:t> ekspresijas līmeņa kvantificēšana pēc nolasījumu skaita</a:t>
            </a:r>
          </a:p>
          <a:p>
            <a:pPr marL="342900" marR="0" lvl="0" indent="-342900" algn="l" defTabSz="914400" rtl="0" eaLnBrk="1" fontAlgn="base" latinLnBrk="0" hangingPunct="1">
              <a:lnSpc>
                <a:spcPct val="100000"/>
              </a:lnSpc>
              <a:spcBef>
                <a:spcPct val="20000"/>
              </a:spcBef>
              <a:spcAft>
                <a:spcPct val="0"/>
              </a:spcAft>
              <a:buClr>
                <a:schemeClr val="hlink"/>
              </a:buClr>
              <a:buSzTx/>
              <a:buFont typeface="Wingdings" pitchFamily="2" charset="2"/>
              <a:buChar char="v"/>
              <a:tabLst/>
              <a:defRPr/>
            </a:pPr>
            <a:r>
              <a:rPr kumimoji="0" lang="lv-LV" sz="2800" b="0" i="0" u="none" strike="noStrike" kern="0" cap="none" spc="0" normalizeH="0" baseline="0" dirty="0" smtClean="0">
                <a:ln>
                  <a:noFill/>
                </a:ln>
                <a:solidFill>
                  <a:srgbClr val="000066"/>
                </a:solidFill>
                <a:effectLst/>
                <a:uLnTx/>
                <a:uFillTx/>
                <a:latin typeface="Calibri" pitchFamily="34" charset="0"/>
                <a:ea typeface="+mn-ea"/>
                <a:cs typeface="Calibri" pitchFamily="34" charset="0"/>
              </a:rPr>
              <a:t>Genoma</a:t>
            </a:r>
            <a:r>
              <a:rPr kumimoji="0" lang="lv-LV" sz="2800" b="0" i="0" u="none" strike="noStrike" kern="0" cap="none" spc="0" normalizeH="0" dirty="0" smtClean="0">
                <a:ln>
                  <a:noFill/>
                </a:ln>
                <a:solidFill>
                  <a:srgbClr val="000066"/>
                </a:solidFill>
                <a:effectLst/>
                <a:uLnTx/>
                <a:uFillTx/>
                <a:latin typeface="Calibri" pitchFamily="34" charset="0"/>
                <a:ea typeface="+mn-ea"/>
                <a:cs typeface="Calibri" pitchFamily="34" charset="0"/>
              </a:rPr>
              <a:t> anotācija:</a:t>
            </a:r>
          </a:p>
          <a:p>
            <a:pPr marL="800100" lvl="1" indent="-342900" algn="l">
              <a:spcBef>
                <a:spcPct val="20000"/>
              </a:spcBef>
              <a:buClr>
                <a:schemeClr val="hlink"/>
              </a:buClr>
              <a:buFont typeface="Wingdings" pitchFamily="2" charset="2"/>
              <a:buChar char="v"/>
            </a:pPr>
            <a:r>
              <a:rPr lang="lv-LV" sz="2800" kern="0" dirty="0" smtClean="0">
                <a:solidFill>
                  <a:srgbClr val="000066"/>
                </a:solidFill>
                <a:latin typeface="Calibri" pitchFamily="34" charset="0"/>
                <a:cs typeface="Calibri" pitchFamily="34" charset="0"/>
              </a:rPr>
              <a:t>Jaunu </a:t>
            </a:r>
            <a:r>
              <a:rPr lang="lv-LV" sz="2800" kern="0" dirty="0" err="1" smtClean="0">
                <a:solidFill>
                  <a:srgbClr val="000066"/>
                </a:solidFill>
                <a:latin typeface="Calibri" pitchFamily="34" charset="0"/>
                <a:cs typeface="Calibri" pitchFamily="34" charset="0"/>
              </a:rPr>
              <a:t>transkriptu</a:t>
            </a:r>
            <a:r>
              <a:rPr lang="lv-LV" sz="2800" kern="0" dirty="0" smtClean="0">
                <a:solidFill>
                  <a:srgbClr val="000066"/>
                </a:solidFill>
                <a:latin typeface="Calibri" pitchFamily="34" charset="0"/>
                <a:cs typeface="Calibri" pitchFamily="34" charset="0"/>
              </a:rPr>
              <a:t> atklāšana</a:t>
            </a:r>
          </a:p>
          <a:p>
            <a:pPr marL="800100" lvl="1" indent="-342900" algn="l">
              <a:spcBef>
                <a:spcPct val="20000"/>
              </a:spcBef>
              <a:buClr>
                <a:schemeClr val="hlink"/>
              </a:buClr>
              <a:buFont typeface="Wingdings" pitchFamily="2" charset="2"/>
              <a:buChar char="v"/>
            </a:pPr>
            <a:r>
              <a:rPr kumimoji="0" lang="lv-LV" sz="2800" b="0" i="0" u="none" strike="noStrike" kern="0" cap="none" spc="0" normalizeH="0" dirty="0" smtClean="0">
                <a:ln>
                  <a:noFill/>
                </a:ln>
                <a:solidFill>
                  <a:srgbClr val="000066"/>
                </a:solidFill>
                <a:effectLst/>
                <a:uLnTx/>
                <a:uFillTx/>
                <a:latin typeface="Calibri" pitchFamily="34" charset="0"/>
                <a:ea typeface="+mn-ea"/>
                <a:cs typeface="Calibri" pitchFamily="34" charset="0"/>
              </a:rPr>
              <a:t>Alternatīvā </a:t>
            </a:r>
            <a:r>
              <a:rPr kumimoji="0" lang="lv-LV" sz="2800" b="0" i="0" u="none" strike="noStrike" kern="0" cap="none" spc="0" normalizeH="0" dirty="0" err="1" smtClean="0">
                <a:ln>
                  <a:noFill/>
                </a:ln>
                <a:solidFill>
                  <a:srgbClr val="000066"/>
                </a:solidFill>
                <a:effectLst/>
                <a:uLnTx/>
                <a:uFillTx/>
                <a:latin typeface="Calibri" pitchFamily="34" charset="0"/>
                <a:ea typeface="+mn-ea"/>
                <a:cs typeface="Calibri" pitchFamily="34" charset="0"/>
              </a:rPr>
              <a:t>splaisinga</a:t>
            </a:r>
            <a:r>
              <a:rPr kumimoji="0" lang="lv-LV" sz="2800" b="0" i="0" u="none" strike="noStrike" kern="0" cap="none" spc="0" normalizeH="0" dirty="0" smtClean="0">
                <a:ln>
                  <a:noFill/>
                </a:ln>
                <a:solidFill>
                  <a:srgbClr val="000066"/>
                </a:solidFill>
                <a:effectLst/>
                <a:uLnTx/>
                <a:uFillTx/>
                <a:latin typeface="Calibri" pitchFamily="34" charset="0"/>
                <a:ea typeface="+mn-ea"/>
                <a:cs typeface="Calibri" pitchFamily="34" charset="0"/>
              </a:rPr>
              <a:t> raksturošana</a:t>
            </a:r>
          </a:p>
          <a:p>
            <a:pPr marL="342900" marR="0" lvl="0" indent="-342900" algn="l" defTabSz="914400" rtl="0" eaLnBrk="1" fontAlgn="base" latinLnBrk="0" hangingPunct="1">
              <a:lnSpc>
                <a:spcPct val="100000"/>
              </a:lnSpc>
              <a:spcBef>
                <a:spcPct val="20000"/>
              </a:spcBef>
              <a:spcAft>
                <a:spcPct val="0"/>
              </a:spcAft>
              <a:buClr>
                <a:schemeClr val="hlink"/>
              </a:buClr>
              <a:buSzTx/>
              <a:buFont typeface="Wingdings" pitchFamily="2" charset="2"/>
              <a:buChar char="v"/>
              <a:tabLst/>
              <a:defRPr/>
            </a:pPr>
            <a:r>
              <a:rPr lang="lv-LV" sz="2800" kern="0" dirty="0" smtClean="0">
                <a:solidFill>
                  <a:srgbClr val="000066"/>
                </a:solidFill>
                <a:latin typeface="Calibri" pitchFamily="34" charset="0"/>
                <a:cs typeface="Calibri" pitchFamily="34" charset="0"/>
              </a:rPr>
              <a:t>Slimību procesa (piem. audzēju raksturošana):</a:t>
            </a:r>
          </a:p>
          <a:p>
            <a:pPr marL="800100" lvl="1" indent="-342900" algn="l">
              <a:spcBef>
                <a:spcPct val="20000"/>
              </a:spcBef>
              <a:buClr>
                <a:schemeClr val="hlink"/>
              </a:buClr>
              <a:buFont typeface="Wingdings" pitchFamily="2" charset="2"/>
              <a:buChar char="v"/>
            </a:pPr>
            <a:r>
              <a:rPr lang="lv-LV" sz="2800" kern="0" dirty="0" smtClean="0">
                <a:solidFill>
                  <a:srgbClr val="000066"/>
                </a:solidFill>
                <a:latin typeface="Calibri" pitchFamily="34" charset="0"/>
                <a:cs typeface="Calibri" pitchFamily="34" charset="0"/>
              </a:rPr>
              <a:t>Kodējošo SNP identificēšana</a:t>
            </a:r>
          </a:p>
          <a:p>
            <a:pPr marL="800100" lvl="1" indent="-342900" algn="l">
              <a:spcBef>
                <a:spcPct val="20000"/>
              </a:spcBef>
              <a:buClr>
                <a:schemeClr val="hlink"/>
              </a:buClr>
              <a:buFont typeface="Wingdings" pitchFamily="2" charset="2"/>
              <a:buChar char="v"/>
            </a:pPr>
            <a:r>
              <a:rPr lang="lv-LV" sz="2800" kern="0" dirty="0" smtClean="0">
                <a:solidFill>
                  <a:srgbClr val="000066"/>
                </a:solidFill>
                <a:latin typeface="Calibri" pitchFamily="34" charset="0"/>
                <a:cs typeface="Calibri" pitchFamily="34" charset="0"/>
              </a:rPr>
              <a:t>Slimības bāzētu biomarķieru identificēšana</a:t>
            </a:r>
          </a:p>
          <a:p>
            <a:pPr marL="800100" lvl="1" indent="-342900" algn="l">
              <a:spcBef>
                <a:spcPct val="20000"/>
              </a:spcBef>
              <a:buClr>
                <a:schemeClr val="hlink"/>
              </a:buClr>
              <a:buFont typeface="Wingdings" pitchFamily="2" charset="2"/>
              <a:buChar char="v"/>
            </a:pPr>
            <a:r>
              <a:rPr lang="lv-LV" sz="2800" kern="0" dirty="0" err="1" smtClean="0">
                <a:solidFill>
                  <a:srgbClr val="000066"/>
                </a:solidFill>
                <a:latin typeface="Calibri" pitchFamily="34" charset="0"/>
                <a:cs typeface="Calibri" pitchFamily="34" charset="0"/>
              </a:rPr>
              <a:t>Abnormālas</a:t>
            </a:r>
            <a:r>
              <a:rPr lang="lv-LV" sz="2800" kern="0" dirty="0" smtClean="0">
                <a:solidFill>
                  <a:srgbClr val="000066"/>
                </a:solidFill>
                <a:latin typeface="Calibri" pitchFamily="34" charset="0"/>
                <a:cs typeface="Calibri" pitchFamily="34" charset="0"/>
              </a:rPr>
              <a:t> ar slimību saistītas ekspresijas identificēšana</a:t>
            </a:r>
            <a:endParaRPr kumimoji="0" lang="lv-LV" sz="2800" b="0" i="0" u="none" strike="noStrike" kern="0" cap="none" spc="0" normalizeH="0" baseline="0" noProof="0" dirty="0">
              <a:ln>
                <a:noFill/>
              </a:ln>
              <a:solidFill>
                <a:srgbClr val="000066"/>
              </a:solidFill>
              <a:effectLst/>
              <a:uLnTx/>
              <a:uFillTx/>
              <a:latin typeface="Calibri" pitchFamily="34" charset="0"/>
              <a:ea typeface="+mn-ea"/>
              <a:cs typeface="Calibri" pitchFamily="34" charset="0"/>
            </a:endParaRPr>
          </a:p>
        </p:txBody>
      </p:sp>
    </p:spTree>
    <p:extLst>
      <p:ext uri="{BB962C8B-B14F-4D97-AF65-F5344CB8AC3E}">
        <p14:creationId xmlns:p14="http://schemas.microsoft.com/office/powerpoint/2010/main" val="35757910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908720"/>
            <a:ext cx="6336704" cy="574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68415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lv-LV" dirty="0" smtClean="0"/>
              <a:t>RT- PCR ir teorētiskais limits – koncentrācijas </a:t>
            </a:r>
            <a:r>
              <a:rPr lang="lv-LV" dirty="0" err="1" smtClean="0"/>
              <a:t>atškirību</a:t>
            </a:r>
            <a:r>
              <a:rPr lang="lv-LV" dirty="0" smtClean="0"/>
              <a:t> var noteikt 2x līmenī- kas ir līdzvērtīgs kļūdas līmenim</a:t>
            </a:r>
          </a:p>
          <a:p>
            <a:r>
              <a:rPr lang="lv-LV" dirty="0" smtClean="0"/>
              <a:t>Digitālais PCR var atrisināt šo problēmu</a:t>
            </a:r>
            <a:endParaRPr lang="lv-LV" dirty="0"/>
          </a:p>
        </p:txBody>
      </p:sp>
      <p:sp>
        <p:nvSpPr>
          <p:cNvPr id="3" name="Title 2"/>
          <p:cNvSpPr>
            <a:spLocks noGrp="1"/>
          </p:cNvSpPr>
          <p:nvPr>
            <p:ph type="title"/>
          </p:nvPr>
        </p:nvSpPr>
        <p:spPr/>
        <p:txBody>
          <a:bodyPr/>
          <a:lstStyle/>
          <a:p>
            <a:r>
              <a:rPr lang="lv-LV" dirty="0" smtClean="0"/>
              <a:t>Digitālais PCR</a:t>
            </a:r>
            <a:endParaRPr lang="lv-LV"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3044889"/>
            <a:ext cx="6341021" cy="367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4633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72775"/>
            <a:ext cx="8232101" cy="5550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7267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634165"/>
            <a:ext cx="5471889" cy="6195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65417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Metodes </a:t>
            </a:r>
            <a:r>
              <a:rPr lang="lv-LV" dirty="0" err="1"/>
              <a:t>epiģenētikas</a:t>
            </a:r>
            <a:r>
              <a:rPr lang="lv-LV" dirty="0"/>
              <a:t> </a:t>
            </a:r>
            <a:r>
              <a:rPr lang="lv-LV" dirty="0" smtClean="0"/>
              <a:t>pētniecībai</a:t>
            </a:r>
            <a:endParaRPr lang="lv-LV"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3" y="1268760"/>
            <a:ext cx="8975645"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00530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z="2000" dirty="0" err="1" smtClean="0"/>
              <a:t>Bisulfīta</a:t>
            </a:r>
            <a:r>
              <a:rPr lang="lv-LV" sz="2000" dirty="0" smtClean="0"/>
              <a:t> apstrādāta DNS izmantošana </a:t>
            </a:r>
            <a:r>
              <a:rPr lang="lv-LV" sz="2000" dirty="0" err="1" smtClean="0"/>
              <a:t>CpG</a:t>
            </a:r>
            <a:r>
              <a:rPr lang="lv-LV" sz="2000" dirty="0" smtClean="0"/>
              <a:t> </a:t>
            </a:r>
            <a:r>
              <a:rPr lang="lv-LV" sz="2000" dirty="0" err="1" smtClean="0"/>
              <a:t>metilēšanas</a:t>
            </a:r>
            <a:r>
              <a:rPr lang="lv-LV" sz="2000" dirty="0" smtClean="0"/>
              <a:t> noskaidrošanai</a:t>
            </a:r>
            <a:endParaRPr lang="en-US" sz="20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8920"/>
          <a:stretch/>
        </p:blipFill>
        <p:spPr bwMode="auto">
          <a:xfrm>
            <a:off x="323528" y="1052736"/>
            <a:ext cx="5400600" cy="5555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a:stretch/>
        </p:blipFill>
        <p:spPr bwMode="auto">
          <a:xfrm>
            <a:off x="4716016" y="1988840"/>
            <a:ext cx="3865525" cy="3892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9908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Metilēšanas</a:t>
            </a:r>
            <a:r>
              <a:rPr lang="lv-LV" dirty="0" smtClean="0"/>
              <a:t> mērīšanas pieejas</a:t>
            </a:r>
            <a:endParaRPr lang="lv-LV"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941977"/>
            <a:ext cx="5758210" cy="5849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26970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HM450 </a:t>
            </a:r>
            <a:r>
              <a:rPr lang="lv-LV" dirty="0" err="1" smtClean="0"/>
              <a:t>array</a:t>
            </a:r>
            <a:endParaRPr lang="lv-LV"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16176"/>
            <a:ext cx="9144000" cy="4091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bioinfo.iconcologia.net/colonomics/wp-content/uploads/2011/04/llumina_450K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302813" y="4551939"/>
            <a:ext cx="1250516" cy="3361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5158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060" y="0"/>
            <a:ext cx="5131188" cy="693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48338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smtClean="0"/>
              <a:t>WGBS</a:t>
            </a:r>
            <a:endParaRPr lang="en-US" dirty="0"/>
          </a:p>
        </p:txBody>
      </p:sp>
      <p:pic>
        <p:nvPicPr>
          <p:cNvPr id="1028" name="Picture 4" descr="http://smithlab.usc.edu/methbase/images/methpipe-flowchart.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1089072"/>
            <a:ext cx="4858786" cy="573325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908720"/>
            <a:ext cx="36195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59556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lv-LV" dirty="0"/>
          </a:p>
        </p:txBody>
      </p:sp>
      <p:sp>
        <p:nvSpPr>
          <p:cNvPr id="3" name="Title 2"/>
          <p:cNvSpPr>
            <a:spLocks noGrp="1"/>
          </p:cNvSpPr>
          <p:nvPr>
            <p:ph type="title"/>
          </p:nvPr>
        </p:nvSpPr>
        <p:spPr/>
        <p:txBody>
          <a:bodyPr/>
          <a:lstStyle/>
          <a:p>
            <a:r>
              <a:rPr lang="lv-LV" dirty="0" err="1" smtClean="0"/>
              <a:t>MeDIP</a:t>
            </a:r>
            <a:r>
              <a:rPr lang="lv-LV" dirty="0" smtClean="0"/>
              <a:t> un MIRA</a:t>
            </a:r>
            <a:endParaRPr lang="lv-LV"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836712"/>
            <a:ext cx="7020272" cy="593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06840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58733" y="174258"/>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altLang="en-US" sz="3200" b="1">
                <a:latin typeface="Arial" charset="0"/>
              </a:rPr>
              <a:t>Bisulfite capture procedure.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3361" y="5878697"/>
            <a:ext cx="652320" cy="6523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7777"/>
          <a:stretch/>
        </p:blipFill>
        <p:spPr bwMode="auto">
          <a:xfrm>
            <a:off x="299478" y="796404"/>
            <a:ext cx="4560936" cy="37095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4988065" y="6531086"/>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100" b="1" dirty="0">
                <a:latin typeface="Arial" charset="0"/>
              </a:rPr>
              <a:t>Hodges E et al. Genome Res. 2009;19:1593-1605</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r>
              <a:rPr lang="en-GB" altLang="en-US" sz="900">
                <a:latin typeface="Arial" charset="0"/>
              </a:rPr>
              <a:t>Copyright © 2009 by Cold Spring Harbor Laboratory Press</a:t>
            </a:r>
          </a:p>
        </p:txBody>
      </p:sp>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a:stretch/>
        </p:blipFill>
        <p:spPr bwMode="auto">
          <a:xfrm>
            <a:off x="4572000" y="2422313"/>
            <a:ext cx="4438515" cy="34563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541816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4416563"/>
            <a:ext cx="8229600" cy="2252797"/>
          </a:xfrm>
        </p:spPr>
        <p:txBody>
          <a:bodyPr/>
          <a:lstStyle/>
          <a:p>
            <a:r>
              <a:rPr lang="lv-LV" dirty="0" smtClean="0"/>
              <a:t>Teorētiski molekulu skaits atbilst pozitīvajām reakcijām </a:t>
            </a:r>
          </a:p>
          <a:p>
            <a:r>
              <a:rPr lang="lv-LV" dirty="0" smtClean="0"/>
              <a:t>Kopējais reakciju tilpums ir līdzvērtīgs kopējam paraugu tilpumam – iespējams precīzi aprēķināt koncentrāciju</a:t>
            </a:r>
            <a:endParaRPr lang="lv-LV" dirty="0"/>
          </a:p>
        </p:txBody>
      </p:sp>
      <p:sp>
        <p:nvSpPr>
          <p:cNvPr id="2" name="Title 1"/>
          <p:cNvSpPr>
            <a:spLocks noGrp="1"/>
          </p:cNvSpPr>
          <p:nvPr>
            <p:ph type="title"/>
          </p:nvPr>
        </p:nvSpPr>
        <p:spPr/>
        <p:txBody>
          <a:bodyPr/>
          <a:lstStyle/>
          <a:p>
            <a:r>
              <a:rPr lang="lv-LV" dirty="0" smtClean="0"/>
              <a:t>Digitālais PCR</a:t>
            </a:r>
            <a:endParaRPr lang="lv-LV"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42" y="908720"/>
            <a:ext cx="8964488" cy="3507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50745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052736"/>
            <a:ext cx="8450655" cy="5581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89227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1143000"/>
          </a:xfrm>
        </p:spPr>
        <p:txBody>
          <a:bodyPr/>
          <a:lstStyle/>
          <a:p>
            <a:pPr eaLnBrk="1" hangingPunct="1"/>
            <a:r>
              <a:rPr lang="lv-LV" altLang="en-US" sz="4000" dirty="0" err="1" smtClean="0"/>
              <a:t>Eikariotiem</a:t>
            </a:r>
            <a:r>
              <a:rPr lang="lv-LV" altLang="en-US" sz="4000" dirty="0" smtClean="0"/>
              <a:t> ir DNS iepakošanas problēmas</a:t>
            </a:r>
            <a:endParaRPr lang="en-US" altLang="en-US" sz="4000" dirty="0" smtClean="0"/>
          </a:p>
        </p:txBody>
      </p:sp>
      <p:sp>
        <p:nvSpPr>
          <p:cNvPr id="6147" name="Rectangle 3"/>
          <p:cNvSpPr>
            <a:spLocks noGrp="1" noChangeArrowheads="1"/>
          </p:cNvSpPr>
          <p:nvPr>
            <p:ph sz="half" idx="1"/>
          </p:nvPr>
        </p:nvSpPr>
        <p:spPr/>
        <p:txBody>
          <a:bodyPr/>
          <a:lstStyle/>
          <a:p>
            <a:pPr eaLnBrk="1" hangingPunct="1"/>
            <a:endParaRPr lang="en-US" altLang="en-US" sz="2800" smtClean="0"/>
          </a:p>
        </p:txBody>
      </p:sp>
      <p:sp>
        <p:nvSpPr>
          <p:cNvPr id="256004" name="Rectangle 4"/>
          <p:cNvSpPr>
            <a:spLocks noGrp="1" noChangeArrowheads="1"/>
          </p:cNvSpPr>
          <p:nvPr>
            <p:ph type="body" sz="half" idx="2"/>
          </p:nvPr>
        </p:nvSpPr>
        <p:spPr>
          <a:xfrm>
            <a:off x="152400" y="5486400"/>
            <a:ext cx="8991600" cy="1371600"/>
          </a:xfrm>
        </p:spPr>
        <p:txBody>
          <a:bodyPr/>
          <a:lstStyle/>
          <a:p>
            <a:pPr eaLnBrk="1" hangingPunct="1"/>
            <a:r>
              <a:rPr lang="lv-LV" altLang="en-US" sz="2400" dirty="0" smtClean="0"/>
              <a:t>2 m DNS ir </a:t>
            </a:r>
            <a:r>
              <a:rPr lang="lv-LV" altLang="en-US" sz="2400" dirty="0" err="1" smtClean="0"/>
              <a:t>jāiedābū</a:t>
            </a:r>
            <a:r>
              <a:rPr lang="lv-LV" altLang="en-US" sz="2400" dirty="0" smtClean="0"/>
              <a:t> iekšā kodolā</a:t>
            </a:r>
            <a:endParaRPr lang="en-US" altLang="en-US" sz="2400" dirty="0" smtClean="0"/>
          </a:p>
          <a:p>
            <a:pPr eaLnBrk="1" hangingPunct="1"/>
            <a:r>
              <a:rPr lang="lv-LV" altLang="en-US" sz="2400" dirty="0" smtClean="0"/>
              <a:t>Tas viss ir jāreplicē, </a:t>
            </a:r>
            <a:r>
              <a:rPr lang="lv-LV" altLang="en-US" sz="2400" dirty="0" err="1" smtClean="0"/>
              <a:t>jāstranskribē</a:t>
            </a:r>
            <a:r>
              <a:rPr lang="lv-LV" altLang="en-US" sz="2400" dirty="0" smtClean="0"/>
              <a:t> un jāregulē!!!</a:t>
            </a:r>
            <a:endParaRPr lang="en-US" altLang="en-US" sz="2400" dirty="0" smtClean="0"/>
          </a:p>
          <a:p>
            <a:pPr eaLnBrk="1" hangingPunct="1"/>
            <a:endParaRPr lang="en-US" altLang="en-US" sz="2400" dirty="0" smtClean="0"/>
          </a:p>
        </p:txBody>
      </p:sp>
      <p:pic>
        <p:nvPicPr>
          <p:cNvPr id="256005" name="Picture 5" descr="nuc 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28956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6" name="Picture 6" descr="unraveled genome"/>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a:stretch>
            <a:fillRect/>
          </a:stretch>
        </p:blipFill>
        <p:spPr bwMode="auto">
          <a:xfrm>
            <a:off x="5867400" y="1600200"/>
            <a:ext cx="3276600"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7" name="Picture 7" descr="CHROM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1295400"/>
            <a:ext cx="274161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6331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56005"/>
                                        </p:tgtEl>
                                        <p:attrNameLst>
                                          <p:attrName>style.visibility</p:attrName>
                                        </p:attrNameLst>
                                      </p:cBhvr>
                                      <p:to>
                                        <p:strVal val="visible"/>
                                      </p:to>
                                    </p:set>
                                    <p:anim calcmode="lin" valueType="num">
                                      <p:cBhvr>
                                        <p:cTn id="7" dur="500" fill="hold"/>
                                        <p:tgtEl>
                                          <p:spTgt spid="256005"/>
                                        </p:tgtEl>
                                        <p:attrNameLst>
                                          <p:attrName>ppt_w</p:attrName>
                                        </p:attrNameLst>
                                      </p:cBhvr>
                                      <p:tavLst>
                                        <p:tav tm="0">
                                          <p:val>
                                            <p:fltVal val="0"/>
                                          </p:val>
                                        </p:tav>
                                        <p:tav tm="100000">
                                          <p:val>
                                            <p:strVal val="#ppt_w"/>
                                          </p:val>
                                        </p:tav>
                                      </p:tavLst>
                                    </p:anim>
                                    <p:anim calcmode="lin" valueType="num">
                                      <p:cBhvr>
                                        <p:cTn id="8" dur="500" fill="hold"/>
                                        <p:tgtEl>
                                          <p:spTgt spid="25600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nodeType="clickEffect">
                                  <p:stCondLst>
                                    <p:cond delay="0"/>
                                  </p:stCondLst>
                                  <p:childTnLst>
                                    <p:set>
                                      <p:cBhvr>
                                        <p:cTn id="12" dur="1" fill="hold">
                                          <p:stCondLst>
                                            <p:cond delay="0"/>
                                          </p:stCondLst>
                                        </p:cTn>
                                        <p:tgtEl>
                                          <p:spTgt spid="256007"/>
                                        </p:tgtEl>
                                        <p:attrNameLst>
                                          <p:attrName>style.visibility</p:attrName>
                                        </p:attrNameLst>
                                      </p:cBhvr>
                                      <p:to>
                                        <p:strVal val="visible"/>
                                      </p:to>
                                    </p:set>
                                    <p:anim calcmode="lin" valueType="num">
                                      <p:cBhvr>
                                        <p:cTn id="13" dur="500" fill="hold"/>
                                        <p:tgtEl>
                                          <p:spTgt spid="256007"/>
                                        </p:tgtEl>
                                        <p:attrNameLst>
                                          <p:attrName>ppt_w</p:attrName>
                                        </p:attrNameLst>
                                      </p:cBhvr>
                                      <p:tavLst>
                                        <p:tav tm="0">
                                          <p:val>
                                            <p:fltVal val="0"/>
                                          </p:val>
                                        </p:tav>
                                        <p:tav tm="100000">
                                          <p:val>
                                            <p:strVal val="#ppt_w"/>
                                          </p:val>
                                        </p:tav>
                                      </p:tavLst>
                                    </p:anim>
                                    <p:anim calcmode="lin" valueType="num">
                                      <p:cBhvr>
                                        <p:cTn id="14" dur="500" fill="hold"/>
                                        <p:tgtEl>
                                          <p:spTgt spid="256007"/>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256006"/>
                                        </p:tgtEl>
                                        <p:attrNameLst>
                                          <p:attrName>style.visibility</p:attrName>
                                        </p:attrNameLst>
                                      </p:cBhvr>
                                      <p:to>
                                        <p:strVal val="visible"/>
                                      </p:to>
                                    </p:set>
                                    <p:animEffect transition="in" filter="dissolve">
                                      <p:cBhvr>
                                        <p:cTn id="19" dur="500"/>
                                        <p:tgtEl>
                                          <p:spTgt spid="25600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56004">
                                            <p:txEl>
                                              <p:pRg st="0" end="0"/>
                                            </p:txEl>
                                          </p:spTgt>
                                        </p:tgtEl>
                                        <p:attrNameLst>
                                          <p:attrName>style.visibility</p:attrName>
                                        </p:attrNameLst>
                                      </p:cBhvr>
                                      <p:to>
                                        <p:strVal val="visible"/>
                                      </p:to>
                                    </p:set>
                                    <p:animEffect transition="in" filter="dissolve">
                                      <p:cBhvr>
                                        <p:cTn id="24" dur="500"/>
                                        <p:tgtEl>
                                          <p:spTgt spid="256004">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56004">
                                            <p:txEl>
                                              <p:pRg st="1" end="1"/>
                                            </p:txEl>
                                          </p:spTgt>
                                        </p:tgtEl>
                                        <p:attrNameLst>
                                          <p:attrName>style.visibility</p:attrName>
                                        </p:attrNameLst>
                                      </p:cBhvr>
                                      <p:to>
                                        <p:strVal val="visible"/>
                                      </p:to>
                                    </p:set>
                                    <p:animEffect transition="in" filter="dissolve">
                                      <p:cBhvr>
                                        <p:cTn id="29" dur="500"/>
                                        <p:tgtEl>
                                          <p:spTgt spid="25600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609600" y="193675"/>
            <a:ext cx="7772400" cy="643037"/>
          </a:xfrm>
        </p:spPr>
        <p:txBody>
          <a:bodyPr/>
          <a:lstStyle/>
          <a:p>
            <a:pPr eaLnBrk="1" hangingPunct="1"/>
            <a:r>
              <a:rPr lang="lv-LV" altLang="en-US" dirty="0" smtClean="0"/>
              <a:t>Hromatīns</a:t>
            </a:r>
            <a:endParaRPr lang="en-US" altLang="en-US" dirty="0" smtClean="0"/>
          </a:p>
        </p:txBody>
      </p:sp>
      <p:sp>
        <p:nvSpPr>
          <p:cNvPr id="258051" name="Rectangle 3"/>
          <p:cNvSpPr>
            <a:spLocks noGrp="1" noChangeArrowheads="1"/>
          </p:cNvSpPr>
          <p:nvPr>
            <p:ph type="body" idx="1"/>
          </p:nvPr>
        </p:nvSpPr>
        <p:spPr>
          <a:xfrm>
            <a:off x="238125" y="1600200"/>
            <a:ext cx="4572000" cy="4953000"/>
          </a:xfrm>
        </p:spPr>
        <p:txBody>
          <a:bodyPr/>
          <a:lstStyle/>
          <a:p>
            <a:pPr eaLnBrk="1" hangingPunct="1">
              <a:lnSpc>
                <a:spcPct val="90000"/>
              </a:lnSpc>
            </a:pPr>
            <a:r>
              <a:rPr lang="lv-LV" altLang="en-US" dirty="0" smtClean="0"/>
              <a:t>Hromatīns ir DNS, kas ir sapakots ar specializētiem proteīniem</a:t>
            </a:r>
            <a:endParaRPr lang="en-US" altLang="en-US" sz="2800" dirty="0" smtClean="0"/>
          </a:p>
        </p:txBody>
      </p:sp>
      <p:pic>
        <p:nvPicPr>
          <p:cNvPr id="258052" name="Picture 4" descr="good chromatin 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447800"/>
            <a:ext cx="41941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1847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8050"/>
                                        </p:tgtEl>
                                        <p:attrNameLst>
                                          <p:attrName>style.visibility</p:attrName>
                                        </p:attrNameLst>
                                      </p:cBhvr>
                                      <p:to>
                                        <p:strVal val="visible"/>
                                      </p:to>
                                    </p:set>
                                    <p:animEffect transition="in" filter="wipe(down)">
                                      <p:cBhvr>
                                        <p:cTn id="7" dur="580">
                                          <p:stCondLst>
                                            <p:cond delay="0"/>
                                          </p:stCondLst>
                                        </p:cTn>
                                        <p:tgtEl>
                                          <p:spTgt spid="258050"/>
                                        </p:tgtEl>
                                      </p:cBhvr>
                                    </p:animEffect>
                                    <p:anim calcmode="lin" valueType="num">
                                      <p:cBhvr>
                                        <p:cTn id="8" dur="1822" tmFilter="0,0; 0.14,0.36; 0.43,0.73; 0.71,0.91; 1.0,1.0">
                                          <p:stCondLst>
                                            <p:cond delay="0"/>
                                          </p:stCondLst>
                                        </p:cTn>
                                        <p:tgtEl>
                                          <p:spTgt spid="25805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805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805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805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8050"/>
                                        </p:tgtEl>
                                        <p:attrNameLst>
                                          <p:attrName>ppt_y</p:attrName>
                                        </p:attrNameLst>
                                      </p:cBhvr>
                                      <p:tavLst>
                                        <p:tav tm="0" fmla="#ppt_y-sin(pi*$)/81">
                                          <p:val>
                                            <p:fltVal val="0"/>
                                          </p:val>
                                        </p:tav>
                                        <p:tav tm="100000">
                                          <p:val>
                                            <p:fltVal val="1"/>
                                          </p:val>
                                        </p:tav>
                                      </p:tavLst>
                                    </p:anim>
                                    <p:animScale>
                                      <p:cBhvr>
                                        <p:cTn id="13" dur="26">
                                          <p:stCondLst>
                                            <p:cond delay="650"/>
                                          </p:stCondLst>
                                        </p:cTn>
                                        <p:tgtEl>
                                          <p:spTgt spid="258050"/>
                                        </p:tgtEl>
                                      </p:cBhvr>
                                      <p:to x="100000" y="60000"/>
                                    </p:animScale>
                                    <p:animScale>
                                      <p:cBhvr>
                                        <p:cTn id="14" dur="166" decel="50000">
                                          <p:stCondLst>
                                            <p:cond delay="676"/>
                                          </p:stCondLst>
                                        </p:cTn>
                                        <p:tgtEl>
                                          <p:spTgt spid="258050"/>
                                        </p:tgtEl>
                                      </p:cBhvr>
                                      <p:to x="100000" y="100000"/>
                                    </p:animScale>
                                    <p:animScale>
                                      <p:cBhvr>
                                        <p:cTn id="15" dur="26">
                                          <p:stCondLst>
                                            <p:cond delay="1312"/>
                                          </p:stCondLst>
                                        </p:cTn>
                                        <p:tgtEl>
                                          <p:spTgt spid="258050"/>
                                        </p:tgtEl>
                                      </p:cBhvr>
                                      <p:to x="100000" y="80000"/>
                                    </p:animScale>
                                    <p:animScale>
                                      <p:cBhvr>
                                        <p:cTn id="16" dur="166" decel="50000">
                                          <p:stCondLst>
                                            <p:cond delay="1338"/>
                                          </p:stCondLst>
                                        </p:cTn>
                                        <p:tgtEl>
                                          <p:spTgt spid="258050"/>
                                        </p:tgtEl>
                                      </p:cBhvr>
                                      <p:to x="100000" y="100000"/>
                                    </p:animScale>
                                    <p:animScale>
                                      <p:cBhvr>
                                        <p:cTn id="17" dur="26">
                                          <p:stCondLst>
                                            <p:cond delay="1642"/>
                                          </p:stCondLst>
                                        </p:cTn>
                                        <p:tgtEl>
                                          <p:spTgt spid="258050"/>
                                        </p:tgtEl>
                                      </p:cBhvr>
                                      <p:to x="100000" y="90000"/>
                                    </p:animScale>
                                    <p:animScale>
                                      <p:cBhvr>
                                        <p:cTn id="18" dur="166" decel="50000">
                                          <p:stCondLst>
                                            <p:cond delay="1668"/>
                                          </p:stCondLst>
                                        </p:cTn>
                                        <p:tgtEl>
                                          <p:spTgt spid="258050"/>
                                        </p:tgtEl>
                                      </p:cBhvr>
                                      <p:to x="100000" y="100000"/>
                                    </p:animScale>
                                    <p:animScale>
                                      <p:cBhvr>
                                        <p:cTn id="19" dur="26">
                                          <p:stCondLst>
                                            <p:cond delay="1808"/>
                                          </p:stCondLst>
                                        </p:cTn>
                                        <p:tgtEl>
                                          <p:spTgt spid="258050"/>
                                        </p:tgtEl>
                                      </p:cBhvr>
                                      <p:to x="100000" y="95000"/>
                                    </p:animScale>
                                    <p:animScale>
                                      <p:cBhvr>
                                        <p:cTn id="20" dur="166" decel="50000">
                                          <p:stCondLst>
                                            <p:cond delay="1834"/>
                                          </p:stCondLst>
                                        </p:cTn>
                                        <p:tgtEl>
                                          <p:spTgt spid="258050"/>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58052"/>
                                        </p:tgtEl>
                                        <p:attrNameLst>
                                          <p:attrName>style.visibility</p:attrName>
                                        </p:attrNameLst>
                                      </p:cBhvr>
                                      <p:to>
                                        <p:strVal val="visible"/>
                                      </p:to>
                                    </p:set>
                                    <p:animEffect transition="in" filter="dissolve">
                                      <p:cBhvr>
                                        <p:cTn id="25" dur="500"/>
                                        <p:tgtEl>
                                          <p:spTgt spid="25805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58051">
                                            <p:txEl>
                                              <p:pRg st="0" end="0"/>
                                            </p:txEl>
                                          </p:spTgt>
                                        </p:tgtEl>
                                        <p:attrNameLst>
                                          <p:attrName>style.visibility</p:attrName>
                                        </p:attrNameLst>
                                      </p:cBhvr>
                                      <p:to>
                                        <p:strVal val="visible"/>
                                      </p:to>
                                    </p:set>
                                    <p:animEffect transition="in" filter="wipe(left)">
                                      <p:cBhvr>
                                        <p:cTn id="30" dur="500"/>
                                        <p:tgtEl>
                                          <p:spTgt spid="258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0" grpId="0"/>
      <p:bldP spid="25805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0"/>
            <a:ext cx="7772400" cy="914400"/>
          </a:xfrm>
        </p:spPr>
        <p:txBody>
          <a:bodyPr/>
          <a:lstStyle/>
          <a:p>
            <a:pPr eaLnBrk="1" hangingPunct="1"/>
            <a:r>
              <a:rPr lang="lv-LV" altLang="en-US" dirty="0" smtClean="0"/>
              <a:t>Hromatīna pakošanas līmeņi</a:t>
            </a:r>
            <a:endParaRPr lang="en-US" altLang="en-US" dirty="0" smtClean="0"/>
          </a:p>
        </p:txBody>
      </p:sp>
      <p:pic>
        <p:nvPicPr>
          <p:cNvPr id="8195" name="Picture 3" descr="chromosome levels"/>
          <p:cNvPicPr>
            <a:picLocks noChangeAspect="1" noChangeArrowheads="1"/>
          </p:cNvPicPr>
          <p:nvPr/>
        </p:nvPicPr>
        <p:blipFill>
          <a:blip r:embed="rId2">
            <a:extLst>
              <a:ext uri="{28A0092B-C50C-407E-A947-70E740481C1C}">
                <a14:useLocalDpi xmlns:a14="http://schemas.microsoft.com/office/drawing/2010/main" val="0"/>
              </a:ext>
            </a:extLst>
          </a:blip>
          <a:srcRect t="2184" r="2667" b="1773"/>
          <a:stretch>
            <a:fillRect/>
          </a:stretch>
        </p:blipFill>
        <p:spPr bwMode="auto">
          <a:xfrm>
            <a:off x="3276600" y="838200"/>
            <a:ext cx="48037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4"/>
          <p:cNvSpPr txBox="1">
            <a:spLocks noChangeArrowheads="1"/>
          </p:cNvSpPr>
          <p:nvPr/>
        </p:nvSpPr>
        <p:spPr bwMode="auto">
          <a:xfrm>
            <a:off x="527424" y="1219200"/>
            <a:ext cx="185980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lv-LV" altLang="en-US" dirty="0" smtClean="0"/>
              <a:t>1.</a:t>
            </a:r>
            <a:r>
              <a:rPr lang="en-US" altLang="en-US" dirty="0" smtClean="0"/>
              <a:t> </a:t>
            </a:r>
            <a:endParaRPr lang="en-US" altLang="en-US" dirty="0"/>
          </a:p>
          <a:p>
            <a:pPr algn="ctr" eaLnBrk="1" hangingPunct="1"/>
            <a:r>
              <a:rPr lang="lv-LV" altLang="en-US" dirty="0"/>
              <a:t>N</a:t>
            </a:r>
            <a:r>
              <a:rPr lang="en-US" altLang="en-US" dirty="0" smtClean="0"/>
              <a:t>u</a:t>
            </a:r>
            <a:r>
              <a:rPr lang="lv-LV" altLang="en-US" dirty="0" err="1" smtClean="0"/>
              <a:t>kleosomas</a:t>
            </a:r>
            <a:endParaRPr lang="en-US" altLang="en-US" dirty="0"/>
          </a:p>
        </p:txBody>
      </p:sp>
      <p:sp>
        <p:nvSpPr>
          <p:cNvPr id="8197" name="Text Box 5"/>
          <p:cNvSpPr txBox="1">
            <a:spLocks noChangeArrowheads="1"/>
          </p:cNvSpPr>
          <p:nvPr/>
        </p:nvSpPr>
        <p:spPr bwMode="auto">
          <a:xfrm>
            <a:off x="474968" y="2590800"/>
            <a:ext cx="187423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lv-LV" altLang="en-US" dirty="0" smtClean="0"/>
              <a:t>2.</a:t>
            </a:r>
            <a:r>
              <a:rPr lang="en-US" altLang="en-US" dirty="0" smtClean="0"/>
              <a:t> </a:t>
            </a:r>
            <a:endParaRPr lang="en-US" altLang="en-US" dirty="0"/>
          </a:p>
          <a:p>
            <a:pPr algn="ctr" eaLnBrk="1" hangingPunct="1"/>
            <a:r>
              <a:rPr lang="en-US" altLang="en-US" dirty="0"/>
              <a:t>30 nm </a:t>
            </a:r>
            <a:r>
              <a:rPr lang="lv-LV" altLang="en-US" dirty="0" err="1" smtClean="0"/>
              <a:t>fibrilla</a:t>
            </a:r>
            <a:endParaRPr lang="en-US" altLang="en-US" dirty="0"/>
          </a:p>
        </p:txBody>
      </p:sp>
      <p:sp>
        <p:nvSpPr>
          <p:cNvPr id="8198" name="Text Box 6"/>
          <p:cNvSpPr txBox="1">
            <a:spLocks noChangeArrowheads="1"/>
          </p:cNvSpPr>
          <p:nvPr/>
        </p:nvSpPr>
        <p:spPr bwMode="auto">
          <a:xfrm>
            <a:off x="-86446" y="4114800"/>
            <a:ext cx="30716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dirty="0" smtClean="0"/>
              <a:t>3</a:t>
            </a:r>
            <a:r>
              <a:rPr lang="lv-LV" altLang="en-US" dirty="0" smtClean="0"/>
              <a:t>.</a:t>
            </a:r>
            <a:r>
              <a:rPr lang="en-US" altLang="en-US" dirty="0" smtClean="0"/>
              <a:t> </a:t>
            </a:r>
            <a:endParaRPr lang="en-US" altLang="en-US" dirty="0"/>
          </a:p>
          <a:p>
            <a:pPr algn="ctr" eaLnBrk="1" hangingPunct="1"/>
            <a:r>
              <a:rPr lang="lv-LV" altLang="en-US" dirty="0" smtClean="0"/>
              <a:t>Cilpu struktūras kodolā</a:t>
            </a:r>
            <a:endParaRPr lang="en-US" altLang="en-US" dirty="0"/>
          </a:p>
        </p:txBody>
      </p:sp>
      <p:sp>
        <p:nvSpPr>
          <p:cNvPr id="8199" name="AutoShape 7"/>
          <p:cNvSpPr>
            <a:spLocks/>
          </p:cNvSpPr>
          <p:nvPr/>
        </p:nvSpPr>
        <p:spPr bwMode="auto">
          <a:xfrm>
            <a:off x="2971800" y="1066800"/>
            <a:ext cx="304800" cy="1143000"/>
          </a:xfrm>
          <a:prstGeom prst="leftBrace">
            <a:avLst>
              <a:gd name="adj1" fmla="val 3125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8200" name="AutoShape 8"/>
          <p:cNvSpPr>
            <a:spLocks/>
          </p:cNvSpPr>
          <p:nvPr/>
        </p:nvSpPr>
        <p:spPr bwMode="auto">
          <a:xfrm>
            <a:off x="2971800" y="2514600"/>
            <a:ext cx="304800" cy="838200"/>
          </a:xfrm>
          <a:prstGeom prst="leftBrace">
            <a:avLst>
              <a:gd name="adj1" fmla="val 2291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8201" name="AutoShape 9"/>
          <p:cNvSpPr>
            <a:spLocks/>
          </p:cNvSpPr>
          <p:nvPr/>
        </p:nvSpPr>
        <p:spPr bwMode="auto">
          <a:xfrm>
            <a:off x="2971800" y="3810000"/>
            <a:ext cx="304800" cy="1143000"/>
          </a:xfrm>
          <a:prstGeom prst="leftBrace">
            <a:avLst>
              <a:gd name="adj1" fmla="val 3125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8202" name="Text Box 10"/>
          <p:cNvSpPr txBox="1">
            <a:spLocks noChangeArrowheads="1"/>
          </p:cNvSpPr>
          <p:nvPr/>
        </p:nvSpPr>
        <p:spPr bwMode="auto">
          <a:xfrm>
            <a:off x="-84660" y="5486400"/>
            <a:ext cx="309732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dirty="0" smtClean="0"/>
              <a:t>4</a:t>
            </a:r>
            <a:r>
              <a:rPr lang="lv-LV" altLang="en-US" dirty="0" smtClean="0"/>
              <a:t>.</a:t>
            </a:r>
            <a:r>
              <a:rPr lang="en-US" altLang="en-US" dirty="0" smtClean="0"/>
              <a:t> </a:t>
            </a:r>
            <a:endParaRPr lang="en-US" altLang="en-US" dirty="0"/>
          </a:p>
          <a:p>
            <a:pPr algn="ctr" eaLnBrk="1" hangingPunct="1"/>
            <a:r>
              <a:rPr lang="lv-LV" altLang="en-US" dirty="0" smtClean="0"/>
              <a:t>Metafāzes hromosomas</a:t>
            </a:r>
            <a:endParaRPr lang="en-US" altLang="en-US" dirty="0"/>
          </a:p>
        </p:txBody>
      </p:sp>
      <p:sp>
        <p:nvSpPr>
          <p:cNvPr id="8203" name="AutoShape 11"/>
          <p:cNvSpPr>
            <a:spLocks/>
          </p:cNvSpPr>
          <p:nvPr/>
        </p:nvSpPr>
        <p:spPr bwMode="auto">
          <a:xfrm>
            <a:off x="3048000" y="5486400"/>
            <a:ext cx="304800" cy="1143000"/>
          </a:xfrm>
          <a:prstGeom prst="leftBrace">
            <a:avLst>
              <a:gd name="adj1" fmla="val 3125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Tree>
    <p:extLst>
      <p:ext uri="{BB962C8B-B14F-4D97-AF65-F5344CB8AC3E}">
        <p14:creationId xmlns:p14="http://schemas.microsoft.com/office/powerpoint/2010/main" val="4869972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304800"/>
            <a:ext cx="7772400" cy="531912"/>
          </a:xfrm>
        </p:spPr>
        <p:txBody>
          <a:bodyPr/>
          <a:lstStyle/>
          <a:p>
            <a:pPr eaLnBrk="1" hangingPunct="1"/>
            <a:r>
              <a:rPr lang="lv-LV" altLang="en-US" dirty="0" smtClean="0"/>
              <a:t>1. Līmenis - Nukleosomas</a:t>
            </a:r>
            <a:endParaRPr lang="en-US" altLang="en-US" dirty="0" smtClean="0"/>
          </a:p>
        </p:txBody>
      </p:sp>
      <p:sp>
        <p:nvSpPr>
          <p:cNvPr id="9219" name="Rectangle 3"/>
          <p:cNvSpPr>
            <a:spLocks noGrp="1" noChangeArrowheads="1"/>
          </p:cNvSpPr>
          <p:nvPr>
            <p:ph type="body" sz="half" idx="2"/>
          </p:nvPr>
        </p:nvSpPr>
        <p:spPr>
          <a:xfrm>
            <a:off x="1143000" y="5105400"/>
            <a:ext cx="7772400" cy="1752600"/>
          </a:xfrm>
        </p:spPr>
        <p:txBody>
          <a:bodyPr/>
          <a:lstStyle/>
          <a:p>
            <a:pPr eaLnBrk="1" hangingPunct="1"/>
            <a:r>
              <a:rPr lang="en-US" altLang="en-US" sz="2800" dirty="0" smtClean="0"/>
              <a:t>“string on a bead” </a:t>
            </a:r>
            <a:endParaRPr lang="lv-LV" altLang="en-US" sz="2800" dirty="0" smtClean="0"/>
          </a:p>
          <a:p>
            <a:pPr eaLnBrk="1" hangingPunct="1"/>
            <a:r>
              <a:rPr lang="en-US" altLang="en-US" sz="2800" dirty="0" smtClean="0"/>
              <a:t>Linker</a:t>
            </a:r>
            <a:r>
              <a:rPr lang="lv-LV" altLang="en-US" sz="2800" dirty="0" smtClean="0"/>
              <a:t>a izmēri variē </a:t>
            </a:r>
            <a:r>
              <a:rPr lang="en-US" altLang="en-US" sz="2800" dirty="0" smtClean="0"/>
              <a:t>(8-114bp)</a:t>
            </a:r>
          </a:p>
          <a:p>
            <a:pPr eaLnBrk="1" hangingPunct="1"/>
            <a:r>
              <a:rPr lang="lv-LV" altLang="en-US" sz="2800" dirty="0" err="1" smtClean="0"/>
              <a:t>Kompaktizācijas</a:t>
            </a:r>
            <a:r>
              <a:rPr lang="lv-LV" altLang="en-US" sz="2800" dirty="0" smtClean="0"/>
              <a:t> līmenis ir </a:t>
            </a:r>
            <a:r>
              <a:rPr lang="en-US" altLang="en-US" sz="2800" dirty="0" smtClean="0"/>
              <a:t> 7 </a:t>
            </a:r>
            <a:r>
              <a:rPr lang="lv-LV" altLang="en-US" sz="2800" dirty="0" smtClean="0"/>
              <a:t>kārtīgs</a:t>
            </a:r>
            <a:endParaRPr lang="en-US" altLang="en-US" sz="2800" dirty="0" smtClean="0"/>
          </a:p>
        </p:txBody>
      </p:sp>
      <p:pic>
        <p:nvPicPr>
          <p:cNvPr id="9220" name="Picture 4" descr="nucleosomes"/>
          <p:cNvPicPr>
            <a:picLocks noChangeAspect="1" noChangeArrowheads="1"/>
          </p:cNvPicPr>
          <p:nvPr/>
        </p:nvPicPr>
        <p:blipFill>
          <a:blip r:embed="rId3">
            <a:extLst>
              <a:ext uri="{28A0092B-C50C-407E-A947-70E740481C1C}">
                <a14:useLocalDpi xmlns:a14="http://schemas.microsoft.com/office/drawing/2010/main" val="0"/>
              </a:ext>
            </a:extLst>
          </a:blip>
          <a:srcRect l="4326" t="5760" r="4326" b="5760"/>
          <a:stretch>
            <a:fillRect/>
          </a:stretch>
        </p:blipFill>
        <p:spPr bwMode="auto">
          <a:xfrm>
            <a:off x="533400" y="1676400"/>
            <a:ext cx="434340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nucleosomes 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828800"/>
            <a:ext cx="3668713"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31224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04800" y="0"/>
            <a:ext cx="8458200" cy="980728"/>
          </a:xfrm>
        </p:spPr>
        <p:txBody>
          <a:bodyPr/>
          <a:lstStyle/>
          <a:p>
            <a:pPr eaLnBrk="1" hangingPunct="1"/>
            <a:r>
              <a:rPr lang="lv-LV" altLang="en-US" sz="4000" dirty="0" err="1" smtClean="0"/>
              <a:t>Histonu</a:t>
            </a:r>
            <a:r>
              <a:rPr lang="lv-LV" altLang="en-US" sz="4000" dirty="0" smtClean="0"/>
              <a:t> proteīni- nukleosomu pamatā</a:t>
            </a:r>
            <a:endParaRPr lang="en-US" altLang="en-US" sz="4000" dirty="0" smtClean="0"/>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836712"/>
            <a:ext cx="80772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5" name="Group 5"/>
          <p:cNvGrpSpPr>
            <a:grpSpLocks/>
          </p:cNvGrpSpPr>
          <p:nvPr/>
        </p:nvGrpSpPr>
        <p:grpSpPr bwMode="auto">
          <a:xfrm>
            <a:off x="1320354" y="3501008"/>
            <a:ext cx="5651500" cy="457200"/>
            <a:chOff x="1104" y="3072"/>
            <a:chExt cx="3917" cy="346"/>
          </a:xfrm>
        </p:grpSpPr>
        <p:grpSp>
          <p:nvGrpSpPr>
            <p:cNvPr id="10246" name="Group 6"/>
            <p:cNvGrpSpPr>
              <a:grpSpLocks/>
            </p:cNvGrpSpPr>
            <p:nvPr/>
          </p:nvGrpSpPr>
          <p:grpSpPr bwMode="auto">
            <a:xfrm>
              <a:off x="1584" y="3072"/>
              <a:ext cx="3437" cy="346"/>
              <a:chOff x="2064" y="2880"/>
              <a:chExt cx="3437" cy="346"/>
            </a:xfrm>
          </p:grpSpPr>
          <p:grpSp>
            <p:nvGrpSpPr>
              <p:cNvPr id="10248" name="Group 7"/>
              <p:cNvGrpSpPr>
                <a:grpSpLocks/>
              </p:cNvGrpSpPr>
              <p:nvPr/>
            </p:nvGrpSpPr>
            <p:grpSpPr bwMode="auto">
              <a:xfrm>
                <a:off x="2304" y="2928"/>
                <a:ext cx="2928" cy="192"/>
                <a:chOff x="2304" y="2928"/>
                <a:chExt cx="2928" cy="192"/>
              </a:xfrm>
            </p:grpSpPr>
            <p:sp>
              <p:nvSpPr>
                <p:cNvPr id="10251" name="Rectangle 8"/>
                <p:cNvSpPr>
                  <a:spLocks noChangeArrowheads="1"/>
                </p:cNvSpPr>
                <p:nvPr/>
              </p:nvSpPr>
              <p:spPr bwMode="auto">
                <a:xfrm>
                  <a:off x="2976" y="2928"/>
                  <a:ext cx="1536" cy="192"/>
                </a:xfrm>
                <a:prstGeom prst="rect">
                  <a:avLst/>
                </a:prstGeom>
                <a:solidFill>
                  <a:srgbClr val="A15C23"/>
                </a:solidFill>
                <a:ln>
                  <a:noFill/>
                </a:ln>
                <a:effectLst/>
                <a:extLst>
                  <a:ext uri="{91240B29-F687-4F45-9708-019B960494DF}">
                    <a14:hiddenLine xmlns:a14="http://schemas.microsoft.com/office/drawing/2010/main" w="9525">
                      <a:solidFill>
                        <a:srgbClr val="02020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sp>
              <p:nvSpPr>
                <p:cNvPr id="10252" name="Line 9"/>
                <p:cNvSpPr>
                  <a:spLocks noChangeShapeType="1"/>
                </p:cNvSpPr>
                <p:nvPr/>
              </p:nvSpPr>
              <p:spPr bwMode="auto">
                <a:xfrm>
                  <a:off x="2304" y="3024"/>
                  <a:ext cx="2928" cy="0"/>
                </a:xfrm>
                <a:prstGeom prst="line">
                  <a:avLst/>
                </a:prstGeom>
                <a:noFill/>
                <a:ln w="38100">
                  <a:solidFill>
                    <a:srgbClr val="A15C2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49" name="Text Box 10"/>
              <p:cNvSpPr txBox="1">
                <a:spLocks noChangeArrowheads="1"/>
              </p:cNvSpPr>
              <p:nvPr/>
            </p:nvSpPr>
            <p:spPr bwMode="auto">
              <a:xfrm>
                <a:off x="2064" y="2880"/>
                <a:ext cx="28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a:solidFill>
                      <a:srgbClr val="020202"/>
                    </a:solidFill>
                    <a:latin typeface="Times" charset="0"/>
                  </a:rPr>
                  <a:t>N</a:t>
                </a:r>
                <a:endParaRPr lang="en-US" altLang="en-US">
                  <a:latin typeface="Times" charset="0"/>
                </a:endParaRPr>
              </a:p>
            </p:txBody>
          </p:sp>
          <p:sp>
            <p:nvSpPr>
              <p:cNvPr id="10250" name="Text Box 11"/>
              <p:cNvSpPr txBox="1">
                <a:spLocks noChangeArrowheads="1"/>
              </p:cNvSpPr>
              <p:nvPr/>
            </p:nvSpPr>
            <p:spPr bwMode="auto">
              <a:xfrm>
                <a:off x="5232" y="2880"/>
                <a:ext cx="269"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a:solidFill>
                      <a:srgbClr val="020202"/>
                    </a:solidFill>
                    <a:latin typeface="Times" charset="0"/>
                  </a:rPr>
                  <a:t>C</a:t>
                </a:r>
                <a:endParaRPr lang="en-US" altLang="en-US">
                  <a:latin typeface="Times" charset="0"/>
                </a:endParaRPr>
              </a:p>
            </p:txBody>
          </p:sp>
        </p:grpSp>
        <p:sp>
          <p:nvSpPr>
            <p:cNvPr id="10247" name="Text Box 12"/>
            <p:cNvSpPr txBox="1">
              <a:spLocks noChangeArrowheads="1"/>
            </p:cNvSpPr>
            <p:nvPr/>
          </p:nvSpPr>
          <p:spPr bwMode="auto">
            <a:xfrm>
              <a:off x="1104" y="3101"/>
              <a:ext cx="352"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b="1">
                  <a:solidFill>
                    <a:srgbClr val="020202"/>
                  </a:solidFill>
                  <a:latin typeface="Times" charset="0"/>
                </a:rPr>
                <a:t>H1</a:t>
              </a:r>
              <a:endParaRPr lang="en-US" altLang="en-US" sz="2000" b="1">
                <a:latin typeface="Times" charset="0"/>
              </a:endParaRPr>
            </a:p>
          </p:txBody>
        </p:sp>
      </p:gr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216" y="3958208"/>
            <a:ext cx="5057775"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44020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Histoni</a:t>
            </a:r>
            <a:endParaRPr lang="en-US" dirty="0"/>
          </a:p>
        </p:txBody>
      </p:sp>
      <p:sp>
        <p:nvSpPr>
          <p:cNvPr id="3" name="Rectangle 3"/>
          <p:cNvSpPr txBox="1">
            <a:spLocks noChangeArrowheads="1"/>
          </p:cNvSpPr>
          <p:nvPr/>
        </p:nvSpPr>
        <p:spPr>
          <a:xfrm>
            <a:off x="1043608" y="4581128"/>
            <a:ext cx="6629400" cy="1105371"/>
          </a:xfrm>
          <a:prstGeom prst="rect">
            <a:avLst/>
          </a:prstGeom>
        </p:spPr>
        <p:txBody>
          <a:bodyPr/>
          <a:lstStyle>
            <a:lvl1pPr marL="342900" indent="-342900" algn="l" rtl="0" eaLnBrk="1" fontAlgn="base" hangingPunct="1">
              <a:spcBef>
                <a:spcPct val="20000"/>
              </a:spcBef>
              <a:spcAft>
                <a:spcPct val="0"/>
              </a:spcAft>
              <a:buClr>
                <a:schemeClr val="hlink"/>
              </a:buClr>
              <a:buFont typeface="Wingdings" pitchFamily="2" charset="2"/>
              <a:buChar char="v"/>
              <a:defRPr sz="2800">
                <a:solidFill>
                  <a:srgbClr val="000066"/>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rgbClr val="000066"/>
                </a:solidFill>
                <a:latin typeface="Calibri" pitchFamily="34" charset="0"/>
                <a:cs typeface="Calibri" pitchFamily="34" charset="0"/>
              </a:defRPr>
            </a:lvl2pPr>
            <a:lvl3pPr marL="1143000" indent="-228600" algn="l" rtl="0" eaLnBrk="1" fontAlgn="base" hangingPunct="1">
              <a:spcBef>
                <a:spcPct val="20000"/>
              </a:spcBef>
              <a:spcAft>
                <a:spcPct val="0"/>
              </a:spcAft>
              <a:buClr>
                <a:schemeClr val="tx1"/>
              </a:buClr>
              <a:buChar char="•"/>
              <a:defRPr sz="2400">
                <a:solidFill>
                  <a:srgbClr val="000066"/>
                </a:solidFill>
                <a:latin typeface="Calibri" pitchFamily="34" charset="0"/>
                <a:cs typeface="Calibri" pitchFamily="34" charset="0"/>
              </a:defRPr>
            </a:lvl3pPr>
            <a:lvl4pPr marL="1600200" indent="-228600" algn="l" rtl="0" eaLnBrk="1" fontAlgn="base" hangingPunct="1">
              <a:spcBef>
                <a:spcPct val="20000"/>
              </a:spcBef>
              <a:spcAft>
                <a:spcPct val="0"/>
              </a:spcAft>
              <a:buChar char="–"/>
              <a:defRPr sz="2000">
                <a:solidFill>
                  <a:srgbClr val="000066"/>
                </a:solidFill>
                <a:latin typeface="Calibri" pitchFamily="34" charset="0"/>
                <a:cs typeface="Calibri" pitchFamily="34" charset="0"/>
              </a:defRPr>
            </a:lvl4pPr>
            <a:lvl5pPr marL="2057400" indent="-228600" algn="l" rtl="0" eaLnBrk="1" fontAlgn="base" hangingPunct="1">
              <a:spcBef>
                <a:spcPct val="20000"/>
              </a:spcBef>
              <a:spcAft>
                <a:spcPct val="0"/>
              </a:spcAft>
              <a:buChar char="»"/>
              <a:defRPr sz="2000">
                <a:solidFill>
                  <a:srgbClr val="000066"/>
                </a:solidFill>
                <a:latin typeface="Calibri" pitchFamily="34" charset="0"/>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Arial" pitchFamily="34" charset="0"/>
              </a:defRPr>
            </a:lvl6pPr>
            <a:lvl7pPr marL="2971800" indent="-228600" algn="l" rtl="0" eaLnBrk="1" fontAlgn="base" hangingPunct="1">
              <a:spcBef>
                <a:spcPct val="20000"/>
              </a:spcBef>
              <a:spcAft>
                <a:spcPct val="0"/>
              </a:spcAft>
              <a:buChar char="»"/>
              <a:defRPr sz="2000">
                <a:solidFill>
                  <a:schemeClr val="tx1"/>
                </a:solidFill>
                <a:latin typeface="Arial" pitchFamily="34" charset="0"/>
              </a:defRPr>
            </a:lvl7pPr>
            <a:lvl8pPr marL="3429000" indent="-228600" algn="l" rtl="0" eaLnBrk="1" fontAlgn="base" hangingPunct="1">
              <a:spcBef>
                <a:spcPct val="20000"/>
              </a:spcBef>
              <a:spcAft>
                <a:spcPct val="0"/>
              </a:spcAft>
              <a:buChar char="»"/>
              <a:defRPr sz="2000">
                <a:solidFill>
                  <a:schemeClr val="tx1"/>
                </a:solidFill>
                <a:latin typeface="Arial" pitchFamily="34" charset="0"/>
              </a:defRPr>
            </a:lvl8pPr>
            <a:lvl9pPr marL="3886200" indent="-228600" algn="l" rtl="0" eaLnBrk="1" fontAlgn="base" hangingPunct="1">
              <a:spcBef>
                <a:spcPct val="20000"/>
              </a:spcBef>
              <a:spcAft>
                <a:spcPct val="0"/>
              </a:spcAft>
              <a:buChar char="»"/>
              <a:defRPr sz="2000">
                <a:solidFill>
                  <a:schemeClr val="tx1"/>
                </a:solidFill>
                <a:latin typeface="Arial" pitchFamily="34" charset="0"/>
              </a:defRPr>
            </a:lvl9pPr>
          </a:lstStyle>
          <a:p>
            <a:r>
              <a:rPr lang="en-US" altLang="en-US" sz="2000" kern="0" dirty="0" smtClean="0"/>
              <a:t>2/3 </a:t>
            </a:r>
            <a:r>
              <a:rPr lang="lv-LV" altLang="en-US" sz="2000" kern="0" dirty="0" smtClean="0"/>
              <a:t>no hromatīna masas ir proteīni</a:t>
            </a:r>
            <a:endParaRPr lang="en-US" altLang="en-US" sz="2000" kern="0" dirty="0" smtClean="0"/>
          </a:p>
          <a:p>
            <a:r>
              <a:rPr lang="en-US" altLang="en-US" sz="2000" kern="0" dirty="0" smtClean="0"/>
              <a:t>95% </a:t>
            </a:r>
            <a:r>
              <a:rPr lang="lv-LV" altLang="en-US" sz="2000" kern="0" dirty="0" smtClean="0"/>
              <a:t>no hromatīna proteīniem ir </a:t>
            </a:r>
            <a:r>
              <a:rPr lang="lv-LV" altLang="en-US" sz="2000" kern="0" dirty="0" err="1" smtClean="0"/>
              <a:t>histoni</a:t>
            </a:r>
            <a:endParaRPr lang="en-US" altLang="en-US" sz="2000" kern="0" dirty="0" smtClean="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80728"/>
            <a:ext cx="8721188"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22562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Nukleosomas savākšanās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444817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052736"/>
            <a:ext cx="3524250" cy="517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50155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09600" y="0"/>
            <a:ext cx="7772400" cy="908720"/>
          </a:xfrm>
        </p:spPr>
        <p:txBody>
          <a:bodyPr/>
          <a:lstStyle/>
          <a:p>
            <a:pPr eaLnBrk="1" hangingPunct="1"/>
            <a:r>
              <a:rPr lang="en-US" altLang="en-US" dirty="0" smtClean="0"/>
              <a:t>Nu</a:t>
            </a:r>
            <a:r>
              <a:rPr lang="lv-LV" altLang="en-US" dirty="0" err="1" smtClean="0"/>
              <a:t>kl</a:t>
            </a:r>
            <a:r>
              <a:rPr lang="en-US" altLang="en-US" dirty="0" smtClean="0"/>
              <a:t>e</a:t>
            </a:r>
            <a:r>
              <a:rPr lang="lv-LV" altLang="en-US" dirty="0" err="1" smtClean="0"/>
              <a:t>osomas</a:t>
            </a:r>
            <a:r>
              <a:rPr lang="lv-LV" altLang="en-US" dirty="0" smtClean="0"/>
              <a:t> struktūra</a:t>
            </a:r>
            <a:endParaRPr lang="en-US" altLang="en-US" dirty="0" smtClean="0"/>
          </a:p>
        </p:txBody>
      </p:sp>
      <p:pic>
        <p:nvPicPr>
          <p:cNvPr id="11267" name="Picture 3" descr="nucleosome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9200"/>
            <a:ext cx="4114800"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NUCMOD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371600"/>
            <a:ext cx="3733800"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5"/>
          <p:cNvSpPr txBox="1">
            <a:spLocks noChangeArrowheads="1"/>
          </p:cNvSpPr>
          <p:nvPr/>
        </p:nvSpPr>
        <p:spPr bwMode="auto">
          <a:xfrm>
            <a:off x="4648200" y="5029200"/>
            <a:ext cx="39020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lv-LV" altLang="en-US" dirty="0" smtClean="0"/>
              <a:t>Nukleosoma - pamatvienība </a:t>
            </a:r>
            <a:r>
              <a:rPr lang="lv-LV" altLang="en-US" dirty="0" err="1"/>
              <a:t>oktamērs</a:t>
            </a:r>
            <a:r>
              <a:rPr lang="lv-LV" altLang="en-US" dirty="0"/>
              <a:t> +</a:t>
            </a:r>
            <a:r>
              <a:rPr lang="en-US" altLang="en-US" dirty="0"/>
              <a:t> ~146 </a:t>
            </a:r>
            <a:r>
              <a:rPr lang="en-US" altLang="en-US" dirty="0" err="1"/>
              <a:t>bp</a:t>
            </a:r>
            <a:r>
              <a:rPr lang="en-US" altLang="en-US" dirty="0"/>
              <a:t> DN</a:t>
            </a:r>
            <a:r>
              <a:rPr lang="lv-LV" altLang="en-US" dirty="0"/>
              <a:t>S</a:t>
            </a:r>
            <a:r>
              <a:rPr lang="en-US" altLang="en-US" dirty="0"/>
              <a:t> </a:t>
            </a:r>
          </a:p>
        </p:txBody>
      </p:sp>
      <p:sp>
        <p:nvSpPr>
          <p:cNvPr id="11270" name="Text Box 6"/>
          <p:cNvSpPr txBox="1">
            <a:spLocks noChangeArrowheads="1"/>
          </p:cNvSpPr>
          <p:nvPr/>
        </p:nvSpPr>
        <p:spPr bwMode="auto">
          <a:xfrm>
            <a:off x="457200" y="5041535"/>
            <a:ext cx="39020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lv-LV" altLang="en-US" dirty="0" err="1" smtClean="0"/>
              <a:t>Hromatosoma</a:t>
            </a:r>
            <a:r>
              <a:rPr lang="en-US" altLang="en-US" dirty="0" smtClean="0"/>
              <a:t>: </a:t>
            </a:r>
            <a:r>
              <a:rPr lang="lv-LV" altLang="en-US" dirty="0" err="1" smtClean="0"/>
              <a:t>histonu</a:t>
            </a:r>
            <a:r>
              <a:rPr lang="lv-LV" altLang="en-US" dirty="0" smtClean="0"/>
              <a:t> </a:t>
            </a:r>
            <a:r>
              <a:rPr lang="lv-LV" altLang="en-US" dirty="0" err="1" smtClean="0"/>
              <a:t>oktamērs</a:t>
            </a:r>
            <a:r>
              <a:rPr lang="lv-LV" altLang="en-US" dirty="0" smtClean="0"/>
              <a:t> +</a:t>
            </a:r>
            <a:r>
              <a:rPr lang="en-US" altLang="en-US" dirty="0" smtClean="0"/>
              <a:t> </a:t>
            </a:r>
            <a:r>
              <a:rPr lang="en-US" altLang="en-US" dirty="0"/>
              <a:t>~146 </a:t>
            </a:r>
            <a:r>
              <a:rPr lang="en-US" altLang="en-US" dirty="0" err="1"/>
              <a:t>bp</a:t>
            </a:r>
            <a:r>
              <a:rPr lang="en-US" altLang="en-US" dirty="0"/>
              <a:t> </a:t>
            </a:r>
            <a:r>
              <a:rPr lang="en-US" altLang="en-US" dirty="0" smtClean="0"/>
              <a:t>DN</a:t>
            </a:r>
            <a:r>
              <a:rPr lang="lv-LV" altLang="en-US" dirty="0"/>
              <a:t>S</a:t>
            </a:r>
            <a:r>
              <a:rPr lang="en-US" altLang="en-US" dirty="0" smtClean="0"/>
              <a:t> </a:t>
            </a:r>
            <a:r>
              <a:rPr lang="lv-LV" altLang="en-US" dirty="0" smtClean="0"/>
              <a:t>un</a:t>
            </a:r>
            <a:r>
              <a:rPr lang="en-US" altLang="en-US" dirty="0" smtClean="0"/>
              <a:t> linker</a:t>
            </a:r>
            <a:r>
              <a:rPr lang="lv-LV" altLang="en-US" dirty="0" smtClean="0"/>
              <a:t>a</a:t>
            </a:r>
            <a:r>
              <a:rPr lang="en-US" altLang="en-US" dirty="0" smtClean="0"/>
              <a:t> </a:t>
            </a:r>
            <a:r>
              <a:rPr lang="en-US" altLang="en-US" dirty="0" err="1" smtClean="0"/>
              <a:t>histon</a:t>
            </a:r>
            <a:r>
              <a:rPr lang="lv-LV" altLang="en-US" dirty="0" smtClean="0"/>
              <a:t>s</a:t>
            </a:r>
            <a:r>
              <a:rPr lang="en-US" altLang="en-US" dirty="0" smtClean="0"/>
              <a:t> H1</a:t>
            </a:r>
            <a:endParaRPr lang="en-US" altLang="en-US" dirty="0"/>
          </a:p>
        </p:txBody>
      </p:sp>
    </p:spTree>
    <p:extLst>
      <p:ext uri="{BB962C8B-B14F-4D97-AF65-F5344CB8AC3E}">
        <p14:creationId xmlns:p14="http://schemas.microsoft.com/office/powerpoint/2010/main" val="40097014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mtClean="0"/>
              <a:t>Nucleosome core particle</a:t>
            </a: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t="8810"/>
          <a:stretch>
            <a:fillRect/>
          </a:stretch>
        </p:blipFill>
        <p:spPr bwMode="auto">
          <a:xfrm>
            <a:off x="0" y="-3175"/>
            <a:ext cx="9144000" cy="686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3913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84" y="1412776"/>
            <a:ext cx="4841483" cy="4574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lv-LV" dirty="0" err="1"/>
              <a:t>QuantStudio</a:t>
            </a:r>
            <a:r>
              <a:rPr lang="lv-LV" baseline="30000" dirty="0"/>
              <a:t>®</a:t>
            </a:r>
            <a:r>
              <a:rPr lang="lv-LV" dirty="0"/>
              <a:t> 3D </a:t>
            </a:r>
            <a:r>
              <a:rPr lang="lv-LV" dirty="0" err="1"/>
              <a:t>Digital</a:t>
            </a:r>
            <a:r>
              <a:rPr lang="lv-LV" dirty="0"/>
              <a:t> PCR </a:t>
            </a:r>
            <a:r>
              <a:rPr lang="lv-LV" dirty="0" err="1"/>
              <a:t>System</a:t>
            </a:r>
            <a:endParaRPr lang="lv-LV"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764704"/>
            <a:ext cx="3168352"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131840" y="3140968"/>
            <a:ext cx="5832648" cy="369332"/>
          </a:xfrm>
          <a:prstGeom prst="rect">
            <a:avLst/>
          </a:prstGeom>
        </p:spPr>
        <p:txBody>
          <a:bodyPr wrap="square">
            <a:spAutoFit/>
          </a:bodyPr>
          <a:lstStyle/>
          <a:p>
            <a:r>
              <a:rPr lang="en-US" dirty="0"/>
              <a:t>20,000 consistently-sized nanoscale reaction wells</a:t>
            </a:r>
            <a:endParaRPr lang="lv-LV" dirty="0"/>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3127" y="3573016"/>
            <a:ext cx="4499463" cy="2774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5593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Nukleosomas struktūra</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764704"/>
            <a:ext cx="8388424" cy="5875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56763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Histoni</a:t>
            </a:r>
            <a:r>
              <a:rPr lang="lv-LV" dirty="0" smtClean="0"/>
              <a:t> saistās ar DNS </a:t>
            </a:r>
            <a:r>
              <a:rPr lang="lv-LV" dirty="0" err="1" smtClean="0"/>
              <a:t>minoro</a:t>
            </a:r>
            <a:r>
              <a:rPr lang="lv-LV" dirty="0" smtClean="0"/>
              <a:t> iedobi</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695"/>
            <a:ext cx="8822115" cy="4590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3528" y="5517232"/>
            <a:ext cx="8597225" cy="923330"/>
          </a:xfrm>
          <a:prstGeom prst="rect">
            <a:avLst/>
          </a:prstGeom>
          <a:noFill/>
        </p:spPr>
        <p:txBody>
          <a:bodyPr wrap="none" rtlCol="0">
            <a:spAutoFit/>
          </a:bodyPr>
          <a:lstStyle/>
          <a:p>
            <a:pPr algn="l"/>
            <a:r>
              <a:rPr lang="lv-LV" dirty="0" smtClean="0"/>
              <a:t>DNS saistās ar nukleosomu ar aptuveni 40 ūdeņraža saitēm pārsvarā ar skābekļa </a:t>
            </a:r>
          </a:p>
          <a:p>
            <a:pPr algn="l"/>
            <a:r>
              <a:rPr lang="lv-LV" dirty="0" smtClean="0"/>
              <a:t>atomiem  </a:t>
            </a:r>
            <a:r>
              <a:rPr lang="lv-LV" dirty="0" err="1" smtClean="0"/>
              <a:t>fosfodiestersaitē</a:t>
            </a:r>
            <a:r>
              <a:rPr lang="lv-LV" dirty="0" smtClean="0"/>
              <a:t>  </a:t>
            </a:r>
            <a:r>
              <a:rPr lang="lv-LV" dirty="0" err="1" smtClean="0"/>
              <a:t>minorās</a:t>
            </a:r>
            <a:r>
              <a:rPr lang="lv-LV" dirty="0" smtClean="0"/>
              <a:t> iedobes tuvumā. Tikai 7 ūdeņraža saites ir ar </a:t>
            </a:r>
          </a:p>
          <a:p>
            <a:pPr algn="l"/>
            <a:r>
              <a:rPr lang="lv-LV" dirty="0" smtClean="0"/>
              <a:t>bāzēm.</a:t>
            </a:r>
            <a:endParaRPr lang="en-US" dirty="0"/>
          </a:p>
        </p:txBody>
      </p:sp>
    </p:spTree>
    <p:extLst>
      <p:ext uri="{BB962C8B-B14F-4D97-AF65-F5344CB8AC3E}">
        <p14:creationId xmlns:p14="http://schemas.microsoft.com/office/powerpoint/2010/main" val="10536332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113" y="152400"/>
            <a:ext cx="8548687" cy="563563"/>
          </a:xfrm>
        </p:spPr>
        <p:txBody>
          <a:bodyPr/>
          <a:lstStyle/>
          <a:p>
            <a:r>
              <a:rPr lang="lv-LV" sz="2400" dirty="0" err="1" smtClean="0"/>
              <a:t>Histonu</a:t>
            </a:r>
            <a:r>
              <a:rPr lang="lv-LV" sz="2400" dirty="0" smtClean="0"/>
              <a:t> N-terminālie gali atrodas noteiktās </a:t>
            </a:r>
            <a:r>
              <a:rPr lang="lv-LV" sz="2400" dirty="0" err="1" smtClean="0"/>
              <a:t>nuklosomas</a:t>
            </a:r>
            <a:r>
              <a:rPr lang="lv-LV" sz="2400" dirty="0" smtClean="0"/>
              <a:t> pozīcijās</a:t>
            </a:r>
            <a:endParaRPr lang="en-US" sz="24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3" y="1514475"/>
            <a:ext cx="8867775"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7819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3568" y="116632"/>
            <a:ext cx="7772400" cy="667544"/>
          </a:xfrm>
        </p:spPr>
        <p:txBody>
          <a:bodyPr/>
          <a:lstStyle/>
          <a:p>
            <a:pPr eaLnBrk="1" hangingPunct="1"/>
            <a:r>
              <a:rPr lang="lv-LV" altLang="en-US" dirty="0" smtClean="0"/>
              <a:t>Otrais līmenis </a:t>
            </a:r>
            <a:r>
              <a:rPr lang="en-US" altLang="en-US" dirty="0" smtClean="0"/>
              <a:t>: 30nm </a:t>
            </a:r>
            <a:r>
              <a:rPr lang="lv-LV" altLang="en-US" dirty="0" err="1" smtClean="0"/>
              <a:t>fibrilla</a:t>
            </a:r>
            <a:endParaRPr lang="en-US" altLang="en-US" dirty="0" smtClean="0"/>
          </a:p>
        </p:txBody>
      </p:sp>
      <p:sp>
        <p:nvSpPr>
          <p:cNvPr id="13315" name="Rectangle 3"/>
          <p:cNvSpPr>
            <a:spLocks noGrp="1" noChangeArrowheads="1"/>
          </p:cNvSpPr>
          <p:nvPr>
            <p:ph type="body" sz="half" idx="2"/>
          </p:nvPr>
        </p:nvSpPr>
        <p:spPr>
          <a:xfrm>
            <a:off x="609600" y="4876800"/>
            <a:ext cx="7772400" cy="1981200"/>
          </a:xfrm>
        </p:spPr>
        <p:txBody>
          <a:bodyPr/>
          <a:lstStyle/>
          <a:p>
            <a:pPr eaLnBrk="1" hangingPunct="1"/>
            <a:r>
              <a:rPr lang="lv-LV" altLang="en-US" sz="2800" dirty="0" smtClean="0"/>
              <a:t>Nepieciešams H1 </a:t>
            </a:r>
            <a:r>
              <a:rPr lang="lv-LV" altLang="en-US" sz="2800" dirty="0" err="1" smtClean="0"/>
              <a:t>histons</a:t>
            </a:r>
            <a:endParaRPr lang="en-US" altLang="en-US" sz="2800" dirty="0" smtClean="0"/>
          </a:p>
          <a:p>
            <a:pPr eaLnBrk="1" hangingPunct="1"/>
            <a:r>
              <a:rPr lang="lv-LV" altLang="en-US" sz="2800" dirty="0" smtClean="0"/>
              <a:t>Nodrošina 100 kārtīgu </a:t>
            </a:r>
            <a:r>
              <a:rPr lang="lv-LV" altLang="en-US" sz="2800" dirty="0" err="1" smtClean="0"/>
              <a:t>kompaktizācijas</a:t>
            </a:r>
            <a:r>
              <a:rPr lang="lv-LV" altLang="en-US" sz="2800" dirty="0" smtClean="0"/>
              <a:t> līmeni</a:t>
            </a:r>
            <a:endParaRPr lang="en-US" altLang="en-US" sz="2800" dirty="0" smtClean="0"/>
          </a:p>
        </p:txBody>
      </p:sp>
      <p:sp>
        <p:nvSpPr>
          <p:cNvPr id="13316" name="Text Box 4"/>
          <p:cNvSpPr txBox="1">
            <a:spLocks noChangeArrowheads="1"/>
          </p:cNvSpPr>
          <p:nvPr/>
        </p:nvSpPr>
        <p:spPr bwMode="auto">
          <a:xfrm>
            <a:off x="8123238" y="6521450"/>
            <a:ext cx="10207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600"/>
              <a:t>Lehninger</a:t>
            </a:r>
          </a:p>
        </p:txBody>
      </p:sp>
      <p:pic>
        <p:nvPicPr>
          <p:cNvPr id="13317" name="Picture 5" descr="Fig 24-27a"/>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83568" y="1772816"/>
            <a:ext cx="7620000" cy="292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972201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30 </a:t>
            </a:r>
            <a:r>
              <a:rPr lang="lv-LV" dirty="0" err="1" smtClean="0"/>
              <a:t>nm</a:t>
            </a:r>
            <a:r>
              <a:rPr lang="lv-LV" dirty="0" smtClean="0"/>
              <a:t> pavediena struktūra</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08719"/>
            <a:ext cx="3638607" cy="3733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4524374"/>
            <a:ext cx="6743700"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1302504"/>
            <a:ext cx="4170076"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68247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95300" y="116632"/>
            <a:ext cx="7772400" cy="671736"/>
          </a:xfrm>
        </p:spPr>
        <p:txBody>
          <a:bodyPr/>
          <a:lstStyle/>
          <a:p>
            <a:pPr eaLnBrk="1" hangingPunct="1"/>
            <a:r>
              <a:rPr lang="lv-LV" altLang="en-US" dirty="0" smtClean="0"/>
              <a:t>Trešais līmenis</a:t>
            </a:r>
            <a:r>
              <a:rPr lang="en-US" altLang="en-US" dirty="0" smtClean="0"/>
              <a:t>: </a:t>
            </a:r>
            <a:r>
              <a:rPr lang="lv-LV" altLang="en-US" dirty="0" smtClean="0"/>
              <a:t>cilpu struktūra</a:t>
            </a:r>
            <a:endParaRPr lang="en-US" altLang="en-US" dirty="0" smtClean="0"/>
          </a:p>
        </p:txBody>
      </p:sp>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4464496" cy="296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3068960"/>
            <a:ext cx="5688632" cy="2568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69160"/>
            <a:ext cx="4896544" cy="1775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75686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116632"/>
            <a:ext cx="8839200" cy="599728"/>
          </a:xfrm>
        </p:spPr>
        <p:txBody>
          <a:bodyPr/>
          <a:lstStyle/>
          <a:p>
            <a:pPr algn="ctr" eaLnBrk="1" hangingPunct="1"/>
            <a:r>
              <a:rPr lang="lv-LV" altLang="en-US" dirty="0" err="1" smtClean="0"/>
              <a:t>Heterohromatīns</a:t>
            </a:r>
            <a:r>
              <a:rPr lang="lv-LV" altLang="en-US" dirty="0" smtClean="0"/>
              <a:t>          /        </a:t>
            </a:r>
            <a:r>
              <a:rPr lang="lv-LV" altLang="en-US" dirty="0" err="1" smtClean="0"/>
              <a:t>Eihromatīns</a:t>
            </a:r>
            <a:endParaRPr lang="en-US" altLang="en-US" dirty="0" smtClean="0"/>
          </a:p>
        </p:txBody>
      </p:sp>
      <p:sp>
        <p:nvSpPr>
          <p:cNvPr id="43012" name="Rectangle 4"/>
          <p:cNvSpPr>
            <a:spLocks noGrp="1" noChangeArrowheads="1"/>
          </p:cNvSpPr>
          <p:nvPr>
            <p:ph type="body" sz="half" idx="1"/>
          </p:nvPr>
        </p:nvSpPr>
        <p:spPr>
          <a:xfrm>
            <a:off x="251520" y="1844824"/>
            <a:ext cx="4648200" cy="2590800"/>
          </a:xfrm>
        </p:spPr>
        <p:txBody>
          <a:bodyPr/>
          <a:lstStyle/>
          <a:p>
            <a:pPr eaLnBrk="1" hangingPunct="1"/>
            <a:r>
              <a:rPr lang="lv-LV" altLang="en-US" sz="2400" dirty="0" smtClean="0"/>
              <a:t>Tumšs krāsojums (augsti kondensēts)</a:t>
            </a:r>
            <a:endParaRPr lang="en-US" altLang="en-US" sz="2400" dirty="0" smtClean="0"/>
          </a:p>
          <a:p>
            <a:pPr eaLnBrk="1" hangingPunct="1"/>
            <a:r>
              <a:rPr lang="lv-LV" altLang="en-US" sz="2400" dirty="0" smtClean="0"/>
              <a:t>DNS sekvences atkārtojumi</a:t>
            </a:r>
            <a:endParaRPr lang="en-US" altLang="en-US" sz="2400" dirty="0" smtClean="0"/>
          </a:p>
          <a:p>
            <a:pPr eaLnBrk="1" hangingPunct="1"/>
            <a:r>
              <a:rPr lang="lv-LV" altLang="en-US" sz="2400" dirty="0" smtClean="0"/>
              <a:t>Replikācija notiek šūnas cikla beigās</a:t>
            </a:r>
          </a:p>
          <a:p>
            <a:pPr eaLnBrk="1" hangingPunct="1"/>
            <a:r>
              <a:rPr lang="lv-LV" altLang="en-US" sz="2400" dirty="0" smtClean="0"/>
              <a:t>Zems rekombinācijas līmenis</a:t>
            </a:r>
            <a:endParaRPr lang="en-US" altLang="en-US" sz="2400" dirty="0" smtClean="0"/>
          </a:p>
          <a:p>
            <a:pPr eaLnBrk="1" hangingPunct="1"/>
            <a:r>
              <a:rPr lang="lv-LV" altLang="en-US" sz="2400" b="1" dirty="0" smtClean="0"/>
              <a:t>Represē transkripciju</a:t>
            </a:r>
            <a:endParaRPr lang="en-US" altLang="en-US" sz="2400" dirty="0" smtClean="0"/>
          </a:p>
        </p:txBody>
      </p:sp>
      <p:sp>
        <p:nvSpPr>
          <p:cNvPr id="43013" name="Rectangle 5"/>
          <p:cNvSpPr>
            <a:spLocks noGrp="1" noChangeArrowheads="1"/>
          </p:cNvSpPr>
          <p:nvPr>
            <p:ph type="body" sz="half" idx="2"/>
          </p:nvPr>
        </p:nvSpPr>
        <p:spPr>
          <a:xfrm>
            <a:off x="4495800" y="1988840"/>
            <a:ext cx="4648200" cy="2590800"/>
          </a:xfrm>
        </p:spPr>
        <p:txBody>
          <a:bodyPr/>
          <a:lstStyle/>
          <a:p>
            <a:pPr eaLnBrk="1" hangingPunct="1"/>
            <a:r>
              <a:rPr lang="lv-LV" altLang="en-US" sz="2400" dirty="0" smtClean="0"/>
              <a:t>Gaišs krāsojums (vāji kondensēts DNS) </a:t>
            </a:r>
            <a:endParaRPr lang="en-US" altLang="en-US" sz="2400" dirty="0" smtClean="0"/>
          </a:p>
          <a:p>
            <a:pPr eaLnBrk="1" hangingPunct="1"/>
            <a:r>
              <a:rPr lang="lv-LV" altLang="en-US" sz="2400" dirty="0" smtClean="0"/>
              <a:t>Bagātāks ar gēniem </a:t>
            </a:r>
            <a:endParaRPr lang="en-US" altLang="en-US" sz="2400" dirty="0" smtClean="0"/>
          </a:p>
          <a:p>
            <a:r>
              <a:rPr lang="lv-LV" altLang="en-US" sz="2400" dirty="0"/>
              <a:t>Replikācija notiek šūnas cikla </a:t>
            </a:r>
            <a:r>
              <a:rPr lang="lv-LV" altLang="en-US" sz="2400" dirty="0" smtClean="0"/>
              <a:t>sākumā</a:t>
            </a:r>
            <a:endParaRPr lang="lv-LV" altLang="en-US" sz="2400" dirty="0"/>
          </a:p>
          <a:p>
            <a:pPr eaLnBrk="1" hangingPunct="1"/>
            <a:r>
              <a:rPr lang="lv-LV" altLang="en-US" sz="2400" dirty="0" smtClean="0"/>
              <a:t>Auksts rekombinācijas līmenis</a:t>
            </a:r>
            <a:endParaRPr lang="en-US" altLang="en-US" sz="2400" dirty="0" smtClean="0"/>
          </a:p>
          <a:p>
            <a:pPr eaLnBrk="1" hangingPunct="1"/>
            <a:r>
              <a:rPr lang="lv-LV" altLang="en-US" sz="2400" b="1" dirty="0" err="1" smtClean="0"/>
              <a:t>Transripcionāli</a:t>
            </a:r>
            <a:r>
              <a:rPr lang="lv-LV" altLang="en-US" sz="2400" b="1" dirty="0" smtClean="0"/>
              <a:t> aktīvs</a:t>
            </a:r>
            <a:endParaRPr lang="en-US" altLang="en-US" sz="2400" b="1" dirty="0" smtClean="0"/>
          </a:p>
        </p:txBody>
      </p:sp>
    </p:spTree>
    <p:extLst>
      <p:ext uri="{BB962C8B-B14F-4D97-AF65-F5344CB8AC3E}">
        <p14:creationId xmlns:p14="http://schemas.microsoft.com/office/powerpoint/2010/main" val="3012480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012">
                                            <p:txEl>
                                              <p:pRg st="0" end="0"/>
                                            </p:txEl>
                                          </p:spTgt>
                                        </p:tgtEl>
                                        <p:attrNameLst>
                                          <p:attrName>style.visibility</p:attrName>
                                        </p:attrNameLst>
                                      </p:cBhvr>
                                      <p:to>
                                        <p:strVal val="visible"/>
                                      </p:to>
                                    </p:set>
                                    <p:animEffect transition="in" filter="wipe(left)">
                                      <p:cBhvr>
                                        <p:cTn id="7" dur="500"/>
                                        <p:tgtEl>
                                          <p:spTgt spid="430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012">
                                            <p:txEl>
                                              <p:pRg st="1" end="1"/>
                                            </p:txEl>
                                          </p:spTgt>
                                        </p:tgtEl>
                                        <p:attrNameLst>
                                          <p:attrName>style.visibility</p:attrName>
                                        </p:attrNameLst>
                                      </p:cBhvr>
                                      <p:to>
                                        <p:strVal val="visible"/>
                                      </p:to>
                                    </p:set>
                                    <p:animEffect transition="in" filter="wipe(left)">
                                      <p:cBhvr>
                                        <p:cTn id="12" dur="500"/>
                                        <p:tgtEl>
                                          <p:spTgt spid="4301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3012">
                                            <p:txEl>
                                              <p:pRg st="2" end="2"/>
                                            </p:txEl>
                                          </p:spTgt>
                                        </p:tgtEl>
                                        <p:attrNameLst>
                                          <p:attrName>style.visibility</p:attrName>
                                        </p:attrNameLst>
                                      </p:cBhvr>
                                      <p:to>
                                        <p:strVal val="visible"/>
                                      </p:to>
                                    </p:set>
                                    <p:animEffect transition="in" filter="wipe(left)">
                                      <p:cBhvr>
                                        <p:cTn id="17" dur="500"/>
                                        <p:tgtEl>
                                          <p:spTgt spid="430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012">
                                            <p:txEl>
                                              <p:pRg st="3" end="3"/>
                                            </p:txEl>
                                          </p:spTgt>
                                        </p:tgtEl>
                                        <p:attrNameLst>
                                          <p:attrName>style.visibility</p:attrName>
                                        </p:attrNameLst>
                                      </p:cBhvr>
                                      <p:to>
                                        <p:strVal val="visible"/>
                                      </p:to>
                                    </p:set>
                                    <p:animEffect transition="in" filter="wipe(left)">
                                      <p:cBhvr>
                                        <p:cTn id="22" dur="500"/>
                                        <p:tgtEl>
                                          <p:spTgt spid="4301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3012">
                                            <p:txEl>
                                              <p:pRg st="4" end="4"/>
                                            </p:txEl>
                                          </p:spTgt>
                                        </p:tgtEl>
                                        <p:attrNameLst>
                                          <p:attrName>style.visibility</p:attrName>
                                        </p:attrNameLst>
                                      </p:cBhvr>
                                      <p:to>
                                        <p:strVal val="visible"/>
                                      </p:to>
                                    </p:set>
                                    <p:animEffect transition="in" filter="wipe(left)">
                                      <p:cBhvr>
                                        <p:cTn id="27" dur="500"/>
                                        <p:tgtEl>
                                          <p:spTgt spid="4301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3013">
                                            <p:txEl>
                                              <p:pRg st="0" end="0"/>
                                            </p:txEl>
                                          </p:spTgt>
                                        </p:tgtEl>
                                        <p:attrNameLst>
                                          <p:attrName>style.visibility</p:attrName>
                                        </p:attrNameLst>
                                      </p:cBhvr>
                                      <p:to>
                                        <p:strVal val="visible"/>
                                      </p:to>
                                    </p:set>
                                    <p:animEffect transition="in" filter="wipe(left)">
                                      <p:cBhvr>
                                        <p:cTn id="32" dur="500"/>
                                        <p:tgtEl>
                                          <p:spTgt spid="4301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3013">
                                            <p:txEl>
                                              <p:pRg st="1" end="1"/>
                                            </p:txEl>
                                          </p:spTgt>
                                        </p:tgtEl>
                                        <p:attrNameLst>
                                          <p:attrName>style.visibility</p:attrName>
                                        </p:attrNameLst>
                                      </p:cBhvr>
                                      <p:to>
                                        <p:strVal val="visible"/>
                                      </p:to>
                                    </p:set>
                                    <p:animEffect transition="in" filter="wipe(left)">
                                      <p:cBhvr>
                                        <p:cTn id="37" dur="500"/>
                                        <p:tgtEl>
                                          <p:spTgt spid="43013">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3013">
                                            <p:txEl>
                                              <p:pRg st="2" end="2"/>
                                            </p:txEl>
                                          </p:spTgt>
                                        </p:tgtEl>
                                        <p:attrNameLst>
                                          <p:attrName>style.visibility</p:attrName>
                                        </p:attrNameLst>
                                      </p:cBhvr>
                                      <p:to>
                                        <p:strVal val="visible"/>
                                      </p:to>
                                    </p:set>
                                    <p:animEffect transition="in" filter="wipe(left)">
                                      <p:cBhvr>
                                        <p:cTn id="42" dur="500"/>
                                        <p:tgtEl>
                                          <p:spTgt spid="43013">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3013">
                                            <p:txEl>
                                              <p:pRg st="3" end="3"/>
                                            </p:txEl>
                                          </p:spTgt>
                                        </p:tgtEl>
                                        <p:attrNameLst>
                                          <p:attrName>style.visibility</p:attrName>
                                        </p:attrNameLst>
                                      </p:cBhvr>
                                      <p:to>
                                        <p:strVal val="visible"/>
                                      </p:to>
                                    </p:set>
                                    <p:animEffect transition="in" filter="wipe(left)">
                                      <p:cBhvr>
                                        <p:cTn id="47" dur="500"/>
                                        <p:tgtEl>
                                          <p:spTgt spid="43013">
                                            <p:txEl>
                                              <p:pRg st="3" end="3"/>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3013">
                                            <p:txEl>
                                              <p:pRg st="4" end="4"/>
                                            </p:txEl>
                                          </p:spTgt>
                                        </p:tgtEl>
                                        <p:attrNameLst>
                                          <p:attrName>style.visibility</p:attrName>
                                        </p:attrNameLst>
                                      </p:cBhvr>
                                      <p:to>
                                        <p:strVal val="visible"/>
                                      </p:to>
                                    </p:set>
                                    <p:animEffect transition="in" filter="wipe(left)">
                                      <p:cBhvr>
                                        <p:cTn id="52" dur="500"/>
                                        <p:tgtEl>
                                          <p:spTgt spid="430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build="p" autoUpdateAnimBg="0"/>
      <p:bldP spid="43013"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76325"/>
            <a:ext cx="8229600" cy="912515"/>
          </a:xfrm>
        </p:spPr>
        <p:txBody>
          <a:bodyPr/>
          <a:lstStyle/>
          <a:p>
            <a:r>
              <a:rPr lang="lv-LV" dirty="0" smtClean="0"/>
              <a:t>Proteīnu saistīšanās ar DNS ir atkarīga no DNS lokalizācijas nukleosomā</a:t>
            </a:r>
            <a:endParaRPr lang="en-US" dirty="0"/>
          </a:p>
        </p:txBody>
      </p:sp>
      <p:sp>
        <p:nvSpPr>
          <p:cNvPr id="3" name="Title 2"/>
          <p:cNvSpPr>
            <a:spLocks noGrp="1"/>
          </p:cNvSpPr>
          <p:nvPr>
            <p:ph type="title"/>
          </p:nvPr>
        </p:nvSpPr>
        <p:spPr/>
        <p:txBody>
          <a:bodyPr/>
          <a:lstStyle/>
          <a:p>
            <a:r>
              <a:rPr lang="lv-LV" dirty="0" smtClean="0"/>
              <a:t>Hromatīna struktūras regulēšana</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060848"/>
            <a:ext cx="6408712" cy="4591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26546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lv-LV" dirty="0" smtClean="0"/>
              <a:t>Nukleosomu </a:t>
            </a:r>
            <a:r>
              <a:rPr lang="lv-LV" dirty="0" err="1" smtClean="0"/>
              <a:t>remodelēšanas</a:t>
            </a:r>
            <a:r>
              <a:rPr lang="lv-LV" dirty="0" smtClean="0"/>
              <a:t> komplekss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59416"/>
            <a:ext cx="8972567" cy="4257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81195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smtClean="0"/>
              <a:t>Nukleosomu </a:t>
            </a:r>
            <a:r>
              <a:rPr lang="lv-LV" dirty="0" err="1" smtClean="0"/>
              <a:t>remodelēšanas</a:t>
            </a:r>
            <a:r>
              <a:rPr lang="lv-LV" dirty="0" smtClean="0"/>
              <a:t> komplekss</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26512"/>
            <a:ext cx="3027037" cy="5268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3341" y="1178546"/>
            <a:ext cx="5589909" cy="541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84168" y="1326512"/>
            <a:ext cx="2736304" cy="1477328"/>
          </a:xfrm>
          <a:prstGeom prst="rect">
            <a:avLst/>
          </a:prstGeom>
          <a:noFill/>
        </p:spPr>
        <p:txBody>
          <a:bodyPr wrap="square" rtlCol="0">
            <a:spAutoFit/>
          </a:bodyPr>
          <a:lstStyle/>
          <a:p>
            <a:r>
              <a:rPr lang="lv-LV" dirty="0" smtClean="0"/>
              <a:t>ATF atkarīgs DNS </a:t>
            </a:r>
            <a:r>
              <a:rPr lang="lv-LV" dirty="0" err="1" smtClean="0"/>
              <a:t>translokācijas</a:t>
            </a:r>
            <a:r>
              <a:rPr lang="lv-LV" dirty="0" smtClean="0"/>
              <a:t> mehānisms, kas izraisa DNS pārvietošanos uz nukleosomas (slīdēšanu)</a:t>
            </a:r>
            <a:endParaRPr lang="en-US" dirty="0"/>
          </a:p>
        </p:txBody>
      </p:sp>
    </p:spTree>
    <p:extLst>
      <p:ext uri="{BB962C8B-B14F-4D97-AF65-F5344CB8AC3E}">
        <p14:creationId xmlns:p14="http://schemas.microsoft.com/office/powerpoint/2010/main" val="40543196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QX100™ </a:t>
            </a:r>
            <a:r>
              <a:rPr lang="lv-LV" dirty="0" err="1"/>
              <a:t>Droplet</a:t>
            </a:r>
            <a:r>
              <a:rPr lang="lv-LV" dirty="0"/>
              <a:t> </a:t>
            </a:r>
            <a:r>
              <a:rPr lang="lv-LV" dirty="0" err="1"/>
              <a:t>Digital</a:t>
            </a:r>
            <a:r>
              <a:rPr lang="lv-LV" dirty="0"/>
              <a:t>™ PCR </a:t>
            </a:r>
            <a:r>
              <a:rPr lang="lv-LV" dirty="0" err="1" smtClean="0"/>
              <a:t>System</a:t>
            </a:r>
            <a:endParaRPr lang="lv-LV"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5189" b="40515"/>
          <a:stretch/>
        </p:blipFill>
        <p:spPr bwMode="auto">
          <a:xfrm>
            <a:off x="-108520" y="866741"/>
            <a:ext cx="4584864"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7916" b="24926"/>
          <a:stretch/>
        </p:blipFill>
        <p:spPr bwMode="auto">
          <a:xfrm>
            <a:off x="4547702" y="866742"/>
            <a:ext cx="4627531"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73527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6832"/>
            <a:ext cx="8716758"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2"/>
          <p:cNvSpPr>
            <a:spLocks noGrp="1"/>
          </p:cNvSpPr>
          <p:nvPr>
            <p:ph type="title"/>
          </p:nvPr>
        </p:nvSpPr>
        <p:spPr/>
        <p:txBody>
          <a:bodyPr/>
          <a:lstStyle/>
          <a:p>
            <a:r>
              <a:rPr lang="lv-LV" dirty="0" smtClean="0"/>
              <a:t>Nukleosomu </a:t>
            </a:r>
            <a:r>
              <a:rPr lang="lv-LV" dirty="0" err="1" smtClean="0"/>
              <a:t>remodelēšanas</a:t>
            </a:r>
            <a:r>
              <a:rPr lang="lv-LV" dirty="0" smtClean="0"/>
              <a:t> kompleksi</a:t>
            </a:r>
            <a:endParaRPr lang="en-US" dirty="0"/>
          </a:p>
        </p:txBody>
      </p:sp>
    </p:spTree>
    <p:extLst>
      <p:ext uri="{BB962C8B-B14F-4D97-AF65-F5344CB8AC3E}">
        <p14:creationId xmlns:p14="http://schemas.microsoft.com/office/powerpoint/2010/main" val="1005506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smtClean="0"/>
              <a:t>Proteīnu atkarīga nukleosomu pozicionēšana</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61" y="1196752"/>
            <a:ext cx="9092339"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9512" y="5160493"/>
            <a:ext cx="4006225" cy="646331"/>
          </a:xfrm>
          <a:prstGeom prst="rect">
            <a:avLst/>
          </a:prstGeom>
          <a:noFill/>
        </p:spPr>
        <p:txBody>
          <a:bodyPr wrap="none" rtlCol="0">
            <a:spAutoFit/>
          </a:bodyPr>
          <a:lstStyle/>
          <a:p>
            <a:pPr algn="l"/>
            <a:r>
              <a:rPr lang="lv-LV" dirty="0" smtClean="0"/>
              <a:t>Proteīni saistās specifiskās vietās un </a:t>
            </a:r>
          </a:p>
          <a:p>
            <a:pPr algn="l"/>
            <a:r>
              <a:rPr lang="lv-LV" dirty="0" smtClean="0"/>
              <a:t>novērš nukleosomu veidošanos</a:t>
            </a:r>
            <a:endParaRPr lang="en-US" dirty="0"/>
          </a:p>
        </p:txBody>
      </p:sp>
      <p:sp>
        <p:nvSpPr>
          <p:cNvPr id="7" name="TextBox 6"/>
          <p:cNvSpPr txBox="1"/>
          <p:nvPr/>
        </p:nvSpPr>
        <p:spPr>
          <a:xfrm>
            <a:off x="4932040" y="5155220"/>
            <a:ext cx="3528392" cy="923330"/>
          </a:xfrm>
          <a:prstGeom prst="rect">
            <a:avLst/>
          </a:prstGeom>
          <a:noFill/>
        </p:spPr>
        <p:txBody>
          <a:bodyPr wrap="square" rtlCol="0">
            <a:spAutoFit/>
          </a:bodyPr>
          <a:lstStyle/>
          <a:p>
            <a:pPr algn="l"/>
            <a:r>
              <a:rPr lang="lv-LV" dirty="0" smtClean="0"/>
              <a:t>Proteīnu saistīšanās veicina nukleosomu veidošanos noteiktās vietās</a:t>
            </a:r>
            <a:endParaRPr lang="en-US" dirty="0"/>
          </a:p>
        </p:txBody>
      </p:sp>
    </p:spTree>
    <p:extLst>
      <p:ext uri="{BB962C8B-B14F-4D97-AF65-F5344CB8AC3E}">
        <p14:creationId xmlns:p14="http://schemas.microsoft.com/office/powerpoint/2010/main" val="36003683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941168"/>
            <a:ext cx="8229600" cy="1383432"/>
          </a:xfrm>
        </p:spPr>
        <p:txBody>
          <a:bodyPr/>
          <a:lstStyle/>
          <a:p>
            <a:pPr marL="0" indent="0">
              <a:buNone/>
            </a:pPr>
            <a:r>
              <a:rPr lang="lv-LV" sz="2400" dirty="0" smtClean="0"/>
              <a:t>Secības, kur A-T bagāti rajoni mainās ar C-G </a:t>
            </a:r>
            <a:r>
              <a:rPr lang="lv-LV" sz="2400" dirty="0" err="1" smtClean="0"/>
              <a:t>raroniem</a:t>
            </a:r>
            <a:r>
              <a:rPr lang="lv-LV" sz="2400" dirty="0" smtClean="0"/>
              <a:t> ar 5bp intervālu veicina DNS </a:t>
            </a:r>
            <a:r>
              <a:rPr lang="lv-LV" sz="2400" dirty="0" err="1" smtClean="0"/>
              <a:t>poesaisti</a:t>
            </a:r>
            <a:r>
              <a:rPr lang="lv-LV" sz="2400" dirty="0" smtClean="0"/>
              <a:t> pie </a:t>
            </a:r>
            <a:r>
              <a:rPr lang="lv-LV" sz="2400" dirty="0" err="1" smtClean="0"/>
              <a:t>histonu</a:t>
            </a:r>
            <a:r>
              <a:rPr lang="lv-LV" sz="2400" dirty="0" smtClean="0"/>
              <a:t> kompleksa</a:t>
            </a:r>
            <a:endParaRPr lang="en-US" sz="24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196751"/>
            <a:ext cx="7272808" cy="3315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2"/>
          <p:cNvSpPr>
            <a:spLocks noGrp="1"/>
          </p:cNvSpPr>
          <p:nvPr>
            <p:ph type="title"/>
          </p:nvPr>
        </p:nvSpPr>
        <p:spPr>
          <a:xfrm>
            <a:off x="0" y="152400"/>
            <a:ext cx="8686800" cy="563563"/>
          </a:xfrm>
        </p:spPr>
        <p:txBody>
          <a:bodyPr/>
          <a:lstStyle/>
          <a:p>
            <a:r>
              <a:rPr lang="lv-LV" dirty="0" smtClean="0"/>
              <a:t>DNS secības atkarīga nukleosomu pozicionēšana</a:t>
            </a:r>
            <a:endParaRPr lang="en-US" dirty="0"/>
          </a:p>
        </p:txBody>
      </p:sp>
    </p:spTree>
    <p:extLst>
      <p:ext uri="{BB962C8B-B14F-4D97-AF65-F5344CB8AC3E}">
        <p14:creationId xmlns:p14="http://schemas.microsoft.com/office/powerpoint/2010/main" val="158194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smtClean="0"/>
              <a:t>N-terminālo </a:t>
            </a:r>
            <a:r>
              <a:rPr lang="lv-LV" dirty="0" err="1" smtClean="0"/>
              <a:t>histonu</a:t>
            </a:r>
            <a:r>
              <a:rPr lang="lv-LV" dirty="0" smtClean="0"/>
              <a:t> galu modifikācijas</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908720"/>
            <a:ext cx="7336169" cy="5877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33657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lv-LV" dirty="0" err="1" smtClean="0"/>
              <a:t>Acetilēšana</a:t>
            </a:r>
            <a:r>
              <a:rPr lang="lv-LV" dirty="0" smtClean="0"/>
              <a:t> un </a:t>
            </a:r>
            <a:r>
              <a:rPr lang="lv-LV" dirty="0" err="1" smtClean="0"/>
              <a:t>fosforilēšana</a:t>
            </a:r>
            <a:r>
              <a:rPr lang="lv-LV" dirty="0" smtClean="0"/>
              <a:t> samazina pozitīvo lādiņu un līdz ar to afinitāti pret DNS</a:t>
            </a:r>
          </a:p>
          <a:p>
            <a:r>
              <a:rPr lang="lv-LV" dirty="0" smtClean="0"/>
              <a:t>Samazina augstākā līmeņa struktūru veidošanos- piemēram 30nm </a:t>
            </a:r>
            <a:r>
              <a:rPr lang="lv-LV" dirty="0" err="1" smtClean="0"/>
              <a:t>fibrillu</a:t>
            </a:r>
            <a:r>
              <a:rPr lang="lv-LV" dirty="0" smtClean="0"/>
              <a:t>.</a:t>
            </a:r>
          </a:p>
          <a:p>
            <a:r>
              <a:rPr lang="lv-LV" dirty="0" smtClean="0"/>
              <a:t>Ietekme ir diferenciāla: </a:t>
            </a:r>
          </a:p>
          <a:p>
            <a:pPr lvl="1"/>
            <a:r>
              <a:rPr lang="lv-LV" dirty="0" smtClean="0"/>
              <a:t>H4 molekulu K8 un K16 </a:t>
            </a:r>
            <a:r>
              <a:rPr lang="lv-LV" dirty="0" err="1" smtClean="0"/>
              <a:t>acetilēšana</a:t>
            </a:r>
            <a:r>
              <a:rPr lang="lv-LV" dirty="0" smtClean="0"/>
              <a:t> ir saistīta ar gēnu starta </a:t>
            </a:r>
            <a:r>
              <a:rPr lang="lv-LV" dirty="0" err="1" smtClean="0"/>
              <a:t>saitiem</a:t>
            </a:r>
            <a:endParaRPr lang="lv-LV" dirty="0" smtClean="0"/>
          </a:p>
          <a:p>
            <a:pPr lvl="1"/>
            <a:r>
              <a:rPr lang="lv-LV" dirty="0" smtClean="0"/>
              <a:t>K5 un K12 </a:t>
            </a:r>
            <a:r>
              <a:rPr lang="lv-LV" dirty="0" err="1" smtClean="0"/>
              <a:t>acetilēšana</a:t>
            </a:r>
            <a:r>
              <a:rPr lang="lv-LV" dirty="0" smtClean="0"/>
              <a:t> iezīmē jaunās H4 molekulas, kas ir gatavas DNS saistīšanai</a:t>
            </a:r>
          </a:p>
          <a:p>
            <a:pPr lvl="1"/>
            <a:r>
              <a:rPr lang="lv-LV" dirty="0" smtClean="0"/>
              <a:t>H3 molekulu K4, K36, K79 </a:t>
            </a:r>
            <a:r>
              <a:rPr lang="lv-LV" dirty="0" err="1" smtClean="0"/>
              <a:t>metilē</a:t>
            </a:r>
            <a:r>
              <a:rPr lang="lv-LV" dirty="0" smtClean="0"/>
              <a:t>	</a:t>
            </a:r>
            <a:r>
              <a:rPr lang="lv-LV" dirty="0" err="1" smtClean="0"/>
              <a:t>šana</a:t>
            </a:r>
            <a:r>
              <a:rPr lang="lv-LV" dirty="0" smtClean="0"/>
              <a:t> aktivē gēnu ekspresiju, kamēr K9 un K27 </a:t>
            </a:r>
            <a:r>
              <a:rPr lang="lv-LV" dirty="0" err="1" smtClean="0"/>
              <a:t>metilēšana</a:t>
            </a:r>
            <a:r>
              <a:rPr lang="lv-LV" dirty="0" smtClean="0"/>
              <a:t> to kavē</a:t>
            </a:r>
            <a:endParaRPr lang="en-US" dirty="0"/>
          </a:p>
        </p:txBody>
      </p:sp>
      <p:sp>
        <p:nvSpPr>
          <p:cNvPr id="3" name="Title 2"/>
          <p:cNvSpPr>
            <a:spLocks noGrp="1"/>
          </p:cNvSpPr>
          <p:nvPr>
            <p:ph type="title"/>
          </p:nvPr>
        </p:nvSpPr>
        <p:spPr/>
        <p:txBody>
          <a:bodyPr/>
          <a:lstStyle/>
          <a:p>
            <a:r>
              <a:rPr lang="lv-LV" dirty="0" err="1" smtClean="0"/>
              <a:t>Histonu</a:t>
            </a:r>
            <a:r>
              <a:rPr lang="lv-LV" dirty="0" smtClean="0"/>
              <a:t> modifikāciju ietekme :</a:t>
            </a:r>
            <a:endParaRPr lang="en-US" dirty="0"/>
          </a:p>
        </p:txBody>
      </p:sp>
    </p:spTree>
    <p:extLst>
      <p:ext uri="{BB962C8B-B14F-4D97-AF65-F5344CB8AC3E}">
        <p14:creationId xmlns:p14="http://schemas.microsoft.com/office/powerpoint/2010/main" val="42565461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err="1" smtClean="0"/>
              <a:t>Histonu</a:t>
            </a:r>
            <a:r>
              <a:rPr lang="lv-LV" dirty="0" smtClean="0"/>
              <a:t> modifikāciju ietekme :</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8821161" cy="5080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09873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lv-LV" dirty="0" err="1" smtClean="0"/>
              <a:t>Bromodomēni</a:t>
            </a:r>
            <a:r>
              <a:rPr lang="lv-LV" dirty="0" smtClean="0"/>
              <a:t> – saistās ar </a:t>
            </a:r>
            <a:r>
              <a:rPr lang="lv-LV" dirty="0" err="1" smtClean="0"/>
              <a:t>acetilētiem</a:t>
            </a:r>
            <a:r>
              <a:rPr lang="lv-LV" dirty="0" smtClean="0"/>
              <a:t> </a:t>
            </a:r>
            <a:r>
              <a:rPr lang="lv-LV" dirty="0" err="1" smtClean="0"/>
              <a:t>histonu</a:t>
            </a:r>
            <a:r>
              <a:rPr lang="lv-LV" dirty="0" smtClean="0"/>
              <a:t> galiem </a:t>
            </a:r>
          </a:p>
          <a:p>
            <a:r>
              <a:rPr lang="lv-LV" dirty="0" err="1" smtClean="0"/>
              <a:t>Hromodomēni</a:t>
            </a:r>
            <a:r>
              <a:rPr lang="lv-LV" dirty="0" smtClean="0"/>
              <a:t>    \</a:t>
            </a:r>
          </a:p>
          <a:p>
            <a:r>
              <a:rPr lang="lv-LV" dirty="0" smtClean="0"/>
              <a:t>TUDOR domēni    ]  </a:t>
            </a:r>
            <a:r>
              <a:rPr lang="lv-LV" sz="2400" dirty="0" smtClean="0"/>
              <a:t>saistās ar </a:t>
            </a:r>
            <a:r>
              <a:rPr lang="lv-LV" sz="2400" dirty="0" err="1" smtClean="0"/>
              <a:t>metilētiem</a:t>
            </a:r>
            <a:r>
              <a:rPr lang="lv-LV" sz="2400" dirty="0" smtClean="0"/>
              <a:t> </a:t>
            </a:r>
            <a:r>
              <a:rPr lang="lv-LV" sz="2400" dirty="0" err="1" smtClean="0"/>
              <a:t>histonu</a:t>
            </a:r>
            <a:r>
              <a:rPr lang="lv-LV" sz="2400" dirty="0" smtClean="0"/>
              <a:t> galiem</a:t>
            </a:r>
          </a:p>
          <a:p>
            <a:r>
              <a:rPr lang="lv-LV" dirty="0" smtClean="0"/>
              <a:t>PHD pirksti          /</a:t>
            </a:r>
          </a:p>
          <a:p>
            <a:r>
              <a:rPr lang="lv-LV" dirty="0" smtClean="0"/>
              <a:t>SANT domēni – saistās ar nemodificētiem </a:t>
            </a:r>
            <a:r>
              <a:rPr lang="lv-LV" dirty="0" err="1" smtClean="0"/>
              <a:t>histoniem</a:t>
            </a:r>
            <a:endParaRPr lang="lv-LV" dirty="0" smtClean="0"/>
          </a:p>
          <a:p>
            <a:endParaRPr lang="lv-LV" dirty="0"/>
          </a:p>
          <a:p>
            <a:r>
              <a:rPr lang="lv-LV" dirty="0" err="1" smtClean="0"/>
              <a:t>Atseviški</a:t>
            </a:r>
            <a:r>
              <a:rPr lang="lv-LV" dirty="0" smtClean="0"/>
              <a:t> domēni atpazīst tikai specifiski modificētus </a:t>
            </a:r>
            <a:r>
              <a:rPr lang="lv-LV" dirty="0" err="1" smtClean="0"/>
              <a:t>histonu</a:t>
            </a:r>
            <a:r>
              <a:rPr lang="lv-LV" dirty="0" smtClean="0"/>
              <a:t> galu atlikumus (piemēram HP1 pazīst tikai H3 lizīnu 9)</a:t>
            </a:r>
            <a:endParaRPr lang="en-US" dirty="0"/>
          </a:p>
        </p:txBody>
      </p:sp>
      <p:sp>
        <p:nvSpPr>
          <p:cNvPr id="3" name="Title 2"/>
          <p:cNvSpPr>
            <a:spLocks noGrp="1"/>
          </p:cNvSpPr>
          <p:nvPr>
            <p:ph type="title"/>
          </p:nvPr>
        </p:nvSpPr>
        <p:spPr>
          <a:xfrm>
            <a:off x="-180528" y="116632"/>
            <a:ext cx="8229600" cy="563563"/>
          </a:xfrm>
        </p:spPr>
        <p:txBody>
          <a:bodyPr/>
          <a:lstStyle/>
          <a:p>
            <a:r>
              <a:rPr lang="lv-LV" dirty="0" smtClean="0"/>
              <a:t>Proteīnu domēni </a:t>
            </a:r>
            <a:r>
              <a:rPr lang="lv-LV" dirty="0" err="1" smtClean="0"/>
              <a:t>remodelēšanas</a:t>
            </a:r>
            <a:r>
              <a:rPr lang="lv-LV" dirty="0" smtClean="0"/>
              <a:t> un modificējošo kompleksu sastāvā</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9638" y="35766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038" y="37290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72904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Histonus</a:t>
            </a:r>
            <a:r>
              <a:rPr lang="lv-LV" dirty="0" smtClean="0"/>
              <a:t> modificējošie enzīmi:</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847724"/>
            <a:ext cx="8048625" cy="601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422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43841"/>
          </a:xfrm>
        </p:spPr>
        <p:txBody>
          <a:bodyPr/>
          <a:lstStyle/>
          <a:p>
            <a:pPr algn="ctr"/>
            <a:r>
              <a:rPr lang="lv-LV" dirty="0" smtClean="0"/>
              <a:t>Nukleosomu pozicionēšanas noskaidrošana ar </a:t>
            </a:r>
            <a:r>
              <a:rPr lang="lv-LV" dirty="0" err="1" smtClean="0"/>
              <a:t>restriktāžu</a:t>
            </a:r>
            <a:r>
              <a:rPr lang="lv-LV" dirty="0" smtClean="0"/>
              <a:t> palīdzību</a:t>
            </a:r>
            <a:endParaRPr lang="en-US" dirty="0"/>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3" y="1916832"/>
            <a:ext cx="3643605"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3672" y="843841"/>
            <a:ext cx="3456384" cy="6018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64979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v-LV" dirty="0" smtClean="0"/>
              <a:t>Nukleosomu pozicionēšanas noskaidrošana ar </a:t>
            </a:r>
            <a:r>
              <a:rPr lang="lv-LV" dirty="0" err="1" smtClean="0"/>
              <a:t>Nextgen</a:t>
            </a:r>
            <a:r>
              <a:rPr lang="lv-LV" dirty="0" smtClean="0"/>
              <a:t> sekvenēšanas palīdzību</a:t>
            </a:r>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7" y="1628800"/>
            <a:ext cx="4169051"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9586" y="1592796"/>
            <a:ext cx="4938632"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72516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lv-LV" sz="4800" b="1" dirty="0" smtClean="0">
                <a:latin typeface="Times New Roman" charset="0"/>
                <a:cs typeface="Times New Roman" charset="0"/>
              </a:rPr>
              <a:t>Trešās </a:t>
            </a:r>
            <a:r>
              <a:rPr lang="en-US" sz="4800" b="1" dirty="0" smtClean="0">
                <a:latin typeface="Times New Roman" charset="0"/>
                <a:cs typeface="Times New Roman" charset="0"/>
              </a:rPr>
              <a:t> </a:t>
            </a:r>
            <a:r>
              <a:rPr lang="lv-LV" sz="4800" b="1" dirty="0">
                <a:latin typeface="Times New Roman" charset="0"/>
                <a:cs typeface="Times New Roman" charset="0"/>
              </a:rPr>
              <a:t>paaudzes sekvenēšanas platformas</a:t>
            </a:r>
            <a:endParaRPr lang="en-US" sz="4800"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9393575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v-LV" sz="2800" dirty="0" err="1" smtClean="0"/>
              <a:t>Histonu</a:t>
            </a:r>
            <a:r>
              <a:rPr lang="lv-LV" sz="2800" dirty="0" smtClean="0"/>
              <a:t> modificēšana un hromatīna </a:t>
            </a:r>
            <a:r>
              <a:rPr lang="lv-LV" sz="2800" dirty="0" err="1"/>
              <a:t>remodelēšana</a:t>
            </a:r>
            <a:r>
              <a:rPr lang="lv-LV" sz="2800" dirty="0"/>
              <a:t> </a:t>
            </a:r>
            <a:r>
              <a:rPr lang="lv-LV" sz="2800" dirty="0" smtClean="0"/>
              <a:t> var notikt vienlaicīgi</a:t>
            </a:r>
            <a:endParaRPr lang="en-US" sz="28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283180"/>
            <a:ext cx="3312368" cy="4515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4177" y="836712"/>
            <a:ext cx="3491094" cy="5939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80141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658650"/>
            <a:ext cx="2520280" cy="1554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pPr algn="ctr"/>
            <a:r>
              <a:rPr lang="lv-LV" sz="2800" dirty="0" err="1" smtClean="0"/>
              <a:t>Histonu</a:t>
            </a:r>
            <a:r>
              <a:rPr lang="lv-LV" sz="2800" dirty="0" smtClean="0"/>
              <a:t> modifikācijas tiek pārnestas jaunajā DNS pēc replikācijas</a:t>
            </a:r>
            <a:endParaRPr lang="en-US" sz="2800"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836712"/>
            <a:ext cx="3638550" cy="561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4185"/>
          <a:stretch/>
        </p:blipFill>
        <p:spPr bwMode="auto">
          <a:xfrm>
            <a:off x="4716016" y="2492896"/>
            <a:ext cx="4104456" cy="3165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41862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z="2800" dirty="0" smtClean="0"/>
              <a:t>Nukleosomu veidošanos nosaka </a:t>
            </a:r>
            <a:r>
              <a:rPr lang="lv-LV" sz="2800" dirty="0" err="1" smtClean="0"/>
              <a:t>histonu</a:t>
            </a:r>
            <a:r>
              <a:rPr lang="lv-LV" sz="2800" dirty="0" smtClean="0"/>
              <a:t> </a:t>
            </a:r>
            <a:r>
              <a:rPr lang="lv-LV" sz="2800" dirty="0" err="1" smtClean="0"/>
              <a:t>čaperoni</a:t>
            </a:r>
            <a:endParaRPr lang="en-US" sz="28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052736"/>
            <a:ext cx="5690844" cy="158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346" y="2823940"/>
            <a:ext cx="5400600" cy="401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87404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Transkripcijas komplekss </a:t>
            </a:r>
            <a:r>
              <a:rPr lang="lv-LV" dirty="0" err="1" smtClean="0"/>
              <a:t>eikariotos</a:t>
            </a:r>
            <a:r>
              <a:rPr lang="lv-LV" dirty="0" smtClean="0"/>
              <a:t>:</a:t>
            </a:r>
            <a:endParaRPr lang="en-US"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211" y="980728"/>
            <a:ext cx="3252678" cy="2103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995894"/>
            <a:ext cx="2858229"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3038967"/>
            <a:ext cx="6930727" cy="3816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10662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Eikariotos</a:t>
            </a:r>
            <a:r>
              <a:rPr lang="lv-LV" dirty="0" smtClean="0"/>
              <a:t> pieaug transkripcijas </a:t>
            </a:r>
            <a:r>
              <a:rPr lang="lv-LV" dirty="0" err="1" smtClean="0"/>
              <a:t>kompleksicitāte</a:t>
            </a: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40768"/>
            <a:ext cx="8305035"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07342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Saistīšanos ar DNS nodrošina dažādi domēni </a:t>
            </a: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849" y="1355012"/>
            <a:ext cx="1997867" cy="2200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27545" y="985680"/>
            <a:ext cx="2595582" cy="369332"/>
          </a:xfrm>
          <a:prstGeom prst="rect">
            <a:avLst/>
          </a:prstGeom>
          <a:noFill/>
        </p:spPr>
        <p:txBody>
          <a:bodyPr wrap="none" rtlCol="0">
            <a:spAutoFit/>
          </a:bodyPr>
          <a:lstStyle/>
          <a:p>
            <a:pPr algn="l"/>
            <a:r>
              <a:rPr lang="lv-LV" dirty="0" err="1" smtClean="0"/>
              <a:t>Homeodomēnu</a:t>
            </a:r>
            <a:r>
              <a:rPr lang="lv-LV" dirty="0" smtClean="0"/>
              <a:t> proteīni</a:t>
            </a:r>
            <a:endParaRPr lang="en-US" dirty="0"/>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351" y="1659189"/>
            <a:ext cx="2656985" cy="3468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03848" y="985680"/>
            <a:ext cx="2159566" cy="646331"/>
          </a:xfrm>
          <a:prstGeom prst="rect">
            <a:avLst/>
          </a:prstGeom>
          <a:noFill/>
        </p:spPr>
        <p:txBody>
          <a:bodyPr wrap="none" rtlCol="0">
            <a:spAutoFit/>
          </a:bodyPr>
          <a:lstStyle/>
          <a:p>
            <a:pPr algn="ctr"/>
            <a:r>
              <a:rPr lang="lv-LV" dirty="0" smtClean="0"/>
              <a:t>Cinku saturošie </a:t>
            </a:r>
            <a:br>
              <a:rPr lang="lv-LV" dirty="0" smtClean="0"/>
            </a:br>
            <a:r>
              <a:rPr lang="lv-LV" dirty="0" smtClean="0"/>
              <a:t>saistīšanās domēni</a:t>
            </a:r>
            <a:endParaRPr lang="en-US" dirty="0"/>
          </a:p>
        </p:txBody>
      </p:sp>
      <p:sp>
        <p:nvSpPr>
          <p:cNvPr id="7" name="TextBox 6"/>
          <p:cNvSpPr txBox="1"/>
          <p:nvPr/>
        </p:nvSpPr>
        <p:spPr>
          <a:xfrm>
            <a:off x="6588224" y="1031846"/>
            <a:ext cx="2159566" cy="646331"/>
          </a:xfrm>
          <a:prstGeom prst="rect">
            <a:avLst/>
          </a:prstGeom>
          <a:noFill/>
        </p:spPr>
        <p:txBody>
          <a:bodyPr wrap="none" rtlCol="0">
            <a:spAutoFit/>
          </a:bodyPr>
          <a:lstStyle/>
          <a:p>
            <a:pPr algn="ctr"/>
            <a:r>
              <a:rPr lang="lv-LV" dirty="0" err="1" smtClean="0"/>
              <a:t>Leicīna</a:t>
            </a:r>
            <a:r>
              <a:rPr lang="lv-LV" dirty="0" smtClean="0"/>
              <a:t> </a:t>
            </a:r>
            <a:r>
              <a:rPr lang="lv-LV" dirty="0" err="1" smtClean="0"/>
              <a:t>rāvējslēdžu</a:t>
            </a:r>
            <a:endParaRPr lang="lv-LV" dirty="0" smtClean="0"/>
          </a:p>
          <a:p>
            <a:pPr algn="ctr"/>
            <a:r>
              <a:rPr lang="lv-LV" dirty="0" smtClean="0"/>
              <a:t>proteīns</a:t>
            </a:r>
            <a:endParaRPr lang="en-US" dirty="0"/>
          </a:p>
        </p:txBody>
      </p:sp>
      <p:sp>
        <p:nvSpPr>
          <p:cNvPr id="8" name="TextBox 7"/>
          <p:cNvSpPr txBox="1"/>
          <p:nvPr/>
        </p:nvSpPr>
        <p:spPr>
          <a:xfrm>
            <a:off x="686617" y="3934797"/>
            <a:ext cx="1877438" cy="646331"/>
          </a:xfrm>
          <a:prstGeom prst="rect">
            <a:avLst/>
          </a:prstGeom>
          <a:noFill/>
        </p:spPr>
        <p:txBody>
          <a:bodyPr wrap="none" rtlCol="0">
            <a:spAutoFit/>
          </a:bodyPr>
          <a:lstStyle/>
          <a:p>
            <a:pPr algn="ctr"/>
            <a:r>
              <a:rPr lang="lv-LV" dirty="0" smtClean="0"/>
              <a:t>Spirāles-cilpas-</a:t>
            </a:r>
            <a:br>
              <a:rPr lang="lv-LV" dirty="0" smtClean="0"/>
            </a:br>
            <a:r>
              <a:rPr lang="lv-LV" dirty="0" smtClean="0"/>
              <a:t>spirāles proteīns</a:t>
            </a:r>
            <a:endParaRPr lang="en-US" dirty="0"/>
          </a:p>
        </p:txBody>
      </p:sp>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659188"/>
            <a:ext cx="2712864" cy="3468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522" y="4581128"/>
            <a:ext cx="2783810" cy="2085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370698" y="5623992"/>
            <a:ext cx="2775119" cy="369332"/>
          </a:xfrm>
          <a:prstGeom prst="rect">
            <a:avLst/>
          </a:prstGeom>
          <a:noFill/>
        </p:spPr>
        <p:txBody>
          <a:bodyPr wrap="none" rtlCol="0">
            <a:spAutoFit/>
          </a:bodyPr>
          <a:lstStyle/>
          <a:p>
            <a:pPr algn="ctr"/>
            <a:r>
              <a:rPr lang="lv-LV" dirty="0" smtClean="0"/>
              <a:t>HMG saistīšanās proteīni</a:t>
            </a:r>
            <a:endParaRPr lang="en-US" dirty="0"/>
          </a:p>
        </p:txBody>
      </p:sp>
    </p:spTree>
    <p:extLst>
      <p:ext uri="{BB962C8B-B14F-4D97-AF65-F5344CB8AC3E}">
        <p14:creationId xmlns:p14="http://schemas.microsoft.com/office/powerpoint/2010/main" val="33083278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628800"/>
            <a:ext cx="8229600" cy="4296891"/>
          </a:xfrm>
        </p:spPr>
        <p:txBody>
          <a:bodyPr/>
          <a:lstStyle/>
          <a:p>
            <a:r>
              <a:rPr lang="lv-LV" dirty="0" err="1" smtClean="0"/>
              <a:t>Aktivatori</a:t>
            </a:r>
            <a:r>
              <a:rPr lang="lv-LV" dirty="0" smtClean="0"/>
              <a:t> </a:t>
            </a:r>
            <a:r>
              <a:rPr lang="lv-LV" dirty="0" err="1" smtClean="0"/>
              <a:t>eikariotos</a:t>
            </a:r>
            <a:r>
              <a:rPr lang="lv-LV" dirty="0" smtClean="0"/>
              <a:t> tiešā veidā nesaista RNS </a:t>
            </a:r>
            <a:r>
              <a:rPr lang="lv-LV" dirty="0" err="1" smtClean="0"/>
              <a:t>polimerāzi</a:t>
            </a:r>
            <a:r>
              <a:rPr lang="lv-LV" dirty="0" smtClean="0"/>
              <a:t>, bet var saistīties ar faktoriem, kas tieši ietekmē </a:t>
            </a:r>
            <a:r>
              <a:rPr lang="lv-LV" dirty="0" err="1" smtClean="0"/>
              <a:t>polimerāzi</a:t>
            </a:r>
            <a:endParaRPr lang="lv-LV" dirty="0" smtClean="0"/>
          </a:p>
          <a:p>
            <a:r>
              <a:rPr lang="lv-LV" dirty="0" err="1" smtClean="0"/>
              <a:t>Aiktivātori</a:t>
            </a:r>
            <a:r>
              <a:rPr lang="lv-LV" dirty="0" smtClean="0"/>
              <a:t> var saistīt vispārējos transkripcijas faktoru kompleksus (piemēram «mediatoru </a:t>
            </a:r>
            <a:r>
              <a:rPr lang="lv-LV" dirty="0" err="1" smtClean="0"/>
              <a:t>komplesu</a:t>
            </a:r>
            <a:r>
              <a:rPr lang="lv-LV" dirty="0" smtClean="0"/>
              <a:t>»)</a:t>
            </a:r>
          </a:p>
          <a:p>
            <a:r>
              <a:rPr lang="lv-LV" dirty="0" err="1" smtClean="0"/>
              <a:t>Aktivātori</a:t>
            </a:r>
            <a:r>
              <a:rPr lang="lv-LV" dirty="0" smtClean="0"/>
              <a:t> var saistīties ar nukleosomu modificējošiem kompleksiem, kas izmaina hromatīna struktūru</a:t>
            </a:r>
          </a:p>
          <a:p>
            <a:endParaRPr lang="lv-LV" dirty="0"/>
          </a:p>
        </p:txBody>
      </p:sp>
      <p:sp>
        <p:nvSpPr>
          <p:cNvPr id="3" name="Title 2"/>
          <p:cNvSpPr>
            <a:spLocks noGrp="1"/>
          </p:cNvSpPr>
          <p:nvPr>
            <p:ph type="title"/>
          </p:nvPr>
        </p:nvSpPr>
        <p:spPr/>
        <p:txBody>
          <a:bodyPr/>
          <a:lstStyle/>
          <a:p>
            <a:r>
              <a:rPr lang="lv-LV" dirty="0" smtClean="0"/>
              <a:t>Ekspresijas </a:t>
            </a:r>
            <a:r>
              <a:rPr lang="lv-LV" dirty="0" err="1" smtClean="0"/>
              <a:t>aktivatori</a:t>
            </a:r>
            <a:r>
              <a:rPr lang="lv-LV" dirty="0" smtClean="0"/>
              <a:t>  </a:t>
            </a:r>
            <a:endParaRPr lang="en-US" dirty="0"/>
          </a:p>
        </p:txBody>
      </p:sp>
    </p:spTree>
    <p:extLst>
      <p:ext uri="{BB962C8B-B14F-4D97-AF65-F5344CB8AC3E}">
        <p14:creationId xmlns:p14="http://schemas.microsoft.com/office/powerpoint/2010/main" val="11628543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Transkripcijas mašinērijas piesaiste</a:t>
            </a:r>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96752"/>
            <a:ext cx="6042960"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74048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52120" y="1772816"/>
            <a:ext cx="3152528" cy="1128539"/>
          </a:xfrm>
        </p:spPr>
        <p:txBody>
          <a:bodyPr/>
          <a:lstStyle/>
          <a:p>
            <a:r>
              <a:rPr lang="lv-LV" sz="1800" dirty="0" err="1" smtClean="0"/>
              <a:t>Enhānseri</a:t>
            </a:r>
            <a:r>
              <a:rPr lang="lv-LV" sz="1800" dirty="0" smtClean="0"/>
              <a:t> var regulēt gēnu ekspresiju no liela attāluma.</a:t>
            </a:r>
          </a:p>
          <a:p>
            <a:r>
              <a:rPr lang="lv-LV" sz="1800" dirty="0" smtClean="0"/>
              <a:t> </a:t>
            </a:r>
            <a:r>
              <a:rPr lang="lv-LV" sz="1800" dirty="0" err="1" smtClean="0"/>
              <a:t>Insulātori</a:t>
            </a:r>
            <a:r>
              <a:rPr lang="lv-LV" sz="1800" dirty="0" smtClean="0"/>
              <a:t> novērš </a:t>
            </a:r>
            <a:r>
              <a:rPr lang="lv-LV" sz="1800" dirty="0" err="1" smtClean="0"/>
              <a:t>enhānseru</a:t>
            </a:r>
            <a:r>
              <a:rPr lang="lv-LV" sz="1800" dirty="0" smtClean="0"/>
              <a:t> iedarbību uz blakusesošajiem gēniem.</a:t>
            </a:r>
          </a:p>
          <a:p>
            <a:r>
              <a:rPr lang="lv-LV" sz="1800" dirty="0" err="1" smtClean="0"/>
              <a:t>Insulatoru</a:t>
            </a:r>
            <a:r>
              <a:rPr lang="lv-LV" sz="1800" dirty="0" smtClean="0"/>
              <a:t> secības bieži saista cinka saistīšanas proteīnu CTCF</a:t>
            </a:r>
          </a:p>
          <a:p>
            <a:r>
              <a:rPr lang="lv-LV" sz="1800" dirty="0" err="1" smtClean="0"/>
              <a:t>Insulātori</a:t>
            </a:r>
            <a:r>
              <a:rPr lang="lv-LV" sz="1800" dirty="0" smtClean="0"/>
              <a:t> var arī bloķēt </a:t>
            </a:r>
            <a:r>
              <a:rPr lang="lv-LV" sz="1800" dirty="0" err="1" smtClean="0"/>
              <a:t>histonu</a:t>
            </a:r>
            <a:r>
              <a:rPr lang="lv-LV" sz="1800" dirty="0" smtClean="0"/>
              <a:t> modifikāciju izplatīšanos blakus rajonos</a:t>
            </a:r>
            <a:endParaRPr lang="en-US" sz="1800" dirty="0"/>
          </a:p>
        </p:txBody>
      </p:sp>
      <p:sp>
        <p:nvSpPr>
          <p:cNvPr id="3" name="Title 2"/>
          <p:cNvSpPr>
            <a:spLocks noGrp="1"/>
          </p:cNvSpPr>
          <p:nvPr>
            <p:ph type="title"/>
          </p:nvPr>
        </p:nvSpPr>
        <p:spPr/>
        <p:txBody>
          <a:bodyPr/>
          <a:lstStyle/>
          <a:p>
            <a:r>
              <a:rPr lang="lv-LV" dirty="0" err="1" smtClean="0"/>
              <a:t>Enhānseri</a:t>
            </a:r>
            <a:r>
              <a:rPr lang="lv-LV" dirty="0" smtClean="0"/>
              <a:t> un </a:t>
            </a:r>
            <a:r>
              <a:rPr lang="lv-LV" dirty="0" err="1" smtClean="0"/>
              <a:t>insulatori</a:t>
            </a:r>
            <a:endParaRPr lang="en-US" dirty="0"/>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8800"/>
            <a:ext cx="5544616" cy="4560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156345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err="1" smtClean="0"/>
              <a:t>Aktivatori</a:t>
            </a:r>
            <a:r>
              <a:rPr lang="lv-LV" dirty="0" smtClean="0"/>
              <a:t> var </a:t>
            </a:r>
            <a:r>
              <a:rPr lang="lv-LV" dirty="0" err="1" smtClean="0"/>
              <a:t>mijiedaroties</a:t>
            </a:r>
            <a:r>
              <a:rPr lang="lv-LV" dirty="0" smtClean="0"/>
              <a:t> dažādos veidos</a:t>
            </a:r>
            <a:endParaRPr lang="en-US" dirty="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908719"/>
            <a:ext cx="3456384" cy="6032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94728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a:stretch>
            <a:fillRect/>
          </a:stretch>
        </p:blipFill>
        <p:spPr bwMode="auto">
          <a:xfrm>
            <a:off x="6010275" y="1643063"/>
            <a:ext cx="2919413" cy="4186237"/>
          </a:xfrm>
          <a:prstGeom prst="rect">
            <a:avLst/>
          </a:prstGeom>
          <a:noFill/>
          <a:ln w="9525">
            <a:noFill/>
            <a:miter lim="800000"/>
            <a:headEnd/>
            <a:tailEnd/>
          </a:ln>
        </p:spPr>
      </p:pic>
      <p:sp>
        <p:nvSpPr>
          <p:cNvPr id="64515" name="Rectangle 4"/>
          <p:cNvSpPr>
            <a:spLocks noChangeArrowheads="1"/>
          </p:cNvSpPr>
          <p:nvPr/>
        </p:nvSpPr>
        <p:spPr bwMode="auto">
          <a:xfrm>
            <a:off x="6000750" y="5857875"/>
            <a:ext cx="3143250" cy="646113"/>
          </a:xfrm>
          <a:prstGeom prst="rect">
            <a:avLst/>
          </a:prstGeom>
          <a:noFill/>
          <a:ln w="9525">
            <a:noFill/>
            <a:miter lim="800000"/>
            <a:headEnd/>
            <a:tailEnd/>
          </a:ln>
        </p:spPr>
        <p:txBody>
          <a:bodyPr>
            <a:spAutoFit/>
          </a:bodyPr>
          <a:lstStyle/>
          <a:p>
            <a:r>
              <a:rPr lang="lv-LV" sz="1800" i="1"/>
              <a:t>HeliScope™ </a:t>
            </a:r>
          </a:p>
          <a:p>
            <a:r>
              <a:rPr lang="lv-LV" sz="1800" i="1"/>
              <a:t>Single Molecule Sequencer</a:t>
            </a:r>
            <a:endParaRPr lang="lv-LV" sz="1800"/>
          </a:p>
        </p:txBody>
      </p:sp>
      <p:sp>
        <p:nvSpPr>
          <p:cNvPr id="64516" name="Rectangle 5"/>
          <p:cNvSpPr>
            <a:spLocks noChangeArrowheads="1"/>
          </p:cNvSpPr>
          <p:nvPr/>
        </p:nvSpPr>
        <p:spPr bwMode="auto">
          <a:xfrm>
            <a:off x="428625" y="5565775"/>
            <a:ext cx="5429250" cy="996950"/>
          </a:xfrm>
          <a:prstGeom prst="rect">
            <a:avLst/>
          </a:prstGeom>
          <a:noFill/>
          <a:ln w="9525">
            <a:noFill/>
            <a:miter lim="800000"/>
            <a:headEnd/>
            <a:tailEnd/>
          </a:ln>
        </p:spPr>
        <p:txBody>
          <a:bodyPr>
            <a:spAutoFit/>
          </a:bodyPr>
          <a:lstStyle/>
          <a:p>
            <a:pPr marL="266700" indent="-266700">
              <a:lnSpc>
                <a:spcPct val="90000"/>
              </a:lnSpc>
              <a:buFont typeface="Arial" charset="0"/>
              <a:buNone/>
            </a:pPr>
            <a:r>
              <a:rPr lang="lv-LV" sz="2200">
                <a:cs typeface="Arial" charset="0"/>
              </a:rPr>
              <a:t>Sekvenēšanas apjomi –  1Gb 1h</a:t>
            </a:r>
          </a:p>
          <a:p>
            <a:pPr marL="266700" indent="-266700">
              <a:lnSpc>
                <a:spcPct val="90000"/>
              </a:lnSpc>
              <a:buFont typeface="Arial" charset="0"/>
              <a:buNone/>
            </a:pPr>
            <a:r>
              <a:rPr lang="lv-LV" sz="2200">
                <a:cs typeface="Arial" charset="0"/>
              </a:rPr>
              <a:t>Sekvences garums – 25-50b		</a:t>
            </a:r>
          </a:p>
          <a:p>
            <a:pPr marL="266700" indent="-266700">
              <a:lnSpc>
                <a:spcPct val="90000"/>
              </a:lnSpc>
              <a:buFont typeface="Arial" charset="0"/>
              <a:buNone/>
            </a:pPr>
            <a:r>
              <a:rPr lang="lv-LV" sz="2200">
                <a:cs typeface="Arial" charset="0"/>
              </a:rPr>
              <a:t>Kvalitāte – 99,4%</a:t>
            </a:r>
          </a:p>
        </p:txBody>
      </p:sp>
      <p:sp>
        <p:nvSpPr>
          <p:cNvPr id="64517" name="TextBox 6"/>
          <p:cNvSpPr txBox="1">
            <a:spLocks noChangeArrowheads="1"/>
          </p:cNvSpPr>
          <p:nvPr/>
        </p:nvSpPr>
        <p:spPr bwMode="auto">
          <a:xfrm>
            <a:off x="285750" y="1928813"/>
            <a:ext cx="6000750" cy="1200150"/>
          </a:xfrm>
          <a:prstGeom prst="rect">
            <a:avLst/>
          </a:prstGeom>
          <a:noFill/>
          <a:ln w="9525">
            <a:noFill/>
            <a:miter lim="800000"/>
            <a:headEnd/>
            <a:tailEnd/>
          </a:ln>
        </p:spPr>
        <p:txBody>
          <a:bodyPr>
            <a:spAutoFit/>
          </a:bodyPr>
          <a:lstStyle/>
          <a:p>
            <a:r>
              <a:rPr lang="lv-LV" dirty="0"/>
              <a:t>Metodes pamatā ir tieša vienas DNS molekulas sintēze (</a:t>
            </a:r>
            <a:r>
              <a:rPr lang="lv-LV" i="1" dirty="0" err="1"/>
              <a:t>true</a:t>
            </a:r>
            <a:r>
              <a:rPr lang="lv-LV" i="1" dirty="0"/>
              <a:t> </a:t>
            </a:r>
            <a:r>
              <a:rPr lang="lv-LV" i="1" dirty="0" err="1"/>
              <a:t>Single</a:t>
            </a:r>
            <a:r>
              <a:rPr lang="lv-LV" i="1" dirty="0"/>
              <a:t> </a:t>
            </a:r>
            <a:r>
              <a:rPr lang="lv-LV" i="1" dirty="0" err="1"/>
              <a:t>molecule</a:t>
            </a:r>
            <a:r>
              <a:rPr lang="lv-LV" i="1" dirty="0"/>
              <a:t> </a:t>
            </a:r>
            <a:r>
              <a:rPr lang="lv-LV" i="1" dirty="0" err="1"/>
              <a:t>sequencing</a:t>
            </a:r>
            <a:r>
              <a:rPr lang="lv-LV" dirty="0"/>
              <a:t>).</a:t>
            </a:r>
          </a:p>
        </p:txBody>
      </p:sp>
      <p:sp>
        <p:nvSpPr>
          <p:cNvPr id="64518" name="TextBox 7"/>
          <p:cNvSpPr txBox="1">
            <a:spLocks noChangeArrowheads="1"/>
          </p:cNvSpPr>
          <p:nvPr/>
        </p:nvSpPr>
        <p:spPr bwMode="auto">
          <a:xfrm>
            <a:off x="1143000" y="3857625"/>
            <a:ext cx="2714625" cy="830263"/>
          </a:xfrm>
          <a:prstGeom prst="rect">
            <a:avLst/>
          </a:prstGeom>
          <a:noFill/>
          <a:ln w="9525">
            <a:solidFill>
              <a:schemeClr val="tx1"/>
            </a:solidFill>
            <a:miter lim="800000"/>
            <a:headEnd/>
            <a:tailEnd/>
          </a:ln>
        </p:spPr>
        <p:txBody>
          <a:bodyPr>
            <a:spAutoFit/>
          </a:bodyPr>
          <a:lstStyle/>
          <a:p>
            <a:pPr algn="ctr"/>
            <a:r>
              <a:rPr lang="lv-LV"/>
              <a:t>DNS amplifikācija</a:t>
            </a:r>
          </a:p>
          <a:p>
            <a:pPr algn="ctr"/>
            <a:r>
              <a:rPr lang="lv-LV"/>
              <a:t>DNS klonēšana</a:t>
            </a:r>
          </a:p>
        </p:txBody>
      </p:sp>
      <p:cxnSp>
        <p:nvCxnSpPr>
          <p:cNvPr id="10" name="Straight Connector 9"/>
          <p:cNvCxnSpPr/>
          <p:nvPr/>
        </p:nvCxnSpPr>
        <p:spPr>
          <a:xfrm>
            <a:off x="1071563" y="3836988"/>
            <a:ext cx="2857500" cy="928687"/>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143000" y="3714750"/>
            <a:ext cx="2633663" cy="1203325"/>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pic>
        <p:nvPicPr>
          <p:cNvPr id="64521" name="Picture 5"/>
          <p:cNvPicPr>
            <a:picLocks noChangeAspect="1" noChangeArrowheads="1"/>
          </p:cNvPicPr>
          <p:nvPr/>
        </p:nvPicPr>
        <p:blipFill>
          <a:blip r:embed="rId3" cstate="print"/>
          <a:srcRect/>
          <a:stretch>
            <a:fillRect/>
          </a:stretch>
        </p:blipFill>
        <p:spPr bwMode="auto">
          <a:xfrm>
            <a:off x="6869113" y="80963"/>
            <a:ext cx="2179637" cy="887412"/>
          </a:xfrm>
          <a:prstGeom prst="rect">
            <a:avLst/>
          </a:prstGeom>
          <a:noFill/>
          <a:ln w="9525">
            <a:noFill/>
            <a:miter lim="800000"/>
            <a:headEnd/>
            <a:tailEnd/>
          </a:ln>
        </p:spPr>
      </p:pic>
      <p:sp>
        <p:nvSpPr>
          <p:cNvPr id="64522" name="Rectangle 6"/>
          <p:cNvSpPr>
            <a:spLocks noGrp="1" noChangeArrowheads="1"/>
          </p:cNvSpPr>
          <p:nvPr>
            <p:ph type="title"/>
          </p:nvPr>
        </p:nvSpPr>
        <p:spPr>
          <a:xfrm>
            <a:off x="457200" y="44450"/>
            <a:ext cx="8229600" cy="1143000"/>
          </a:xfrm>
          <a:noFill/>
        </p:spPr>
        <p:txBody>
          <a:bodyPr/>
          <a:lstStyle/>
          <a:p>
            <a:pPr algn="l"/>
            <a:r>
              <a:rPr lang="lv-LV" sz="3200" smtClean="0">
                <a:latin typeface="Arial" charset="0"/>
                <a:cs typeface="Arial" charset="0"/>
              </a:rPr>
              <a:t>Helicos sekvenēšana</a:t>
            </a:r>
          </a:p>
        </p:txBody>
      </p:sp>
    </p:spTree>
    <p:extLst>
      <p:ext uri="{BB962C8B-B14F-4D97-AF65-F5344CB8AC3E}">
        <p14:creationId xmlns:p14="http://schemas.microsoft.com/office/powerpoint/2010/main" val="33685517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smtClean="0"/>
              <a:t>Transkripcijas </a:t>
            </a:r>
            <a:r>
              <a:rPr lang="lv-LV" dirty="0" err="1" smtClean="0"/>
              <a:t>represori</a:t>
            </a: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862232"/>
            <a:ext cx="3456384" cy="5995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29797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51" y="1268760"/>
            <a:ext cx="8920163"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179512" y="152400"/>
            <a:ext cx="8507288" cy="563563"/>
          </a:xfrm>
          <a:prstGeom prst="rect">
            <a:avLst/>
          </a:prstGeom>
        </p:spPr>
        <p:txBody>
          <a:bodyPr/>
          <a:lstStyle>
            <a:lvl1pPr algn="r" rtl="0" eaLnBrk="1" fontAlgn="base" hangingPunct="1">
              <a:spcBef>
                <a:spcPct val="0"/>
              </a:spcBef>
              <a:spcAft>
                <a:spcPct val="0"/>
              </a:spcAft>
              <a:defRPr sz="3200" b="1">
                <a:solidFill>
                  <a:srgbClr val="000066"/>
                </a:solidFill>
                <a:latin typeface="Calibri" pitchFamily="34" charset="0"/>
                <a:ea typeface="+mj-ea"/>
                <a:cs typeface="Calibri" pitchFamily="34" charset="0"/>
              </a:defRPr>
            </a:lvl1pPr>
            <a:lvl2pPr algn="r" rtl="0" eaLnBrk="1" fontAlgn="base" hangingPunct="1">
              <a:spcBef>
                <a:spcPct val="0"/>
              </a:spcBef>
              <a:spcAft>
                <a:spcPct val="0"/>
              </a:spcAft>
              <a:defRPr sz="3200">
                <a:solidFill>
                  <a:schemeClr val="tx1"/>
                </a:solidFill>
                <a:latin typeface="Verdana" pitchFamily="34" charset="0"/>
              </a:defRPr>
            </a:lvl2pPr>
            <a:lvl3pPr algn="r" rtl="0" eaLnBrk="1" fontAlgn="base" hangingPunct="1">
              <a:spcBef>
                <a:spcPct val="0"/>
              </a:spcBef>
              <a:spcAft>
                <a:spcPct val="0"/>
              </a:spcAft>
              <a:defRPr sz="3200">
                <a:solidFill>
                  <a:schemeClr val="tx1"/>
                </a:solidFill>
                <a:latin typeface="Verdana" pitchFamily="34" charset="0"/>
              </a:defRPr>
            </a:lvl3pPr>
            <a:lvl4pPr algn="r" rtl="0" eaLnBrk="1" fontAlgn="base" hangingPunct="1">
              <a:spcBef>
                <a:spcPct val="0"/>
              </a:spcBef>
              <a:spcAft>
                <a:spcPct val="0"/>
              </a:spcAft>
              <a:defRPr sz="3200">
                <a:solidFill>
                  <a:schemeClr val="tx1"/>
                </a:solidFill>
                <a:latin typeface="Verdana" pitchFamily="34" charset="0"/>
              </a:defRPr>
            </a:lvl4pPr>
            <a:lvl5pPr algn="r" rtl="0" eaLnBrk="1" fontAlgn="base" hangingPunct="1">
              <a:spcBef>
                <a:spcPct val="0"/>
              </a:spcBef>
              <a:spcAft>
                <a:spcPct val="0"/>
              </a:spcAft>
              <a:defRPr sz="3200">
                <a:solidFill>
                  <a:schemeClr val="tx1"/>
                </a:solidFill>
                <a:latin typeface="Verdana" pitchFamily="34" charset="0"/>
              </a:defRPr>
            </a:lvl5pPr>
            <a:lvl6pPr marL="457200" algn="r" rtl="0" eaLnBrk="1" fontAlgn="base" hangingPunct="1">
              <a:spcBef>
                <a:spcPct val="0"/>
              </a:spcBef>
              <a:spcAft>
                <a:spcPct val="0"/>
              </a:spcAft>
              <a:defRPr sz="3200">
                <a:solidFill>
                  <a:schemeClr val="tx1"/>
                </a:solidFill>
                <a:latin typeface="Verdana" pitchFamily="34" charset="0"/>
              </a:defRPr>
            </a:lvl6pPr>
            <a:lvl7pPr marL="914400" algn="r" rtl="0" eaLnBrk="1" fontAlgn="base" hangingPunct="1">
              <a:spcBef>
                <a:spcPct val="0"/>
              </a:spcBef>
              <a:spcAft>
                <a:spcPct val="0"/>
              </a:spcAft>
              <a:defRPr sz="3200">
                <a:solidFill>
                  <a:schemeClr val="tx1"/>
                </a:solidFill>
                <a:latin typeface="Verdana" pitchFamily="34" charset="0"/>
              </a:defRPr>
            </a:lvl7pPr>
            <a:lvl8pPr marL="1371600" algn="r" rtl="0" eaLnBrk="1" fontAlgn="base" hangingPunct="1">
              <a:spcBef>
                <a:spcPct val="0"/>
              </a:spcBef>
              <a:spcAft>
                <a:spcPct val="0"/>
              </a:spcAft>
              <a:defRPr sz="3200">
                <a:solidFill>
                  <a:schemeClr val="tx1"/>
                </a:solidFill>
                <a:latin typeface="Verdana" pitchFamily="34" charset="0"/>
              </a:defRPr>
            </a:lvl8pPr>
            <a:lvl9pPr marL="1828800" algn="r" rtl="0" eaLnBrk="1" fontAlgn="base" hangingPunct="1">
              <a:spcBef>
                <a:spcPct val="0"/>
              </a:spcBef>
              <a:spcAft>
                <a:spcPct val="0"/>
              </a:spcAft>
              <a:defRPr sz="3200">
                <a:solidFill>
                  <a:schemeClr val="tx1"/>
                </a:solidFill>
                <a:latin typeface="Verdana" pitchFamily="34" charset="0"/>
              </a:defRPr>
            </a:lvl9pPr>
          </a:lstStyle>
          <a:p>
            <a:r>
              <a:rPr lang="lv-LV" sz="2400" kern="0" dirty="0" err="1" smtClean="0"/>
              <a:t>Histonu</a:t>
            </a:r>
            <a:r>
              <a:rPr lang="lv-LV" sz="2400" kern="0" dirty="0" smtClean="0"/>
              <a:t> modifikāciju </a:t>
            </a:r>
            <a:r>
              <a:rPr lang="lv-LV" sz="2400" kern="0" dirty="0" err="1" smtClean="0"/>
              <a:t>iekakme</a:t>
            </a:r>
            <a:r>
              <a:rPr lang="lv-LV" sz="2400" kern="0" dirty="0" smtClean="0"/>
              <a:t> uz blakusesošo </a:t>
            </a:r>
            <a:r>
              <a:rPr lang="lv-LV" sz="2400" kern="0" dirty="0" err="1" smtClean="0"/>
              <a:t>saitu</a:t>
            </a:r>
            <a:r>
              <a:rPr lang="lv-LV" sz="2400" kern="0" dirty="0" smtClean="0"/>
              <a:t> modificēšanu</a:t>
            </a:r>
            <a:endParaRPr lang="en-US" sz="2400" kern="0" dirty="0"/>
          </a:p>
        </p:txBody>
      </p:sp>
    </p:spTree>
    <p:extLst>
      <p:ext uri="{BB962C8B-B14F-4D97-AF65-F5344CB8AC3E}">
        <p14:creationId xmlns:p14="http://schemas.microsoft.com/office/powerpoint/2010/main" val="30372787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1095375"/>
            <a:ext cx="7400925" cy="466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457200" y="152400"/>
            <a:ext cx="8229600" cy="563563"/>
          </a:xfrm>
          <a:prstGeom prst="rect">
            <a:avLst/>
          </a:prstGeom>
        </p:spPr>
        <p:txBody>
          <a:bodyPr/>
          <a:lstStyle>
            <a:lvl1pPr algn="r" rtl="0" eaLnBrk="1" fontAlgn="base" hangingPunct="1">
              <a:spcBef>
                <a:spcPct val="0"/>
              </a:spcBef>
              <a:spcAft>
                <a:spcPct val="0"/>
              </a:spcAft>
              <a:defRPr sz="3200" b="1">
                <a:solidFill>
                  <a:srgbClr val="000066"/>
                </a:solidFill>
                <a:latin typeface="Calibri" pitchFamily="34" charset="0"/>
                <a:ea typeface="+mj-ea"/>
                <a:cs typeface="Calibri" pitchFamily="34" charset="0"/>
              </a:defRPr>
            </a:lvl1pPr>
            <a:lvl2pPr algn="r" rtl="0" eaLnBrk="1" fontAlgn="base" hangingPunct="1">
              <a:spcBef>
                <a:spcPct val="0"/>
              </a:spcBef>
              <a:spcAft>
                <a:spcPct val="0"/>
              </a:spcAft>
              <a:defRPr sz="3200">
                <a:solidFill>
                  <a:schemeClr val="tx1"/>
                </a:solidFill>
                <a:latin typeface="Verdana" pitchFamily="34" charset="0"/>
              </a:defRPr>
            </a:lvl2pPr>
            <a:lvl3pPr algn="r" rtl="0" eaLnBrk="1" fontAlgn="base" hangingPunct="1">
              <a:spcBef>
                <a:spcPct val="0"/>
              </a:spcBef>
              <a:spcAft>
                <a:spcPct val="0"/>
              </a:spcAft>
              <a:defRPr sz="3200">
                <a:solidFill>
                  <a:schemeClr val="tx1"/>
                </a:solidFill>
                <a:latin typeface="Verdana" pitchFamily="34" charset="0"/>
              </a:defRPr>
            </a:lvl3pPr>
            <a:lvl4pPr algn="r" rtl="0" eaLnBrk="1" fontAlgn="base" hangingPunct="1">
              <a:spcBef>
                <a:spcPct val="0"/>
              </a:spcBef>
              <a:spcAft>
                <a:spcPct val="0"/>
              </a:spcAft>
              <a:defRPr sz="3200">
                <a:solidFill>
                  <a:schemeClr val="tx1"/>
                </a:solidFill>
                <a:latin typeface="Verdana" pitchFamily="34" charset="0"/>
              </a:defRPr>
            </a:lvl4pPr>
            <a:lvl5pPr algn="r" rtl="0" eaLnBrk="1" fontAlgn="base" hangingPunct="1">
              <a:spcBef>
                <a:spcPct val="0"/>
              </a:spcBef>
              <a:spcAft>
                <a:spcPct val="0"/>
              </a:spcAft>
              <a:defRPr sz="3200">
                <a:solidFill>
                  <a:schemeClr val="tx1"/>
                </a:solidFill>
                <a:latin typeface="Verdana" pitchFamily="34" charset="0"/>
              </a:defRPr>
            </a:lvl5pPr>
            <a:lvl6pPr marL="457200" algn="r" rtl="0" eaLnBrk="1" fontAlgn="base" hangingPunct="1">
              <a:spcBef>
                <a:spcPct val="0"/>
              </a:spcBef>
              <a:spcAft>
                <a:spcPct val="0"/>
              </a:spcAft>
              <a:defRPr sz="3200">
                <a:solidFill>
                  <a:schemeClr val="tx1"/>
                </a:solidFill>
                <a:latin typeface="Verdana" pitchFamily="34" charset="0"/>
              </a:defRPr>
            </a:lvl6pPr>
            <a:lvl7pPr marL="914400" algn="r" rtl="0" eaLnBrk="1" fontAlgn="base" hangingPunct="1">
              <a:spcBef>
                <a:spcPct val="0"/>
              </a:spcBef>
              <a:spcAft>
                <a:spcPct val="0"/>
              </a:spcAft>
              <a:defRPr sz="3200">
                <a:solidFill>
                  <a:schemeClr val="tx1"/>
                </a:solidFill>
                <a:latin typeface="Verdana" pitchFamily="34" charset="0"/>
              </a:defRPr>
            </a:lvl7pPr>
            <a:lvl8pPr marL="1371600" algn="r" rtl="0" eaLnBrk="1" fontAlgn="base" hangingPunct="1">
              <a:spcBef>
                <a:spcPct val="0"/>
              </a:spcBef>
              <a:spcAft>
                <a:spcPct val="0"/>
              </a:spcAft>
              <a:defRPr sz="3200">
                <a:solidFill>
                  <a:schemeClr val="tx1"/>
                </a:solidFill>
                <a:latin typeface="Verdana" pitchFamily="34" charset="0"/>
              </a:defRPr>
            </a:lvl8pPr>
            <a:lvl9pPr marL="1828800" algn="r" rtl="0" eaLnBrk="1" fontAlgn="base" hangingPunct="1">
              <a:spcBef>
                <a:spcPct val="0"/>
              </a:spcBef>
              <a:spcAft>
                <a:spcPct val="0"/>
              </a:spcAft>
              <a:defRPr sz="3200">
                <a:solidFill>
                  <a:schemeClr val="tx1"/>
                </a:solidFill>
                <a:latin typeface="Verdana" pitchFamily="34" charset="0"/>
              </a:defRPr>
            </a:lvl9pPr>
          </a:lstStyle>
          <a:p>
            <a:r>
              <a:rPr lang="lv-LV" kern="0" dirty="0" err="1" smtClean="0"/>
              <a:t>Histonu</a:t>
            </a:r>
            <a:r>
              <a:rPr lang="lv-LV" kern="0" dirty="0" smtClean="0"/>
              <a:t> modifikācijas saistošie proteīni</a:t>
            </a:r>
            <a:endParaRPr lang="en-US" kern="0" dirty="0"/>
          </a:p>
        </p:txBody>
      </p:sp>
    </p:spTree>
    <p:extLst>
      <p:ext uri="{BB962C8B-B14F-4D97-AF65-F5344CB8AC3E}">
        <p14:creationId xmlns:p14="http://schemas.microsoft.com/office/powerpoint/2010/main" val="39768820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smtClean="0"/>
              <a:t>DNS </a:t>
            </a:r>
            <a:r>
              <a:rPr lang="lv-LV" dirty="0" err="1" smtClean="0"/>
              <a:t>metilēšana</a:t>
            </a:r>
            <a:endParaRPr lang="en-US" dirty="0"/>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268760"/>
            <a:ext cx="8540717"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7" y="3825044"/>
            <a:ext cx="4599510" cy="2052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80751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err="1" smtClean="0"/>
              <a:t>Imprintings</a:t>
            </a:r>
            <a:r>
              <a:rPr lang="lv-LV" dirty="0" smtClean="0"/>
              <a:t> ar DNS </a:t>
            </a:r>
            <a:r>
              <a:rPr lang="lv-LV" dirty="0" err="1" smtClean="0"/>
              <a:t>metilēšanas</a:t>
            </a:r>
            <a:r>
              <a:rPr lang="lv-LV" dirty="0" smtClean="0"/>
              <a:t> palīdzību</a:t>
            </a:r>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5394698"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4077072"/>
            <a:ext cx="225742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498187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442" y="692696"/>
            <a:ext cx="8229600" cy="563563"/>
          </a:xfrm>
        </p:spPr>
        <p:txBody>
          <a:bodyPr/>
          <a:lstStyle/>
          <a:p>
            <a:r>
              <a:rPr lang="lv-LV" dirty="0" err="1" smtClean="0"/>
              <a:t>Metilēšana</a:t>
            </a:r>
            <a:r>
              <a:rPr lang="lv-LV" dirty="0" smtClean="0"/>
              <a:t> var tikt saglabāta arī replicētajās DNS ķēdēs ar uzturēšanas </a:t>
            </a:r>
            <a:r>
              <a:rPr lang="lv-LV" dirty="0" err="1" smtClean="0"/>
              <a:t>metilāžu</a:t>
            </a:r>
            <a:r>
              <a:rPr lang="lv-LV" dirty="0" smtClean="0"/>
              <a:t> palīdzību un pārmatota</a:t>
            </a:r>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4" y="1916832"/>
            <a:ext cx="8620785" cy="4368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0760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err="1" smtClean="0"/>
              <a:t>Demetilēšana</a:t>
            </a:r>
            <a:r>
              <a:rPr lang="lv-LV" dirty="0" smtClean="0"/>
              <a:t> var būt aktīva un pasīva</a:t>
            </a:r>
            <a:endParaRPr lang="en-US" dirty="0"/>
          </a:p>
        </p:txBody>
      </p:sp>
      <p:pic>
        <p:nvPicPr>
          <p:cNvPr id="4" name="Picture 31" descr="nrm2950-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196752"/>
            <a:ext cx="47625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48157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Aktīvā </a:t>
            </a:r>
            <a:r>
              <a:rPr lang="lv-LV" dirty="0" err="1" smtClean="0"/>
              <a:t>demetilēšana</a:t>
            </a:r>
            <a:endParaRPr lang="en-US" dirty="0"/>
          </a:p>
        </p:txBody>
      </p:sp>
      <p:pic>
        <p:nvPicPr>
          <p:cNvPr id="3" name="Picture 31" descr="nrm2950-f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0959" y="904937"/>
            <a:ext cx="333375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634574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Metodes DNS-proteīnu mijiedarbības pētīšanai</a:t>
            </a:r>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908720"/>
            <a:ext cx="3096344" cy="5678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412776"/>
            <a:ext cx="4104456" cy="4995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623818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Hromatīna </a:t>
            </a:r>
            <a:r>
              <a:rPr lang="lv-LV" dirty="0" err="1" smtClean="0"/>
              <a:t>imunoprecipetācija</a:t>
            </a:r>
            <a:r>
              <a:rPr lang="lv-LV" dirty="0" smtClean="0"/>
              <a:t> (</a:t>
            </a:r>
            <a:r>
              <a:rPr lang="lv-LV" dirty="0" err="1" smtClean="0"/>
              <a:t>ChIP</a:t>
            </a:r>
            <a:r>
              <a:rPr lang="lv-LV" dirty="0" smtClean="0"/>
              <a:t>)</a:t>
            </a:r>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980728"/>
            <a:ext cx="5328591" cy="5761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71102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4450"/>
            <a:ext cx="8229600" cy="1143000"/>
          </a:xfrm>
        </p:spPr>
        <p:txBody>
          <a:bodyPr/>
          <a:lstStyle/>
          <a:p>
            <a:pPr algn="l"/>
            <a:r>
              <a:rPr lang="lv-LV" sz="3200" smtClean="0">
                <a:latin typeface="Arial" charset="0"/>
                <a:cs typeface="Arial" charset="0"/>
              </a:rPr>
              <a:t>Helicos sekvenēšana</a:t>
            </a:r>
          </a:p>
        </p:txBody>
      </p:sp>
      <p:sp>
        <p:nvSpPr>
          <p:cNvPr id="65539" name="Rectangle 3"/>
          <p:cNvSpPr>
            <a:spLocks noGrp="1" noChangeArrowheads="1"/>
          </p:cNvSpPr>
          <p:nvPr>
            <p:ph type="body" idx="1"/>
          </p:nvPr>
        </p:nvSpPr>
        <p:spPr>
          <a:xfrm>
            <a:off x="755650" y="1778000"/>
            <a:ext cx="3960813" cy="4525963"/>
          </a:xfrm>
        </p:spPr>
        <p:txBody>
          <a:bodyPr/>
          <a:lstStyle/>
          <a:p>
            <a:pPr marL="176213" indent="-176213">
              <a:lnSpc>
                <a:spcPct val="90000"/>
              </a:lnSpc>
              <a:buFontTx/>
              <a:buNone/>
            </a:pPr>
            <a:r>
              <a:rPr lang="lv-LV" sz="2000" smtClean="0">
                <a:latin typeface="Arial" charset="0"/>
                <a:cs typeface="Arial" charset="0"/>
              </a:rPr>
              <a:t>Galvenie sekvenēšanas soļi:</a:t>
            </a:r>
          </a:p>
          <a:p>
            <a:pPr marL="176213" indent="-176213">
              <a:lnSpc>
                <a:spcPct val="90000"/>
              </a:lnSpc>
              <a:buFontTx/>
              <a:buNone/>
            </a:pPr>
            <a:endParaRPr lang="lv-LV" sz="2000" smtClean="0">
              <a:latin typeface="Arial" charset="0"/>
              <a:cs typeface="Arial" charset="0"/>
            </a:endParaRPr>
          </a:p>
          <a:p>
            <a:pPr marL="176213" indent="-176213">
              <a:lnSpc>
                <a:spcPct val="90000"/>
              </a:lnSpc>
              <a:buFontTx/>
              <a:buNone/>
            </a:pPr>
            <a:r>
              <a:rPr lang="lv-LV" sz="1800" smtClean="0">
                <a:latin typeface="Arial" charset="0"/>
                <a:cs typeface="Arial" charset="0"/>
              </a:rPr>
              <a:t>1.DNS fragmenti tiek imobilizēti uz slaida virsmas;</a:t>
            </a:r>
          </a:p>
          <a:p>
            <a:pPr marL="176213" indent="-176213">
              <a:lnSpc>
                <a:spcPct val="90000"/>
              </a:lnSpc>
              <a:buFontTx/>
              <a:buNone/>
            </a:pPr>
            <a:endParaRPr lang="lv-LV" sz="900" smtClean="0">
              <a:latin typeface="Arial" charset="0"/>
              <a:cs typeface="Arial" charset="0"/>
            </a:endParaRPr>
          </a:p>
          <a:p>
            <a:pPr marL="176213" indent="-176213">
              <a:lnSpc>
                <a:spcPct val="90000"/>
              </a:lnSpc>
              <a:buFontTx/>
              <a:buNone/>
            </a:pPr>
            <a:r>
              <a:rPr lang="lv-LV" sz="1800" smtClean="0">
                <a:latin typeface="Arial" charset="0"/>
                <a:cs typeface="Arial" charset="0"/>
              </a:rPr>
              <a:t>2.Polimerāze katalizē fluoriscenti iezīmēta nukleotīda pievienošanu</a:t>
            </a:r>
            <a:r>
              <a:rPr lang="lv-LV" sz="2000" smtClean="0">
                <a:latin typeface="Arial" charset="0"/>
                <a:cs typeface="Arial" charset="0"/>
              </a:rPr>
              <a:t>;</a:t>
            </a:r>
          </a:p>
          <a:p>
            <a:pPr marL="176213" indent="-176213">
              <a:lnSpc>
                <a:spcPct val="90000"/>
              </a:lnSpc>
              <a:buFontTx/>
              <a:buNone/>
            </a:pPr>
            <a:endParaRPr lang="lv-LV" sz="900" smtClean="0">
              <a:latin typeface="Arial" charset="0"/>
              <a:cs typeface="Arial" charset="0"/>
            </a:endParaRPr>
          </a:p>
          <a:p>
            <a:pPr marL="176213" indent="-176213">
              <a:lnSpc>
                <a:spcPct val="90000"/>
              </a:lnSpc>
              <a:buFontTx/>
              <a:buNone/>
            </a:pPr>
            <a:r>
              <a:rPr lang="lv-LV" sz="1800" smtClean="0">
                <a:latin typeface="Arial" charset="0"/>
                <a:cs typeface="Arial" charset="0"/>
              </a:rPr>
              <a:t>3.Tiek aizvākti liekie nukleotīdi un polimerāze;</a:t>
            </a:r>
          </a:p>
          <a:p>
            <a:pPr marL="176213" indent="-176213">
              <a:lnSpc>
                <a:spcPct val="90000"/>
              </a:lnSpc>
              <a:buFontTx/>
              <a:buNone/>
            </a:pPr>
            <a:endParaRPr lang="lv-LV" sz="800" smtClean="0">
              <a:latin typeface="Arial" charset="0"/>
              <a:cs typeface="Arial" charset="0"/>
            </a:endParaRPr>
          </a:p>
          <a:p>
            <a:pPr marL="176213" indent="-176213">
              <a:lnSpc>
                <a:spcPct val="90000"/>
              </a:lnSpc>
              <a:buFontTx/>
              <a:buNone/>
            </a:pPr>
            <a:r>
              <a:rPr lang="lv-LV" sz="1800" smtClean="0">
                <a:latin typeface="Arial" charset="0"/>
                <a:cs typeface="Arial" charset="0"/>
              </a:rPr>
              <a:t>4.Tiek nolasīts signāls</a:t>
            </a:r>
            <a:r>
              <a:rPr lang="lv-LV" sz="2000" smtClean="0">
                <a:latin typeface="Arial" charset="0"/>
                <a:cs typeface="Arial" charset="0"/>
              </a:rPr>
              <a:t>;</a:t>
            </a:r>
          </a:p>
          <a:p>
            <a:pPr marL="176213" indent="-176213">
              <a:lnSpc>
                <a:spcPct val="90000"/>
              </a:lnSpc>
              <a:buFontTx/>
              <a:buNone/>
            </a:pPr>
            <a:endParaRPr lang="lv-LV" sz="900" smtClean="0">
              <a:latin typeface="Arial" charset="0"/>
              <a:cs typeface="Arial" charset="0"/>
            </a:endParaRPr>
          </a:p>
          <a:p>
            <a:pPr marL="176213" indent="-176213">
              <a:lnSpc>
                <a:spcPct val="90000"/>
              </a:lnSpc>
              <a:buFontTx/>
              <a:buNone/>
            </a:pPr>
            <a:r>
              <a:rPr lang="lv-LV" sz="1800" smtClean="0">
                <a:latin typeface="Arial" charset="0"/>
                <a:cs typeface="Arial" charset="0"/>
              </a:rPr>
              <a:t>5.Fluoriscentā grupa tiek nošķelta;</a:t>
            </a:r>
          </a:p>
          <a:p>
            <a:pPr marL="176213" indent="-176213">
              <a:lnSpc>
                <a:spcPct val="90000"/>
              </a:lnSpc>
              <a:buFontTx/>
              <a:buNone/>
            </a:pPr>
            <a:endParaRPr lang="lv-LV" sz="800" smtClean="0">
              <a:latin typeface="Arial" charset="0"/>
              <a:cs typeface="Arial" charset="0"/>
            </a:endParaRPr>
          </a:p>
          <a:p>
            <a:pPr marL="176213" indent="-176213">
              <a:lnSpc>
                <a:spcPct val="90000"/>
              </a:lnSpc>
              <a:buFontTx/>
              <a:buNone/>
            </a:pPr>
            <a:r>
              <a:rPr lang="lv-LV" sz="1800" smtClean="0">
                <a:latin typeface="Arial" charset="0"/>
                <a:cs typeface="Arial" charset="0"/>
              </a:rPr>
              <a:t>6.Tiek pievienots nākamais nukleotīds...</a:t>
            </a:r>
          </a:p>
        </p:txBody>
      </p:sp>
      <p:pic>
        <p:nvPicPr>
          <p:cNvPr id="65540" name="Picture 4"/>
          <p:cNvPicPr>
            <a:picLocks noChangeAspect="1" noChangeArrowheads="1"/>
          </p:cNvPicPr>
          <p:nvPr/>
        </p:nvPicPr>
        <p:blipFill>
          <a:blip r:embed="rId2" cstate="print"/>
          <a:srcRect/>
          <a:stretch>
            <a:fillRect/>
          </a:stretch>
        </p:blipFill>
        <p:spPr bwMode="auto">
          <a:xfrm>
            <a:off x="5013325" y="1858963"/>
            <a:ext cx="3487738" cy="4883150"/>
          </a:xfrm>
          <a:prstGeom prst="rect">
            <a:avLst/>
          </a:prstGeom>
          <a:noFill/>
          <a:ln w="9525">
            <a:noFill/>
            <a:miter lim="800000"/>
            <a:headEnd/>
            <a:tailEnd/>
          </a:ln>
        </p:spPr>
      </p:pic>
      <p:sp>
        <p:nvSpPr>
          <p:cNvPr id="65541" name="Text Box 5"/>
          <p:cNvSpPr txBox="1">
            <a:spLocks noChangeArrowheads="1"/>
          </p:cNvSpPr>
          <p:nvPr/>
        </p:nvSpPr>
        <p:spPr bwMode="auto">
          <a:xfrm>
            <a:off x="5386388" y="4027488"/>
            <a:ext cx="360362" cy="304800"/>
          </a:xfrm>
          <a:prstGeom prst="rect">
            <a:avLst/>
          </a:prstGeom>
          <a:noFill/>
          <a:ln w="9525">
            <a:noFill/>
            <a:miter lim="800000"/>
            <a:headEnd/>
            <a:tailEnd/>
          </a:ln>
        </p:spPr>
        <p:txBody>
          <a:bodyPr>
            <a:spAutoFit/>
          </a:bodyPr>
          <a:lstStyle/>
          <a:p>
            <a:pPr>
              <a:spcBef>
                <a:spcPct val="50000"/>
              </a:spcBef>
            </a:pPr>
            <a:r>
              <a:rPr lang="lv-LV" sz="1400" b="1"/>
              <a:t>2.</a:t>
            </a:r>
          </a:p>
        </p:txBody>
      </p:sp>
      <p:sp>
        <p:nvSpPr>
          <p:cNvPr id="65542" name="Text Box 6"/>
          <p:cNvSpPr txBox="1">
            <a:spLocks noChangeArrowheads="1"/>
          </p:cNvSpPr>
          <p:nvPr/>
        </p:nvSpPr>
        <p:spPr bwMode="auto">
          <a:xfrm>
            <a:off x="7202488" y="4027488"/>
            <a:ext cx="360362" cy="304800"/>
          </a:xfrm>
          <a:prstGeom prst="rect">
            <a:avLst/>
          </a:prstGeom>
          <a:noFill/>
          <a:ln w="9525">
            <a:noFill/>
            <a:miter lim="800000"/>
            <a:headEnd/>
            <a:tailEnd/>
          </a:ln>
        </p:spPr>
        <p:txBody>
          <a:bodyPr>
            <a:spAutoFit/>
          </a:bodyPr>
          <a:lstStyle/>
          <a:p>
            <a:pPr>
              <a:spcBef>
                <a:spcPct val="50000"/>
              </a:spcBef>
            </a:pPr>
            <a:r>
              <a:rPr lang="lv-LV" sz="1400" b="1"/>
              <a:t>3.</a:t>
            </a:r>
          </a:p>
        </p:txBody>
      </p:sp>
      <p:sp>
        <p:nvSpPr>
          <p:cNvPr id="65543" name="Text Box 7"/>
          <p:cNvSpPr txBox="1">
            <a:spLocks noChangeArrowheads="1"/>
          </p:cNvSpPr>
          <p:nvPr/>
        </p:nvSpPr>
        <p:spPr bwMode="auto">
          <a:xfrm>
            <a:off x="7204075" y="6442075"/>
            <a:ext cx="360363" cy="304800"/>
          </a:xfrm>
          <a:prstGeom prst="rect">
            <a:avLst/>
          </a:prstGeom>
          <a:noFill/>
          <a:ln w="9525">
            <a:noFill/>
            <a:miter lim="800000"/>
            <a:headEnd/>
            <a:tailEnd/>
          </a:ln>
        </p:spPr>
        <p:txBody>
          <a:bodyPr>
            <a:spAutoFit/>
          </a:bodyPr>
          <a:lstStyle/>
          <a:p>
            <a:pPr>
              <a:spcBef>
                <a:spcPct val="50000"/>
              </a:spcBef>
            </a:pPr>
            <a:r>
              <a:rPr lang="lv-LV" sz="1400" b="1"/>
              <a:t>4.</a:t>
            </a:r>
          </a:p>
        </p:txBody>
      </p:sp>
      <p:sp>
        <p:nvSpPr>
          <p:cNvPr id="65544" name="Text Box 8"/>
          <p:cNvSpPr txBox="1">
            <a:spLocks noChangeArrowheads="1"/>
          </p:cNvSpPr>
          <p:nvPr/>
        </p:nvSpPr>
        <p:spPr bwMode="auto">
          <a:xfrm>
            <a:off x="5446713" y="6453188"/>
            <a:ext cx="360362" cy="304800"/>
          </a:xfrm>
          <a:prstGeom prst="rect">
            <a:avLst/>
          </a:prstGeom>
          <a:noFill/>
          <a:ln w="9525">
            <a:noFill/>
            <a:miter lim="800000"/>
            <a:headEnd/>
            <a:tailEnd/>
          </a:ln>
        </p:spPr>
        <p:txBody>
          <a:bodyPr>
            <a:spAutoFit/>
          </a:bodyPr>
          <a:lstStyle/>
          <a:p>
            <a:pPr>
              <a:spcBef>
                <a:spcPct val="50000"/>
              </a:spcBef>
            </a:pPr>
            <a:r>
              <a:rPr lang="lv-LV" sz="1400" b="1"/>
              <a:t>5.</a:t>
            </a:r>
          </a:p>
        </p:txBody>
      </p:sp>
      <p:pic>
        <p:nvPicPr>
          <p:cNvPr id="65545" name="Picture 10"/>
          <p:cNvPicPr>
            <a:picLocks noChangeAspect="1" noChangeArrowheads="1"/>
          </p:cNvPicPr>
          <p:nvPr/>
        </p:nvPicPr>
        <p:blipFill>
          <a:blip r:embed="rId3" cstate="print"/>
          <a:srcRect/>
          <a:stretch>
            <a:fillRect/>
          </a:stretch>
        </p:blipFill>
        <p:spPr bwMode="auto">
          <a:xfrm>
            <a:off x="6869113" y="80963"/>
            <a:ext cx="2179637" cy="887412"/>
          </a:xfrm>
          <a:prstGeom prst="rect">
            <a:avLst/>
          </a:prstGeom>
          <a:noFill/>
          <a:ln w="9525">
            <a:noFill/>
            <a:miter lim="800000"/>
            <a:headEnd/>
            <a:tailEnd/>
          </a:ln>
        </p:spPr>
      </p:pic>
    </p:spTree>
    <p:extLst>
      <p:ext uri="{BB962C8B-B14F-4D97-AF65-F5344CB8AC3E}">
        <p14:creationId xmlns:p14="http://schemas.microsoft.com/office/powerpoint/2010/main" val="8699339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t>Hromosomu </a:t>
            </a:r>
            <a:r>
              <a:rPr lang="lv-LV" dirty="0" err="1" smtClean="0"/>
              <a:t>konformācijas</a:t>
            </a:r>
            <a:r>
              <a:rPr lang="lv-LV" dirty="0" smtClean="0"/>
              <a:t> noteikšana (3C)</a:t>
            </a:r>
            <a:endParaRPr lang="en-US" dirty="0"/>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836711"/>
            <a:ext cx="4032448" cy="6032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87474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v-LV" dirty="0" err="1" smtClean="0"/>
              <a:t>ChIP-on-chip</a:t>
            </a:r>
            <a:endParaRPr lang="en-US"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590" y="1052736"/>
            <a:ext cx="8751098" cy="5539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17003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lv-LV" dirty="0" err="1" smtClean="0"/>
              <a:t>Chip-seq</a:t>
            </a:r>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836712"/>
            <a:ext cx="4464496" cy="5933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229246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198" t="8729" r="17639" b="3269"/>
          <a:stretch/>
        </p:blipFill>
        <p:spPr>
          <a:xfrm>
            <a:off x="1594" y="366284"/>
            <a:ext cx="9142405" cy="6519100"/>
          </a:xfrm>
        </p:spPr>
      </p:pic>
      <p:sp>
        <p:nvSpPr>
          <p:cNvPr id="3" name="Title 2"/>
          <p:cNvSpPr>
            <a:spLocks noGrp="1"/>
          </p:cNvSpPr>
          <p:nvPr>
            <p:ph type="title"/>
          </p:nvPr>
        </p:nvSpPr>
        <p:spPr/>
        <p:txBody>
          <a:bodyPr/>
          <a:lstStyle/>
          <a:p>
            <a:endParaRPr lang="lv-LV"/>
          </a:p>
        </p:txBody>
      </p:sp>
    </p:spTree>
    <p:extLst>
      <p:ext uri="{BB962C8B-B14F-4D97-AF65-F5344CB8AC3E}">
        <p14:creationId xmlns:p14="http://schemas.microsoft.com/office/powerpoint/2010/main" val="107884431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smtClean="0"/>
              <a:t>ENCODE projekts</a:t>
            </a:r>
            <a:endParaRPr lang="lv-LV" dirty="0"/>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555" y="864833"/>
            <a:ext cx="8178188" cy="5842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bwMode="auto">
          <a:xfrm>
            <a:off x="1907704" y="3501008"/>
            <a:ext cx="1440160" cy="144016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72686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err="1" smtClean="0"/>
              <a:t>DNAse</a:t>
            </a:r>
            <a:r>
              <a:rPr lang="lv-LV" dirty="0" smtClean="0"/>
              <a:t> </a:t>
            </a:r>
            <a:r>
              <a:rPr lang="lv-LV" dirty="0" err="1" smtClean="0"/>
              <a:t>seq</a:t>
            </a:r>
            <a:endParaRPr lang="en-US"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9124242" cy="5365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30733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599" y="2132856"/>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altLang="en-US" sz="1500" b="1" dirty="0">
                <a:latin typeface="Arial" charset="0"/>
              </a:rPr>
              <a:t>FAIRE in human cells is illustrated on the left, while preparation of the reference is illustrated on the right.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3361" y="5878697"/>
            <a:ext cx="652320" cy="6523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9761" y="979303"/>
            <a:ext cx="632736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409761"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100" b="1">
                <a:latin typeface="Arial" charset="0"/>
              </a:rPr>
              <a:t>Giresi P G et al. Genome Res. 2007;17:877-885</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r>
              <a:rPr lang="en-GB" altLang="en-US" sz="900">
                <a:latin typeface="Arial" charset="0"/>
              </a:rPr>
              <a:t>Copyright © 2007, Cold Spring Harbor Laboratory Press</a:t>
            </a:r>
          </a:p>
        </p:txBody>
      </p:sp>
      <p:sp>
        <p:nvSpPr>
          <p:cNvPr id="7" name="Title 2"/>
          <p:cNvSpPr txBox="1">
            <a:spLocks/>
          </p:cNvSpPr>
          <p:nvPr/>
        </p:nvSpPr>
        <p:spPr>
          <a:xfrm>
            <a:off x="0" y="152400"/>
            <a:ext cx="8686800" cy="563563"/>
          </a:xfrm>
          <a:prstGeom prst="rect">
            <a:avLst/>
          </a:prstGeom>
        </p:spPr>
        <p:txBody>
          <a:bodyPr/>
          <a:lstStyle>
            <a:lvl1pPr algn="r" rtl="0" eaLnBrk="1" fontAlgn="base" hangingPunct="1">
              <a:spcBef>
                <a:spcPct val="0"/>
              </a:spcBef>
              <a:spcAft>
                <a:spcPct val="0"/>
              </a:spcAft>
              <a:defRPr sz="3200" b="1">
                <a:solidFill>
                  <a:srgbClr val="000066"/>
                </a:solidFill>
                <a:latin typeface="Calibri" pitchFamily="34" charset="0"/>
                <a:ea typeface="+mj-ea"/>
                <a:cs typeface="Calibri" pitchFamily="34" charset="0"/>
              </a:defRPr>
            </a:lvl1pPr>
            <a:lvl2pPr algn="r" rtl="0" eaLnBrk="1" fontAlgn="base" hangingPunct="1">
              <a:spcBef>
                <a:spcPct val="0"/>
              </a:spcBef>
              <a:spcAft>
                <a:spcPct val="0"/>
              </a:spcAft>
              <a:defRPr sz="3200">
                <a:solidFill>
                  <a:schemeClr val="tx1"/>
                </a:solidFill>
                <a:latin typeface="Verdana" pitchFamily="34" charset="0"/>
              </a:defRPr>
            </a:lvl2pPr>
            <a:lvl3pPr algn="r" rtl="0" eaLnBrk="1" fontAlgn="base" hangingPunct="1">
              <a:spcBef>
                <a:spcPct val="0"/>
              </a:spcBef>
              <a:spcAft>
                <a:spcPct val="0"/>
              </a:spcAft>
              <a:defRPr sz="3200">
                <a:solidFill>
                  <a:schemeClr val="tx1"/>
                </a:solidFill>
                <a:latin typeface="Verdana" pitchFamily="34" charset="0"/>
              </a:defRPr>
            </a:lvl3pPr>
            <a:lvl4pPr algn="r" rtl="0" eaLnBrk="1" fontAlgn="base" hangingPunct="1">
              <a:spcBef>
                <a:spcPct val="0"/>
              </a:spcBef>
              <a:spcAft>
                <a:spcPct val="0"/>
              </a:spcAft>
              <a:defRPr sz="3200">
                <a:solidFill>
                  <a:schemeClr val="tx1"/>
                </a:solidFill>
                <a:latin typeface="Verdana" pitchFamily="34" charset="0"/>
              </a:defRPr>
            </a:lvl4pPr>
            <a:lvl5pPr algn="r" rtl="0" eaLnBrk="1" fontAlgn="base" hangingPunct="1">
              <a:spcBef>
                <a:spcPct val="0"/>
              </a:spcBef>
              <a:spcAft>
                <a:spcPct val="0"/>
              </a:spcAft>
              <a:defRPr sz="3200">
                <a:solidFill>
                  <a:schemeClr val="tx1"/>
                </a:solidFill>
                <a:latin typeface="Verdana" pitchFamily="34" charset="0"/>
              </a:defRPr>
            </a:lvl5pPr>
            <a:lvl6pPr marL="457200" algn="r" rtl="0" eaLnBrk="1" fontAlgn="base" hangingPunct="1">
              <a:spcBef>
                <a:spcPct val="0"/>
              </a:spcBef>
              <a:spcAft>
                <a:spcPct val="0"/>
              </a:spcAft>
              <a:defRPr sz="3200">
                <a:solidFill>
                  <a:schemeClr val="tx1"/>
                </a:solidFill>
                <a:latin typeface="Verdana" pitchFamily="34" charset="0"/>
              </a:defRPr>
            </a:lvl6pPr>
            <a:lvl7pPr marL="914400" algn="r" rtl="0" eaLnBrk="1" fontAlgn="base" hangingPunct="1">
              <a:spcBef>
                <a:spcPct val="0"/>
              </a:spcBef>
              <a:spcAft>
                <a:spcPct val="0"/>
              </a:spcAft>
              <a:defRPr sz="3200">
                <a:solidFill>
                  <a:schemeClr val="tx1"/>
                </a:solidFill>
                <a:latin typeface="Verdana" pitchFamily="34" charset="0"/>
              </a:defRPr>
            </a:lvl7pPr>
            <a:lvl8pPr marL="1371600" algn="r" rtl="0" eaLnBrk="1" fontAlgn="base" hangingPunct="1">
              <a:spcBef>
                <a:spcPct val="0"/>
              </a:spcBef>
              <a:spcAft>
                <a:spcPct val="0"/>
              </a:spcAft>
              <a:defRPr sz="3200">
                <a:solidFill>
                  <a:schemeClr val="tx1"/>
                </a:solidFill>
                <a:latin typeface="Verdana" pitchFamily="34" charset="0"/>
              </a:defRPr>
            </a:lvl8pPr>
            <a:lvl9pPr marL="1828800" algn="r" rtl="0" eaLnBrk="1" fontAlgn="base" hangingPunct="1">
              <a:spcBef>
                <a:spcPct val="0"/>
              </a:spcBef>
              <a:spcAft>
                <a:spcPct val="0"/>
              </a:spcAft>
              <a:defRPr sz="3200">
                <a:solidFill>
                  <a:schemeClr val="tx1"/>
                </a:solidFill>
                <a:latin typeface="Verdana" pitchFamily="34" charset="0"/>
              </a:defRPr>
            </a:lvl9pPr>
          </a:lstStyle>
          <a:p>
            <a:r>
              <a:rPr lang="lv-LV" sz="2400" kern="0" dirty="0" smtClean="0"/>
              <a:t>FAIRE - </a:t>
            </a:r>
            <a:r>
              <a:rPr lang="en-US" sz="2400" u="sng" dirty="0"/>
              <a:t>F</a:t>
            </a:r>
            <a:r>
              <a:rPr lang="en-US" sz="2400" dirty="0"/>
              <a:t>ormaldehyde-</a:t>
            </a:r>
            <a:r>
              <a:rPr lang="en-US" sz="2400" u="sng" dirty="0"/>
              <a:t>A</a:t>
            </a:r>
            <a:r>
              <a:rPr lang="en-US" sz="2400" dirty="0"/>
              <a:t>ssisted </a:t>
            </a:r>
            <a:r>
              <a:rPr lang="en-US" sz="2400" u="sng" dirty="0" smtClean="0"/>
              <a:t>I</a:t>
            </a:r>
            <a:r>
              <a:rPr lang="en-US" sz="2400" dirty="0" smtClean="0"/>
              <a:t>solation</a:t>
            </a:r>
            <a:r>
              <a:rPr lang="lv-LV" sz="2400" dirty="0" smtClean="0"/>
              <a:t> o</a:t>
            </a:r>
            <a:r>
              <a:rPr lang="en-US" sz="2400" dirty="0" smtClean="0"/>
              <a:t>f</a:t>
            </a:r>
            <a:r>
              <a:rPr lang="lv-LV" sz="2400" dirty="0" smtClean="0"/>
              <a:t> </a:t>
            </a:r>
            <a:r>
              <a:rPr lang="en-US" sz="2400" u="sng" dirty="0" smtClean="0"/>
              <a:t>R</a:t>
            </a:r>
            <a:r>
              <a:rPr lang="en-US" sz="2400" dirty="0" smtClean="0"/>
              <a:t>egulatory</a:t>
            </a:r>
            <a:r>
              <a:rPr lang="en-US" sz="2400" dirty="0"/>
              <a:t> </a:t>
            </a:r>
            <a:r>
              <a:rPr lang="lv-LV" sz="2400" dirty="0" smtClean="0"/>
              <a:t> </a:t>
            </a:r>
            <a:r>
              <a:rPr lang="en-US" sz="2400" u="sng" dirty="0" smtClean="0"/>
              <a:t>E</a:t>
            </a:r>
            <a:r>
              <a:rPr lang="en-US" sz="2400" dirty="0" smtClean="0"/>
              <a:t>lements</a:t>
            </a:r>
            <a:endParaRPr lang="en-US" sz="2400" dirty="0"/>
          </a:p>
        </p:txBody>
      </p:sp>
    </p:spTree>
    <p:extLst>
      <p:ext uri="{BB962C8B-B14F-4D97-AF65-F5344CB8AC3E}">
        <p14:creationId xmlns:p14="http://schemas.microsoft.com/office/powerpoint/2010/main" val="9599116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smtClean="0"/>
              <a:t>ENCODE projekts</a:t>
            </a:r>
            <a:endParaRPr lang="lv-LV" dirty="0"/>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555" y="864833"/>
            <a:ext cx="8178188" cy="5842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bwMode="auto">
          <a:xfrm>
            <a:off x="899592" y="3501008"/>
            <a:ext cx="1440160" cy="144016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11285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4"/>
            <a:ext cx="626745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116632"/>
            <a:ext cx="8964488" cy="369332"/>
          </a:xfrm>
          <a:prstGeom prst="rect">
            <a:avLst/>
          </a:prstGeom>
        </p:spPr>
        <p:txBody>
          <a:bodyPr wrap="square">
            <a:spAutoFit/>
          </a:bodyPr>
          <a:lstStyle/>
          <a:p>
            <a:r>
              <a:rPr lang="lv-LV" b="1" dirty="0">
                <a:solidFill>
                  <a:schemeClr val="tx1">
                    <a:lumMod val="75000"/>
                  </a:schemeClr>
                </a:solidFill>
              </a:rPr>
              <a:t>Hromosomu </a:t>
            </a:r>
            <a:r>
              <a:rPr lang="lv-LV" b="1" dirty="0" err="1">
                <a:solidFill>
                  <a:schemeClr val="tx1">
                    <a:lumMod val="75000"/>
                  </a:schemeClr>
                </a:solidFill>
              </a:rPr>
              <a:t>konformācijas</a:t>
            </a:r>
            <a:r>
              <a:rPr lang="lv-LV" b="1" dirty="0">
                <a:solidFill>
                  <a:schemeClr val="tx1">
                    <a:lumMod val="75000"/>
                  </a:schemeClr>
                </a:solidFill>
              </a:rPr>
              <a:t> </a:t>
            </a:r>
            <a:r>
              <a:rPr lang="lv-LV" b="1" dirty="0" smtClean="0">
                <a:solidFill>
                  <a:schemeClr val="tx1">
                    <a:lumMod val="75000"/>
                  </a:schemeClr>
                </a:solidFill>
              </a:rPr>
              <a:t>noteikšanas </a:t>
            </a:r>
            <a:r>
              <a:rPr lang="lv-LV" b="1" dirty="0">
                <a:solidFill>
                  <a:schemeClr val="tx1">
                    <a:lumMod val="75000"/>
                  </a:schemeClr>
                </a:solidFill>
              </a:rPr>
              <a:t>(3C</a:t>
            </a:r>
            <a:r>
              <a:rPr lang="lv-LV" b="1" dirty="0" smtClean="0">
                <a:solidFill>
                  <a:schemeClr val="tx1">
                    <a:lumMod val="75000"/>
                  </a:schemeClr>
                </a:solidFill>
              </a:rPr>
              <a:t>) metodes </a:t>
            </a:r>
            <a:r>
              <a:rPr lang="lv-LV" b="1" dirty="0" err="1" smtClean="0">
                <a:solidFill>
                  <a:schemeClr val="tx1">
                    <a:lumMod val="75000"/>
                  </a:schemeClr>
                </a:solidFill>
              </a:rPr>
              <a:t>modificācijas</a:t>
            </a:r>
            <a:endParaRPr lang="en-US" b="1" dirty="0">
              <a:solidFill>
                <a:schemeClr val="tx1">
                  <a:lumMod val="75000"/>
                </a:schemeClr>
              </a:solidFill>
            </a:endParaRPr>
          </a:p>
        </p:txBody>
      </p:sp>
      <p:sp>
        <p:nvSpPr>
          <p:cNvPr id="3" name="TextBox 2"/>
          <p:cNvSpPr txBox="1"/>
          <p:nvPr/>
        </p:nvSpPr>
        <p:spPr>
          <a:xfrm>
            <a:off x="4482244" y="1484784"/>
            <a:ext cx="4767715" cy="1323439"/>
          </a:xfrm>
          <a:prstGeom prst="rect">
            <a:avLst/>
          </a:prstGeom>
          <a:noFill/>
        </p:spPr>
        <p:txBody>
          <a:bodyPr wrap="none" rtlCol="0">
            <a:spAutoFit/>
          </a:bodyPr>
          <a:lstStyle/>
          <a:p>
            <a:r>
              <a:rPr lang="lv-LV" sz="1600" dirty="0" err="1"/>
              <a:t>Chromosome</a:t>
            </a:r>
            <a:r>
              <a:rPr lang="lv-LV" sz="1600" dirty="0"/>
              <a:t> </a:t>
            </a:r>
            <a:r>
              <a:rPr lang="lv-LV" sz="1600" dirty="0" err="1"/>
              <a:t>Conformation</a:t>
            </a:r>
            <a:r>
              <a:rPr lang="lv-LV" sz="1600" dirty="0"/>
              <a:t> </a:t>
            </a:r>
            <a:r>
              <a:rPr lang="lv-LV" sz="1600" dirty="0" err="1" smtClean="0"/>
              <a:t>Capture</a:t>
            </a:r>
            <a:endParaRPr lang="lv-LV" sz="1600" dirty="0" smtClean="0"/>
          </a:p>
          <a:p>
            <a:r>
              <a:rPr lang="lv-LV" sz="1600" dirty="0" err="1"/>
              <a:t>Circularized</a:t>
            </a:r>
            <a:r>
              <a:rPr lang="lv-LV" sz="1600" dirty="0"/>
              <a:t> </a:t>
            </a:r>
            <a:r>
              <a:rPr lang="lv-LV" sz="1600" dirty="0" err="1"/>
              <a:t>Chromosome</a:t>
            </a:r>
            <a:r>
              <a:rPr lang="lv-LV" sz="1600" dirty="0"/>
              <a:t> </a:t>
            </a:r>
            <a:r>
              <a:rPr lang="lv-LV" sz="1600" dirty="0" err="1"/>
              <a:t>Conformation</a:t>
            </a:r>
            <a:r>
              <a:rPr lang="lv-LV" sz="1600" dirty="0"/>
              <a:t> </a:t>
            </a:r>
            <a:r>
              <a:rPr lang="lv-LV" sz="1600" dirty="0" err="1"/>
              <a:t>Capture</a:t>
            </a:r>
            <a:endParaRPr lang="lv-LV" sz="1600" dirty="0"/>
          </a:p>
          <a:p>
            <a:r>
              <a:rPr lang="lv-LV" sz="1600" dirty="0" err="1"/>
              <a:t>Carbon-Copy</a:t>
            </a:r>
            <a:r>
              <a:rPr lang="lv-LV" sz="1600" dirty="0"/>
              <a:t> </a:t>
            </a:r>
            <a:r>
              <a:rPr lang="lv-LV" sz="1600" dirty="0" err="1"/>
              <a:t>Chromosome</a:t>
            </a:r>
            <a:r>
              <a:rPr lang="lv-LV" sz="1600" dirty="0"/>
              <a:t> </a:t>
            </a:r>
            <a:r>
              <a:rPr lang="lv-LV" sz="1600" dirty="0" err="1"/>
              <a:t>Conformation</a:t>
            </a:r>
            <a:r>
              <a:rPr lang="lv-LV" sz="1600" dirty="0"/>
              <a:t> </a:t>
            </a:r>
            <a:r>
              <a:rPr lang="lv-LV" sz="1600" dirty="0" err="1"/>
              <a:t>Capture</a:t>
            </a:r>
            <a:endParaRPr lang="lv-LV" sz="1600" dirty="0"/>
          </a:p>
          <a:p>
            <a:endParaRPr lang="lv-LV" sz="1600" dirty="0"/>
          </a:p>
          <a:p>
            <a:endParaRPr lang="lv-LV" sz="1600" dirty="0"/>
          </a:p>
        </p:txBody>
      </p:sp>
    </p:spTree>
    <p:extLst>
      <p:ext uri="{BB962C8B-B14F-4D97-AF65-F5344CB8AC3E}">
        <p14:creationId xmlns:p14="http://schemas.microsoft.com/office/powerpoint/2010/main" val="428967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1450"/>
            <a:ext cx="8229600" cy="563563"/>
          </a:xfrm>
        </p:spPr>
        <p:txBody>
          <a:bodyPr/>
          <a:lstStyle/>
          <a:p>
            <a:r>
              <a:rPr lang="en-US" sz="2800" b="0" dirty="0" smtClean="0"/>
              <a:t>TCC</a:t>
            </a:r>
            <a:r>
              <a:rPr lang="lv-LV" sz="2800" b="0" dirty="0" smtClean="0"/>
              <a:t> - </a:t>
            </a:r>
            <a:r>
              <a:rPr lang="en-US" sz="2800" b="0" dirty="0"/>
              <a:t>tethered chromosome conformation </a:t>
            </a:r>
            <a:r>
              <a:rPr lang="en-US" sz="2800" b="0" dirty="0" smtClean="0"/>
              <a:t>capture</a:t>
            </a:r>
            <a:r>
              <a:rPr lang="lv-LV" sz="2800" b="0" dirty="0" smtClean="0"/>
              <a:t> </a:t>
            </a:r>
            <a:r>
              <a:rPr lang="lv-LV" sz="2800" b="0" dirty="0" err="1" smtClean="0"/>
              <a:t>Hi-C</a:t>
            </a:r>
            <a:r>
              <a:rPr lang="en-US" sz="2800" b="0" dirty="0"/>
              <a:t/>
            </a:r>
            <a:br>
              <a:rPr lang="en-US" sz="2800" b="0" dirty="0"/>
            </a:br>
            <a:r>
              <a:rPr lang="lv-LV" sz="2800" b="0" dirty="0" smtClean="0"/>
              <a:t> </a:t>
            </a:r>
            <a:endParaRPr lang="en-US" sz="2800" dirty="0"/>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836712"/>
            <a:ext cx="7961709" cy="5521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90671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5"/>
          <p:cNvPicPr>
            <a:picLocks noChangeAspect="1" noChangeArrowheads="1"/>
          </p:cNvPicPr>
          <p:nvPr/>
        </p:nvPicPr>
        <p:blipFill>
          <a:blip r:embed="rId2" cstate="print"/>
          <a:srcRect/>
          <a:stretch>
            <a:fillRect/>
          </a:stretch>
        </p:blipFill>
        <p:spPr bwMode="auto">
          <a:xfrm>
            <a:off x="600075" y="4581525"/>
            <a:ext cx="3095625" cy="1704975"/>
          </a:xfrm>
          <a:prstGeom prst="rect">
            <a:avLst/>
          </a:prstGeom>
          <a:noFill/>
          <a:ln w="9525">
            <a:noFill/>
            <a:miter lim="800000"/>
            <a:headEnd/>
            <a:tailEnd/>
          </a:ln>
        </p:spPr>
      </p:pic>
      <p:sp>
        <p:nvSpPr>
          <p:cNvPr id="66563" name="Text Box 6"/>
          <p:cNvSpPr txBox="1">
            <a:spLocks noChangeArrowheads="1"/>
          </p:cNvSpPr>
          <p:nvPr/>
        </p:nvSpPr>
        <p:spPr bwMode="auto">
          <a:xfrm>
            <a:off x="539552" y="1052736"/>
            <a:ext cx="8064500" cy="769937"/>
          </a:xfrm>
          <a:prstGeom prst="rect">
            <a:avLst/>
          </a:prstGeom>
          <a:noFill/>
          <a:ln w="9525">
            <a:noFill/>
            <a:miter lim="800000"/>
            <a:headEnd/>
            <a:tailEnd/>
          </a:ln>
        </p:spPr>
        <p:txBody>
          <a:bodyPr>
            <a:spAutoFit/>
          </a:bodyPr>
          <a:lstStyle/>
          <a:p>
            <a:pPr>
              <a:spcBef>
                <a:spcPct val="50000"/>
              </a:spcBef>
            </a:pPr>
            <a:r>
              <a:rPr lang="lv-LV" sz="2200" dirty="0" err="1"/>
              <a:t>Helicos</a:t>
            </a:r>
            <a:r>
              <a:rPr lang="lv-LV" sz="2200" dirty="0"/>
              <a:t> </a:t>
            </a:r>
            <a:r>
              <a:rPr lang="lv-LV" sz="2200" dirty="0" err="1"/>
              <a:t>sekvenātorā</a:t>
            </a:r>
            <a:r>
              <a:rPr lang="lv-LV" sz="2200" dirty="0"/>
              <a:t> signāla nolasīšana tiek nodrošināta ar </a:t>
            </a:r>
            <a:r>
              <a:rPr lang="lv-LV" sz="2200" dirty="0" err="1"/>
              <a:t>fluoriscento</a:t>
            </a:r>
            <a:r>
              <a:rPr lang="lv-LV" sz="2200" dirty="0"/>
              <a:t> mikroskopu.</a:t>
            </a:r>
          </a:p>
        </p:txBody>
      </p:sp>
      <p:pic>
        <p:nvPicPr>
          <p:cNvPr id="66564" name="Picture 7"/>
          <p:cNvPicPr>
            <a:picLocks noChangeAspect="1" noChangeArrowheads="1"/>
          </p:cNvPicPr>
          <p:nvPr/>
        </p:nvPicPr>
        <p:blipFill>
          <a:blip r:embed="rId3" cstate="print"/>
          <a:srcRect/>
          <a:stretch>
            <a:fillRect/>
          </a:stretch>
        </p:blipFill>
        <p:spPr bwMode="auto">
          <a:xfrm>
            <a:off x="611188" y="2349500"/>
            <a:ext cx="2095500" cy="1857375"/>
          </a:xfrm>
          <a:prstGeom prst="rect">
            <a:avLst/>
          </a:prstGeom>
          <a:noFill/>
          <a:ln w="9525">
            <a:noFill/>
            <a:miter lim="800000"/>
            <a:headEnd/>
            <a:tailEnd/>
          </a:ln>
        </p:spPr>
      </p:pic>
      <p:sp>
        <p:nvSpPr>
          <p:cNvPr id="66565" name="Text Box 8"/>
          <p:cNvSpPr txBox="1">
            <a:spLocks noChangeArrowheads="1"/>
          </p:cNvSpPr>
          <p:nvPr/>
        </p:nvSpPr>
        <p:spPr bwMode="auto">
          <a:xfrm>
            <a:off x="523875" y="4156075"/>
            <a:ext cx="3671888" cy="336550"/>
          </a:xfrm>
          <a:prstGeom prst="rect">
            <a:avLst/>
          </a:prstGeom>
          <a:noFill/>
          <a:ln w="9525">
            <a:noFill/>
            <a:miter lim="800000"/>
            <a:headEnd/>
            <a:tailEnd/>
          </a:ln>
        </p:spPr>
        <p:txBody>
          <a:bodyPr>
            <a:spAutoFit/>
          </a:bodyPr>
          <a:lstStyle/>
          <a:p>
            <a:pPr>
              <a:spcBef>
                <a:spcPct val="50000"/>
              </a:spcBef>
            </a:pPr>
            <a:r>
              <a:rPr lang="lv-LV" sz="1600"/>
              <a:t>Stikla slaids, uz kā tiek uznesta DNS.</a:t>
            </a:r>
          </a:p>
        </p:txBody>
      </p:sp>
      <p:sp>
        <p:nvSpPr>
          <p:cNvPr id="66566" name="Text Box 9"/>
          <p:cNvSpPr txBox="1">
            <a:spLocks noChangeArrowheads="1"/>
          </p:cNvSpPr>
          <p:nvPr/>
        </p:nvSpPr>
        <p:spPr bwMode="auto">
          <a:xfrm>
            <a:off x="506413" y="6238875"/>
            <a:ext cx="4032250" cy="336550"/>
          </a:xfrm>
          <a:prstGeom prst="rect">
            <a:avLst/>
          </a:prstGeom>
          <a:noFill/>
          <a:ln w="9525">
            <a:noFill/>
            <a:miter lim="800000"/>
            <a:headEnd/>
            <a:tailEnd/>
          </a:ln>
        </p:spPr>
        <p:txBody>
          <a:bodyPr>
            <a:spAutoFit/>
          </a:bodyPr>
          <a:lstStyle/>
          <a:p>
            <a:pPr>
              <a:spcBef>
                <a:spcPct val="50000"/>
              </a:spcBef>
            </a:pPr>
            <a:r>
              <a:rPr lang="lv-LV" sz="1600"/>
              <a:t>Sekvenātora HeliScope™ uzņemts attēls.</a:t>
            </a:r>
          </a:p>
        </p:txBody>
      </p:sp>
      <p:pic>
        <p:nvPicPr>
          <p:cNvPr id="66567" name="Picture 12"/>
          <p:cNvPicPr>
            <a:picLocks noChangeAspect="1" noChangeArrowheads="1"/>
          </p:cNvPicPr>
          <p:nvPr/>
        </p:nvPicPr>
        <p:blipFill>
          <a:blip r:embed="rId4" cstate="print"/>
          <a:srcRect/>
          <a:stretch>
            <a:fillRect/>
          </a:stretch>
        </p:blipFill>
        <p:spPr bwMode="auto">
          <a:xfrm>
            <a:off x="4932040" y="1484784"/>
            <a:ext cx="2624558" cy="3457377"/>
          </a:xfrm>
          <a:prstGeom prst="rect">
            <a:avLst/>
          </a:prstGeom>
          <a:noFill/>
          <a:ln w="9525">
            <a:noFill/>
            <a:miter lim="800000"/>
            <a:headEnd/>
            <a:tailEnd/>
          </a:ln>
        </p:spPr>
      </p:pic>
      <p:sp>
        <p:nvSpPr>
          <p:cNvPr id="66568" name="Rectangle 15"/>
          <p:cNvSpPr>
            <a:spLocks noChangeArrowheads="1"/>
          </p:cNvSpPr>
          <p:nvPr/>
        </p:nvSpPr>
        <p:spPr bwMode="auto">
          <a:xfrm>
            <a:off x="7596336" y="1484784"/>
            <a:ext cx="1547664" cy="1077218"/>
          </a:xfrm>
          <a:prstGeom prst="rect">
            <a:avLst/>
          </a:prstGeom>
          <a:noFill/>
          <a:ln w="9525">
            <a:noFill/>
            <a:miter lim="800000"/>
            <a:headEnd/>
            <a:tailEnd/>
          </a:ln>
        </p:spPr>
        <p:txBody>
          <a:bodyPr wrap="square" anchor="ctr">
            <a:spAutoFit/>
          </a:bodyPr>
          <a:lstStyle/>
          <a:p>
            <a:r>
              <a:rPr lang="lv-LV" sz="1600" dirty="0" err="1"/>
              <a:t>HeliScope</a:t>
            </a:r>
            <a:r>
              <a:rPr lang="lv-LV" sz="1600" dirty="0"/>
              <a:t>™ </a:t>
            </a:r>
            <a:r>
              <a:rPr lang="lv-LV" sz="1600" dirty="0" err="1"/>
              <a:t>Single</a:t>
            </a:r>
            <a:r>
              <a:rPr lang="lv-LV" sz="1600" dirty="0"/>
              <a:t> </a:t>
            </a:r>
            <a:r>
              <a:rPr lang="lv-LV" sz="1600" dirty="0" err="1"/>
              <a:t>Molecule</a:t>
            </a:r>
            <a:r>
              <a:rPr lang="lv-LV" sz="1600" dirty="0"/>
              <a:t> </a:t>
            </a:r>
            <a:r>
              <a:rPr lang="lv-LV" sz="1600" dirty="0" err="1"/>
              <a:t>Sequencer</a:t>
            </a:r>
            <a:r>
              <a:rPr lang="lv-LV" sz="1600" dirty="0"/>
              <a:t>.</a:t>
            </a:r>
          </a:p>
        </p:txBody>
      </p:sp>
      <p:pic>
        <p:nvPicPr>
          <p:cNvPr id="66569" name="Picture 16"/>
          <p:cNvPicPr>
            <a:picLocks noChangeAspect="1" noChangeArrowheads="1"/>
          </p:cNvPicPr>
          <p:nvPr/>
        </p:nvPicPr>
        <p:blipFill>
          <a:blip r:embed="rId5" cstate="print"/>
          <a:srcRect/>
          <a:stretch>
            <a:fillRect/>
          </a:stretch>
        </p:blipFill>
        <p:spPr bwMode="auto">
          <a:xfrm>
            <a:off x="6869113" y="80963"/>
            <a:ext cx="2179637" cy="887412"/>
          </a:xfrm>
          <a:prstGeom prst="rect">
            <a:avLst/>
          </a:prstGeom>
          <a:noFill/>
          <a:ln w="9525">
            <a:noFill/>
            <a:miter lim="800000"/>
            <a:headEnd/>
            <a:tailEnd/>
          </a:ln>
        </p:spPr>
      </p:pic>
      <p:sp>
        <p:nvSpPr>
          <p:cNvPr id="66570" name="Rectangle 19"/>
          <p:cNvSpPr>
            <a:spLocks noGrp="1" noChangeArrowheads="1"/>
          </p:cNvSpPr>
          <p:nvPr>
            <p:ph type="title"/>
          </p:nvPr>
        </p:nvSpPr>
        <p:spPr>
          <a:xfrm>
            <a:off x="457200" y="44450"/>
            <a:ext cx="8229600" cy="1143000"/>
          </a:xfrm>
          <a:noFill/>
        </p:spPr>
        <p:txBody>
          <a:bodyPr/>
          <a:lstStyle/>
          <a:p>
            <a:pPr algn="l"/>
            <a:r>
              <a:rPr lang="lv-LV" sz="3200" smtClean="0">
                <a:latin typeface="Arial" charset="0"/>
                <a:cs typeface="Arial" charset="0"/>
              </a:rPr>
              <a:t>Helicos sekvenēšana</a:t>
            </a:r>
          </a:p>
        </p:txBody>
      </p:sp>
      <p:pic>
        <p:nvPicPr>
          <p:cNvPr id="66571" name="Picture 3"/>
          <p:cNvPicPr>
            <a:picLocks noChangeAspect="1" noChangeArrowheads="1"/>
          </p:cNvPicPr>
          <p:nvPr/>
        </p:nvPicPr>
        <p:blipFill>
          <a:blip r:embed="rId6" cstate="print"/>
          <a:srcRect l="14793" t="35696" r="66209" b="46487"/>
          <a:stretch>
            <a:fillRect/>
          </a:stretch>
        </p:blipFill>
        <p:spPr bwMode="auto">
          <a:xfrm>
            <a:off x="2857500" y="2351088"/>
            <a:ext cx="2020888" cy="1838325"/>
          </a:xfrm>
          <a:prstGeom prst="rect">
            <a:avLst/>
          </a:prstGeom>
          <a:noFill/>
          <a:ln w="9525">
            <a:noFill/>
            <a:miter lim="800000"/>
            <a:headEnd/>
            <a:tailEnd/>
          </a:ln>
        </p:spPr>
      </p:pic>
      <p:pic>
        <p:nvPicPr>
          <p:cNvPr id="12" name="Picture 2" descr="D:\WORK\prezentacijas\seq-instr-met-files\06_12_Labtools_02.jpg">
            <a:hlinkClick r:id="rId7" action="ppaction://hlinkfile"/>
          </p:cNvPr>
          <p:cNvPicPr>
            <a:picLocks noChangeAspect="1" noChangeArrowheads="1"/>
          </p:cNvPicPr>
          <p:nvPr/>
        </p:nvPicPr>
        <p:blipFill>
          <a:blip r:embed="rId8" cstate="print"/>
          <a:srcRect/>
          <a:stretch>
            <a:fillRect/>
          </a:stretch>
        </p:blipFill>
        <p:spPr bwMode="auto">
          <a:xfrm>
            <a:off x="6335688" y="4756295"/>
            <a:ext cx="2808312" cy="2101705"/>
          </a:xfrm>
          <a:prstGeom prst="rect">
            <a:avLst/>
          </a:prstGeom>
          <a:noFill/>
        </p:spPr>
      </p:pic>
      <p:sp>
        <p:nvSpPr>
          <p:cNvPr id="13" name="TextBox 12"/>
          <p:cNvSpPr txBox="1"/>
          <p:nvPr/>
        </p:nvSpPr>
        <p:spPr>
          <a:xfrm>
            <a:off x="4427984" y="5301208"/>
            <a:ext cx="1800200" cy="954107"/>
          </a:xfrm>
          <a:prstGeom prst="rect">
            <a:avLst/>
          </a:prstGeom>
          <a:noFill/>
        </p:spPr>
        <p:txBody>
          <a:bodyPr wrap="square" rtlCol="0">
            <a:spAutoFit/>
          </a:bodyPr>
          <a:lstStyle/>
          <a:p>
            <a:pPr algn="r"/>
            <a:r>
              <a:rPr lang="lv-LV" sz="1400" dirty="0" smtClean="0"/>
              <a:t>PACIFIC BIOSCIENCES SMRT TECHNOLOGY</a:t>
            </a:r>
            <a:endParaRPr lang="lv-LV" sz="1400" dirty="0"/>
          </a:p>
        </p:txBody>
      </p:sp>
    </p:spTree>
    <p:extLst>
      <p:ext uri="{BB962C8B-B14F-4D97-AF65-F5344CB8AC3E}">
        <p14:creationId xmlns:p14="http://schemas.microsoft.com/office/powerpoint/2010/main" val="16233390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smtClean="0"/>
              <a:t>ChiA-PET</a:t>
            </a:r>
            <a:r>
              <a:rPr lang="lv-LV" dirty="0" smtClean="0"/>
              <a:t> (</a:t>
            </a:r>
            <a:r>
              <a:rPr lang="en-US" b="0" dirty="0"/>
              <a:t>Chromatin interaction analysis with paired-end tag </a:t>
            </a:r>
            <a:r>
              <a:rPr lang="en-US" b="0" dirty="0" smtClean="0"/>
              <a:t>sequencing</a:t>
            </a:r>
            <a:r>
              <a:rPr lang="lv-LV" b="0" dirty="0" smtClean="0"/>
              <a:t>)</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836711"/>
            <a:ext cx="4896544" cy="6022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319729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smtClean="0"/>
              <a:t>ENCODE projekts</a:t>
            </a:r>
            <a:endParaRPr lang="lv-LV" dirty="0"/>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555" y="864833"/>
            <a:ext cx="8178188" cy="5842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bwMode="auto">
          <a:xfrm>
            <a:off x="2843808" y="3573016"/>
            <a:ext cx="1440160" cy="144016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20906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smtClean="0"/>
              <a:t>ChIP-seq protokoli </a:t>
            </a:r>
            <a:br>
              <a:rPr lang="lv-LV" dirty="0" smtClean="0"/>
            </a:br>
            <a:r>
              <a:rPr lang="lv-LV" sz="1200" dirty="0" smtClean="0"/>
              <a:t>(Furey 2012, Nature reviews)</a:t>
            </a:r>
            <a:endParaRPr lang="lv-LV" sz="12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9626"/>
            <a:ext cx="9144000" cy="6068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462216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3"/>
          <p:cNvPicPr>
            <a:picLocks noChangeAspect="1"/>
          </p:cNvPicPr>
          <p:nvPr/>
        </p:nvPicPr>
        <p:blipFill>
          <a:blip r:embed="rId3" cstate="print"/>
          <a:srcRect/>
          <a:stretch>
            <a:fillRect/>
          </a:stretch>
        </p:blipFill>
        <p:spPr bwMode="auto">
          <a:xfrm>
            <a:off x="22225" y="838200"/>
            <a:ext cx="9045575" cy="1600200"/>
          </a:xfrm>
          <a:prstGeom prst="rect">
            <a:avLst/>
          </a:prstGeom>
          <a:noFill/>
          <a:ln w="9525">
            <a:noFill/>
            <a:miter lim="800000"/>
            <a:headEnd/>
            <a:tailEnd/>
          </a:ln>
        </p:spPr>
      </p:pic>
      <p:cxnSp>
        <p:nvCxnSpPr>
          <p:cNvPr id="6" name="Straight Arrow Connector 5"/>
          <p:cNvCxnSpPr>
            <a:cxnSpLocks noChangeShapeType="1"/>
          </p:cNvCxnSpPr>
          <p:nvPr/>
        </p:nvCxnSpPr>
        <p:spPr bwMode="auto">
          <a:xfrm rot="10800000" flipV="1">
            <a:off x="7086600" y="2057400"/>
            <a:ext cx="838200" cy="685800"/>
          </a:xfrm>
          <a:prstGeom prst="straightConnector1">
            <a:avLst/>
          </a:prstGeom>
          <a:noFill/>
          <a:ln w="57150">
            <a:solidFill>
              <a:schemeClr val="accent1"/>
            </a:solidFill>
            <a:round/>
            <a:headEnd/>
            <a:tailEnd type="arrow" w="med" len="med"/>
          </a:ln>
          <a:effectLst>
            <a:outerShdw dist="20000" dir="5400000" rotWithShape="0">
              <a:srgbClr val="808080">
                <a:alpha val="37999"/>
              </a:srgbClr>
            </a:outerShdw>
          </a:effectLst>
        </p:spPr>
      </p:cxnSp>
      <p:grpSp>
        <p:nvGrpSpPr>
          <p:cNvPr id="2" name="Group 17"/>
          <p:cNvGrpSpPr>
            <a:grpSpLocks/>
          </p:cNvGrpSpPr>
          <p:nvPr/>
        </p:nvGrpSpPr>
        <p:grpSpPr bwMode="auto">
          <a:xfrm>
            <a:off x="6218238" y="2960688"/>
            <a:ext cx="809625" cy="328612"/>
            <a:chOff x="6217865" y="2959944"/>
            <a:chExt cx="809921" cy="330128"/>
          </a:xfrm>
        </p:grpSpPr>
        <p:sp>
          <p:nvSpPr>
            <p:cNvPr id="7" name="Freeform 6"/>
            <p:cNvSpPr>
              <a:spLocks noChangeArrowheads="1"/>
            </p:cNvSpPr>
            <p:nvPr/>
          </p:nvSpPr>
          <p:spPr bwMode="auto">
            <a:xfrm>
              <a:off x="6235333" y="2959944"/>
              <a:ext cx="792453" cy="177025"/>
            </a:xfrm>
            <a:custGeom>
              <a:avLst/>
              <a:gdLst>
                <a:gd name="T0" fmla="*/ 0 w 792535"/>
                <a:gd name="T1" fmla="*/ 57063 h 177728"/>
                <a:gd name="T2" fmla="*/ 85928 w 792535"/>
                <a:gd name="T3" fmla="*/ 9511 h 177728"/>
                <a:gd name="T4" fmla="*/ 124119 w 792535"/>
                <a:gd name="T5" fmla="*/ 0 h 177728"/>
                <a:gd name="T6" fmla="*/ 286428 w 792535"/>
                <a:gd name="T7" fmla="*/ 9511 h 177728"/>
                <a:gd name="T8" fmla="*/ 315071 w 792535"/>
                <a:gd name="T9" fmla="*/ 19021 h 177728"/>
                <a:gd name="T10" fmla="*/ 334167 w 792535"/>
                <a:gd name="T11" fmla="*/ 38042 h 177728"/>
                <a:gd name="T12" fmla="*/ 362809 w 792535"/>
                <a:gd name="T13" fmla="*/ 57063 h 177728"/>
                <a:gd name="T14" fmla="*/ 381905 w 792535"/>
                <a:gd name="T15" fmla="*/ 76084 h 177728"/>
                <a:gd name="T16" fmla="*/ 410549 w 792535"/>
                <a:gd name="T17" fmla="*/ 95104 h 177728"/>
                <a:gd name="T18" fmla="*/ 429644 w 792535"/>
                <a:gd name="T19" fmla="*/ 114126 h 177728"/>
                <a:gd name="T20" fmla="*/ 458287 w 792535"/>
                <a:gd name="T21" fmla="*/ 123636 h 177728"/>
                <a:gd name="T22" fmla="*/ 582406 w 792535"/>
                <a:gd name="T23" fmla="*/ 171188 h 177728"/>
                <a:gd name="T24" fmla="*/ 668334 w 792535"/>
                <a:gd name="T25" fmla="*/ 152168 h 177728"/>
                <a:gd name="T26" fmla="*/ 696977 w 792535"/>
                <a:gd name="T27" fmla="*/ 133146 h 177728"/>
                <a:gd name="T28" fmla="*/ 725620 w 792535"/>
                <a:gd name="T29" fmla="*/ 104616 h 177728"/>
                <a:gd name="T30" fmla="*/ 754263 w 792535"/>
                <a:gd name="T31" fmla="*/ 95104 h 177728"/>
                <a:gd name="T32" fmla="*/ 792453 w 792535"/>
                <a:gd name="T33" fmla="*/ 66574 h 1777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2535"/>
                <a:gd name="T52" fmla="*/ 0 h 177728"/>
                <a:gd name="T53" fmla="*/ 792535 w 792535"/>
                <a:gd name="T54" fmla="*/ 177728 h 1777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2535" h="177728">
                  <a:moveTo>
                    <a:pt x="0" y="57290"/>
                  </a:moveTo>
                  <a:cubicBezTo>
                    <a:pt x="51299" y="23092"/>
                    <a:pt x="41818" y="22154"/>
                    <a:pt x="85937" y="9549"/>
                  </a:cubicBezTo>
                  <a:cubicBezTo>
                    <a:pt x="98556" y="5944"/>
                    <a:pt x="111400" y="3183"/>
                    <a:pt x="124132" y="0"/>
                  </a:cubicBezTo>
                  <a:cubicBezTo>
                    <a:pt x="178241" y="3183"/>
                    <a:pt x="232525" y="4156"/>
                    <a:pt x="286458" y="9549"/>
                  </a:cubicBezTo>
                  <a:cubicBezTo>
                    <a:pt x="296473" y="10551"/>
                    <a:pt x="306473" y="13919"/>
                    <a:pt x="315104" y="19097"/>
                  </a:cubicBezTo>
                  <a:cubicBezTo>
                    <a:pt x="322824" y="23728"/>
                    <a:pt x="327172" y="32569"/>
                    <a:pt x="334202" y="38193"/>
                  </a:cubicBezTo>
                  <a:cubicBezTo>
                    <a:pt x="343163" y="45362"/>
                    <a:pt x="353886" y="50121"/>
                    <a:pt x="362847" y="57290"/>
                  </a:cubicBezTo>
                  <a:cubicBezTo>
                    <a:pt x="369877" y="62914"/>
                    <a:pt x="374915" y="70763"/>
                    <a:pt x="381945" y="76386"/>
                  </a:cubicBezTo>
                  <a:cubicBezTo>
                    <a:pt x="390906" y="83555"/>
                    <a:pt x="401630" y="88313"/>
                    <a:pt x="410591" y="95482"/>
                  </a:cubicBezTo>
                  <a:cubicBezTo>
                    <a:pt x="417621" y="101106"/>
                    <a:pt x="421968" y="109947"/>
                    <a:pt x="429688" y="114579"/>
                  </a:cubicBezTo>
                  <a:cubicBezTo>
                    <a:pt x="438319" y="119757"/>
                    <a:pt x="449535" y="119239"/>
                    <a:pt x="458334" y="124127"/>
                  </a:cubicBezTo>
                  <a:cubicBezTo>
                    <a:pt x="554819" y="177728"/>
                    <a:pt x="472834" y="156207"/>
                    <a:pt x="582466" y="171868"/>
                  </a:cubicBezTo>
                  <a:cubicBezTo>
                    <a:pt x="604467" y="168201"/>
                    <a:pt x="644898" y="164524"/>
                    <a:pt x="668403" y="152772"/>
                  </a:cubicBezTo>
                  <a:cubicBezTo>
                    <a:pt x="678668" y="147640"/>
                    <a:pt x="688233" y="141022"/>
                    <a:pt x="697049" y="133675"/>
                  </a:cubicBezTo>
                  <a:cubicBezTo>
                    <a:pt x="707423" y="125031"/>
                    <a:pt x="714459" y="112521"/>
                    <a:pt x="725695" y="105031"/>
                  </a:cubicBezTo>
                  <a:cubicBezTo>
                    <a:pt x="734070" y="99448"/>
                    <a:pt x="745338" y="99983"/>
                    <a:pt x="754341" y="95482"/>
                  </a:cubicBezTo>
                  <a:cubicBezTo>
                    <a:pt x="775937" y="84684"/>
                    <a:pt x="779106" y="80267"/>
                    <a:pt x="792535" y="66838"/>
                  </a:cubicBezTo>
                </a:path>
              </a:pathLst>
            </a:custGeom>
            <a:noFill/>
            <a:ln w="25400">
              <a:solidFill>
                <a:srgbClr val="FF0000"/>
              </a:solidFill>
              <a:miter lim="800000"/>
              <a:headEnd/>
              <a:tailEnd/>
            </a:ln>
            <a:effectLst>
              <a:outerShdw dist="20000" dir="5400000" rotWithShape="0">
                <a:srgbClr val="808080">
                  <a:alpha val="37999"/>
                </a:srgbClr>
              </a:outerShdw>
            </a:effectLst>
          </p:spPr>
          <p:txBody>
            <a:bodyPr anchor="ctr"/>
            <a:lstStyle/>
            <a:p>
              <a:pPr algn="ctr"/>
              <a:endParaRPr lang="lv-LV">
                <a:latin typeface="Calibri" pitchFamily="34" charset="0"/>
              </a:endParaRPr>
            </a:p>
          </p:txBody>
        </p:sp>
        <p:sp>
          <p:nvSpPr>
            <p:cNvPr id="8" name="Freeform 7"/>
            <p:cNvSpPr>
              <a:spLocks noChangeArrowheads="1"/>
            </p:cNvSpPr>
            <p:nvPr/>
          </p:nvSpPr>
          <p:spPr bwMode="auto">
            <a:xfrm>
              <a:off x="6217865" y="3113047"/>
              <a:ext cx="792452" cy="177025"/>
            </a:xfrm>
            <a:custGeom>
              <a:avLst/>
              <a:gdLst>
                <a:gd name="T0" fmla="*/ 0 w 792535"/>
                <a:gd name="T1" fmla="*/ 57063 h 177728"/>
                <a:gd name="T2" fmla="*/ 85928 w 792535"/>
                <a:gd name="T3" fmla="*/ 9511 h 177728"/>
                <a:gd name="T4" fmla="*/ 124119 w 792535"/>
                <a:gd name="T5" fmla="*/ 0 h 177728"/>
                <a:gd name="T6" fmla="*/ 286428 w 792535"/>
                <a:gd name="T7" fmla="*/ 9511 h 177728"/>
                <a:gd name="T8" fmla="*/ 315071 w 792535"/>
                <a:gd name="T9" fmla="*/ 19021 h 177728"/>
                <a:gd name="T10" fmla="*/ 334167 w 792535"/>
                <a:gd name="T11" fmla="*/ 38042 h 177728"/>
                <a:gd name="T12" fmla="*/ 362809 w 792535"/>
                <a:gd name="T13" fmla="*/ 57063 h 177728"/>
                <a:gd name="T14" fmla="*/ 381905 w 792535"/>
                <a:gd name="T15" fmla="*/ 76084 h 177728"/>
                <a:gd name="T16" fmla="*/ 410548 w 792535"/>
                <a:gd name="T17" fmla="*/ 95104 h 177728"/>
                <a:gd name="T18" fmla="*/ 429643 w 792535"/>
                <a:gd name="T19" fmla="*/ 114126 h 177728"/>
                <a:gd name="T20" fmla="*/ 458286 w 792535"/>
                <a:gd name="T21" fmla="*/ 123636 h 177728"/>
                <a:gd name="T22" fmla="*/ 582405 w 792535"/>
                <a:gd name="T23" fmla="*/ 171188 h 177728"/>
                <a:gd name="T24" fmla="*/ 668333 w 792535"/>
                <a:gd name="T25" fmla="*/ 152168 h 177728"/>
                <a:gd name="T26" fmla="*/ 696976 w 792535"/>
                <a:gd name="T27" fmla="*/ 133146 h 177728"/>
                <a:gd name="T28" fmla="*/ 725619 w 792535"/>
                <a:gd name="T29" fmla="*/ 104616 h 177728"/>
                <a:gd name="T30" fmla="*/ 754262 w 792535"/>
                <a:gd name="T31" fmla="*/ 95104 h 177728"/>
                <a:gd name="T32" fmla="*/ 792452 w 792535"/>
                <a:gd name="T33" fmla="*/ 66574 h 1777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2535"/>
                <a:gd name="T52" fmla="*/ 0 h 177728"/>
                <a:gd name="T53" fmla="*/ 792535 w 792535"/>
                <a:gd name="T54" fmla="*/ 177728 h 1777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2535" h="177728">
                  <a:moveTo>
                    <a:pt x="0" y="57290"/>
                  </a:moveTo>
                  <a:cubicBezTo>
                    <a:pt x="51299" y="23092"/>
                    <a:pt x="41818" y="22154"/>
                    <a:pt x="85937" y="9549"/>
                  </a:cubicBezTo>
                  <a:cubicBezTo>
                    <a:pt x="98556" y="5944"/>
                    <a:pt x="111400" y="3183"/>
                    <a:pt x="124132" y="0"/>
                  </a:cubicBezTo>
                  <a:cubicBezTo>
                    <a:pt x="178241" y="3183"/>
                    <a:pt x="232525" y="4156"/>
                    <a:pt x="286458" y="9549"/>
                  </a:cubicBezTo>
                  <a:cubicBezTo>
                    <a:pt x="296473" y="10551"/>
                    <a:pt x="306473" y="13919"/>
                    <a:pt x="315104" y="19097"/>
                  </a:cubicBezTo>
                  <a:cubicBezTo>
                    <a:pt x="322824" y="23728"/>
                    <a:pt x="327172" y="32569"/>
                    <a:pt x="334202" y="38193"/>
                  </a:cubicBezTo>
                  <a:cubicBezTo>
                    <a:pt x="343163" y="45362"/>
                    <a:pt x="353886" y="50121"/>
                    <a:pt x="362847" y="57290"/>
                  </a:cubicBezTo>
                  <a:cubicBezTo>
                    <a:pt x="369877" y="62914"/>
                    <a:pt x="374915" y="70763"/>
                    <a:pt x="381945" y="76386"/>
                  </a:cubicBezTo>
                  <a:cubicBezTo>
                    <a:pt x="390906" y="83555"/>
                    <a:pt x="401630" y="88313"/>
                    <a:pt x="410591" y="95482"/>
                  </a:cubicBezTo>
                  <a:cubicBezTo>
                    <a:pt x="417621" y="101106"/>
                    <a:pt x="421968" y="109947"/>
                    <a:pt x="429688" y="114579"/>
                  </a:cubicBezTo>
                  <a:cubicBezTo>
                    <a:pt x="438319" y="119757"/>
                    <a:pt x="449535" y="119239"/>
                    <a:pt x="458334" y="124127"/>
                  </a:cubicBezTo>
                  <a:cubicBezTo>
                    <a:pt x="554819" y="177728"/>
                    <a:pt x="472834" y="156207"/>
                    <a:pt x="582466" y="171868"/>
                  </a:cubicBezTo>
                  <a:cubicBezTo>
                    <a:pt x="604467" y="168201"/>
                    <a:pt x="644898" y="164524"/>
                    <a:pt x="668403" y="152772"/>
                  </a:cubicBezTo>
                  <a:cubicBezTo>
                    <a:pt x="678668" y="147640"/>
                    <a:pt x="688233" y="141022"/>
                    <a:pt x="697049" y="133675"/>
                  </a:cubicBezTo>
                  <a:cubicBezTo>
                    <a:pt x="707423" y="125031"/>
                    <a:pt x="714459" y="112521"/>
                    <a:pt x="725695" y="105031"/>
                  </a:cubicBezTo>
                  <a:cubicBezTo>
                    <a:pt x="734070" y="99448"/>
                    <a:pt x="745338" y="99983"/>
                    <a:pt x="754341" y="95482"/>
                  </a:cubicBezTo>
                  <a:cubicBezTo>
                    <a:pt x="775937" y="84684"/>
                    <a:pt x="779106" y="80267"/>
                    <a:pt x="792535" y="66838"/>
                  </a:cubicBezTo>
                </a:path>
              </a:pathLst>
            </a:custGeom>
            <a:noFill/>
            <a:ln w="25400">
              <a:solidFill>
                <a:srgbClr val="FF0000"/>
              </a:solidFill>
              <a:miter lim="800000"/>
              <a:headEnd/>
              <a:tailEnd/>
            </a:ln>
            <a:effectLst>
              <a:outerShdw dist="20000" dir="5400000" rotWithShape="0">
                <a:srgbClr val="808080">
                  <a:alpha val="37999"/>
                </a:srgbClr>
              </a:outerShdw>
            </a:effectLst>
          </p:spPr>
          <p:txBody>
            <a:bodyPr anchor="ctr"/>
            <a:lstStyle/>
            <a:p>
              <a:pPr algn="ctr"/>
              <a:endParaRPr lang="lv-LV">
                <a:latin typeface="Calibri" pitchFamily="34" charset="0"/>
              </a:endParaRPr>
            </a:p>
          </p:txBody>
        </p:sp>
        <p:cxnSp>
          <p:nvCxnSpPr>
            <p:cNvPr id="10" name="Straight Connector 9"/>
            <p:cNvCxnSpPr>
              <a:cxnSpLocks noChangeShapeType="1"/>
              <a:stCxn id="7" idx="2"/>
              <a:endCxn id="8" idx="2"/>
            </p:cNvCxnSpPr>
            <p:nvPr/>
          </p:nvCxnSpPr>
          <p:spPr bwMode="auto">
            <a:xfrm flipH="1">
              <a:off x="6341735" y="2959944"/>
              <a:ext cx="17468" cy="153103"/>
            </a:xfrm>
            <a:prstGeom prst="line">
              <a:avLst/>
            </a:prstGeom>
            <a:noFill/>
            <a:ln w="6350">
              <a:solidFill>
                <a:schemeClr val="tx1"/>
              </a:solidFill>
              <a:round/>
              <a:headEnd/>
              <a:tailEnd/>
            </a:ln>
            <a:effectLst>
              <a:outerShdw dist="20000" dir="5400000" rotWithShape="0">
                <a:srgbClr val="808080">
                  <a:alpha val="37999"/>
                </a:srgbClr>
              </a:outerShdw>
            </a:effectLst>
          </p:spPr>
        </p:cxnSp>
        <p:cxnSp>
          <p:nvCxnSpPr>
            <p:cNvPr id="12" name="Straight Connector 11"/>
            <p:cNvCxnSpPr>
              <a:cxnSpLocks noChangeShapeType="1"/>
              <a:stCxn id="7" idx="3"/>
              <a:endCxn id="8" idx="3"/>
            </p:cNvCxnSpPr>
            <p:nvPr/>
          </p:nvCxnSpPr>
          <p:spPr bwMode="auto">
            <a:xfrm flipH="1">
              <a:off x="6503719" y="2969513"/>
              <a:ext cx="17468" cy="153103"/>
            </a:xfrm>
            <a:prstGeom prst="line">
              <a:avLst/>
            </a:prstGeom>
            <a:noFill/>
            <a:ln w="3175">
              <a:solidFill>
                <a:srgbClr val="000000"/>
              </a:solidFill>
              <a:round/>
              <a:headEnd/>
              <a:tailEnd/>
            </a:ln>
            <a:effectLst>
              <a:outerShdw dist="20000" dir="5400000" rotWithShape="0">
                <a:srgbClr val="808080">
                  <a:alpha val="37999"/>
                </a:srgbClr>
              </a:outerShdw>
            </a:effectLst>
          </p:spPr>
        </p:cxnSp>
        <p:cxnSp>
          <p:nvCxnSpPr>
            <p:cNvPr id="15" name="Straight Connector 14"/>
            <p:cNvCxnSpPr>
              <a:cxnSpLocks noChangeShapeType="1"/>
              <a:stCxn id="7" idx="10"/>
              <a:endCxn id="8" idx="8"/>
            </p:cNvCxnSpPr>
            <p:nvPr/>
          </p:nvCxnSpPr>
          <p:spPr bwMode="auto">
            <a:xfrm flipH="1">
              <a:off x="6629177" y="3084340"/>
              <a:ext cx="65112" cy="122801"/>
            </a:xfrm>
            <a:prstGeom prst="line">
              <a:avLst/>
            </a:prstGeom>
            <a:noFill/>
            <a:ln w="3175">
              <a:solidFill>
                <a:srgbClr val="000000"/>
              </a:solidFill>
              <a:round/>
              <a:headEnd/>
              <a:tailEnd/>
            </a:ln>
            <a:effectLst>
              <a:outerShdw dist="20000" dir="5400000" rotWithShape="0">
                <a:srgbClr val="808080">
                  <a:alpha val="37999"/>
                </a:srgbClr>
              </a:outerShdw>
            </a:effectLst>
          </p:spPr>
        </p:cxnSp>
        <p:cxnSp>
          <p:nvCxnSpPr>
            <p:cNvPr id="17" name="Straight Connector 16"/>
            <p:cNvCxnSpPr>
              <a:cxnSpLocks noChangeShapeType="1"/>
              <a:stCxn id="7" idx="11"/>
              <a:endCxn id="8" idx="11"/>
            </p:cNvCxnSpPr>
            <p:nvPr/>
          </p:nvCxnSpPr>
          <p:spPr bwMode="auto">
            <a:xfrm flipH="1">
              <a:off x="6800690" y="3132185"/>
              <a:ext cx="17469" cy="151508"/>
            </a:xfrm>
            <a:prstGeom prst="line">
              <a:avLst/>
            </a:prstGeom>
            <a:noFill/>
            <a:ln w="3175">
              <a:solidFill>
                <a:srgbClr val="000000"/>
              </a:solidFill>
              <a:round/>
              <a:headEnd/>
              <a:tailEnd/>
            </a:ln>
            <a:effectLst>
              <a:outerShdw dist="20000" dir="5400000" rotWithShape="0">
                <a:srgbClr val="808080">
                  <a:alpha val="37999"/>
                </a:srgbClr>
              </a:outerShdw>
            </a:effectLst>
          </p:spPr>
        </p:cxnSp>
      </p:grpSp>
      <p:grpSp>
        <p:nvGrpSpPr>
          <p:cNvPr id="3" name="Group 18"/>
          <p:cNvGrpSpPr>
            <a:grpSpLocks/>
          </p:cNvGrpSpPr>
          <p:nvPr/>
        </p:nvGrpSpPr>
        <p:grpSpPr bwMode="auto">
          <a:xfrm>
            <a:off x="6810375" y="3403600"/>
            <a:ext cx="809625" cy="330200"/>
            <a:chOff x="6217865" y="2959944"/>
            <a:chExt cx="809921" cy="330128"/>
          </a:xfrm>
        </p:grpSpPr>
        <p:sp>
          <p:nvSpPr>
            <p:cNvPr id="20" name="Freeform 19"/>
            <p:cNvSpPr>
              <a:spLocks noChangeArrowheads="1"/>
            </p:cNvSpPr>
            <p:nvPr/>
          </p:nvSpPr>
          <p:spPr bwMode="auto">
            <a:xfrm>
              <a:off x="6235334" y="2959944"/>
              <a:ext cx="792452" cy="177761"/>
            </a:xfrm>
            <a:custGeom>
              <a:avLst/>
              <a:gdLst>
                <a:gd name="T0" fmla="*/ 0 w 792535"/>
                <a:gd name="T1" fmla="*/ 57301 h 177728"/>
                <a:gd name="T2" fmla="*/ 85928 w 792535"/>
                <a:gd name="T3" fmla="*/ 9551 h 177728"/>
                <a:gd name="T4" fmla="*/ 124119 w 792535"/>
                <a:gd name="T5" fmla="*/ 0 h 177728"/>
                <a:gd name="T6" fmla="*/ 286428 w 792535"/>
                <a:gd name="T7" fmla="*/ 9551 h 177728"/>
                <a:gd name="T8" fmla="*/ 315071 w 792535"/>
                <a:gd name="T9" fmla="*/ 19101 h 177728"/>
                <a:gd name="T10" fmla="*/ 334167 w 792535"/>
                <a:gd name="T11" fmla="*/ 38200 h 177728"/>
                <a:gd name="T12" fmla="*/ 362809 w 792535"/>
                <a:gd name="T13" fmla="*/ 57301 h 177728"/>
                <a:gd name="T14" fmla="*/ 381905 w 792535"/>
                <a:gd name="T15" fmla="*/ 76400 h 177728"/>
                <a:gd name="T16" fmla="*/ 410548 w 792535"/>
                <a:gd name="T17" fmla="*/ 95500 h 177728"/>
                <a:gd name="T18" fmla="*/ 429643 w 792535"/>
                <a:gd name="T19" fmla="*/ 114600 h 177728"/>
                <a:gd name="T20" fmla="*/ 458286 w 792535"/>
                <a:gd name="T21" fmla="*/ 124150 h 177728"/>
                <a:gd name="T22" fmla="*/ 582405 w 792535"/>
                <a:gd name="T23" fmla="*/ 171900 h 177728"/>
                <a:gd name="T24" fmla="*/ 668333 w 792535"/>
                <a:gd name="T25" fmla="*/ 152800 h 177728"/>
                <a:gd name="T26" fmla="*/ 696976 w 792535"/>
                <a:gd name="T27" fmla="*/ 133700 h 177728"/>
                <a:gd name="T28" fmla="*/ 725619 w 792535"/>
                <a:gd name="T29" fmla="*/ 105051 h 177728"/>
                <a:gd name="T30" fmla="*/ 754262 w 792535"/>
                <a:gd name="T31" fmla="*/ 95500 h 177728"/>
                <a:gd name="T32" fmla="*/ 792452 w 792535"/>
                <a:gd name="T33" fmla="*/ 66850 h 1777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2535"/>
                <a:gd name="T52" fmla="*/ 0 h 177728"/>
                <a:gd name="T53" fmla="*/ 792535 w 792535"/>
                <a:gd name="T54" fmla="*/ 177728 h 1777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2535" h="177728">
                  <a:moveTo>
                    <a:pt x="0" y="57290"/>
                  </a:moveTo>
                  <a:cubicBezTo>
                    <a:pt x="51299" y="23092"/>
                    <a:pt x="41818" y="22154"/>
                    <a:pt x="85937" y="9549"/>
                  </a:cubicBezTo>
                  <a:cubicBezTo>
                    <a:pt x="98556" y="5944"/>
                    <a:pt x="111400" y="3183"/>
                    <a:pt x="124132" y="0"/>
                  </a:cubicBezTo>
                  <a:cubicBezTo>
                    <a:pt x="178241" y="3183"/>
                    <a:pt x="232525" y="4156"/>
                    <a:pt x="286458" y="9549"/>
                  </a:cubicBezTo>
                  <a:cubicBezTo>
                    <a:pt x="296473" y="10551"/>
                    <a:pt x="306473" y="13919"/>
                    <a:pt x="315104" y="19097"/>
                  </a:cubicBezTo>
                  <a:cubicBezTo>
                    <a:pt x="322824" y="23728"/>
                    <a:pt x="327172" y="32569"/>
                    <a:pt x="334202" y="38193"/>
                  </a:cubicBezTo>
                  <a:cubicBezTo>
                    <a:pt x="343163" y="45362"/>
                    <a:pt x="353886" y="50121"/>
                    <a:pt x="362847" y="57290"/>
                  </a:cubicBezTo>
                  <a:cubicBezTo>
                    <a:pt x="369877" y="62914"/>
                    <a:pt x="374915" y="70763"/>
                    <a:pt x="381945" y="76386"/>
                  </a:cubicBezTo>
                  <a:cubicBezTo>
                    <a:pt x="390906" y="83555"/>
                    <a:pt x="401630" y="88313"/>
                    <a:pt x="410591" y="95482"/>
                  </a:cubicBezTo>
                  <a:cubicBezTo>
                    <a:pt x="417621" y="101106"/>
                    <a:pt x="421968" y="109947"/>
                    <a:pt x="429688" y="114579"/>
                  </a:cubicBezTo>
                  <a:cubicBezTo>
                    <a:pt x="438319" y="119757"/>
                    <a:pt x="449535" y="119239"/>
                    <a:pt x="458334" y="124127"/>
                  </a:cubicBezTo>
                  <a:cubicBezTo>
                    <a:pt x="554819" y="177728"/>
                    <a:pt x="472834" y="156207"/>
                    <a:pt x="582466" y="171868"/>
                  </a:cubicBezTo>
                  <a:cubicBezTo>
                    <a:pt x="604467" y="168201"/>
                    <a:pt x="644898" y="164524"/>
                    <a:pt x="668403" y="152772"/>
                  </a:cubicBezTo>
                  <a:cubicBezTo>
                    <a:pt x="678668" y="147640"/>
                    <a:pt x="688233" y="141022"/>
                    <a:pt x="697049" y="133675"/>
                  </a:cubicBezTo>
                  <a:cubicBezTo>
                    <a:pt x="707423" y="125031"/>
                    <a:pt x="714459" y="112521"/>
                    <a:pt x="725695" y="105031"/>
                  </a:cubicBezTo>
                  <a:cubicBezTo>
                    <a:pt x="734070" y="99448"/>
                    <a:pt x="745338" y="99983"/>
                    <a:pt x="754341" y="95482"/>
                  </a:cubicBezTo>
                  <a:cubicBezTo>
                    <a:pt x="775937" y="84684"/>
                    <a:pt x="779106" y="80267"/>
                    <a:pt x="792535" y="66838"/>
                  </a:cubicBezTo>
                </a:path>
              </a:pathLst>
            </a:custGeom>
            <a:noFill/>
            <a:ln w="25400">
              <a:solidFill>
                <a:srgbClr val="FF0000"/>
              </a:solidFill>
              <a:miter lim="800000"/>
              <a:headEnd/>
              <a:tailEnd/>
            </a:ln>
            <a:effectLst>
              <a:outerShdw dist="20000" dir="5400000" rotWithShape="0">
                <a:srgbClr val="808080">
                  <a:alpha val="37999"/>
                </a:srgbClr>
              </a:outerShdw>
            </a:effectLst>
          </p:spPr>
          <p:txBody>
            <a:bodyPr anchor="ctr"/>
            <a:lstStyle/>
            <a:p>
              <a:pPr algn="ctr"/>
              <a:endParaRPr lang="lv-LV">
                <a:latin typeface="Calibri" pitchFamily="34" charset="0"/>
              </a:endParaRPr>
            </a:p>
          </p:txBody>
        </p:sp>
        <p:sp>
          <p:nvSpPr>
            <p:cNvPr id="21" name="Freeform 20"/>
            <p:cNvSpPr>
              <a:spLocks noChangeArrowheads="1"/>
            </p:cNvSpPr>
            <p:nvPr/>
          </p:nvSpPr>
          <p:spPr bwMode="auto">
            <a:xfrm>
              <a:off x="6217865" y="3112311"/>
              <a:ext cx="792453" cy="177761"/>
            </a:xfrm>
            <a:custGeom>
              <a:avLst/>
              <a:gdLst>
                <a:gd name="T0" fmla="*/ 0 w 792535"/>
                <a:gd name="T1" fmla="*/ 57301 h 177728"/>
                <a:gd name="T2" fmla="*/ 85928 w 792535"/>
                <a:gd name="T3" fmla="*/ 9551 h 177728"/>
                <a:gd name="T4" fmla="*/ 124119 w 792535"/>
                <a:gd name="T5" fmla="*/ 0 h 177728"/>
                <a:gd name="T6" fmla="*/ 286428 w 792535"/>
                <a:gd name="T7" fmla="*/ 9551 h 177728"/>
                <a:gd name="T8" fmla="*/ 315071 w 792535"/>
                <a:gd name="T9" fmla="*/ 19101 h 177728"/>
                <a:gd name="T10" fmla="*/ 334167 w 792535"/>
                <a:gd name="T11" fmla="*/ 38200 h 177728"/>
                <a:gd name="T12" fmla="*/ 362809 w 792535"/>
                <a:gd name="T13" fmla="*/ 57301 h 177728"/>
                <a:gd name="T14" fmla="*/ 381905 w 792535"/>
                <a:gd name="T15" fmla="*/ 76400 h 177728"/>
                <a:gd name="T16" fmla="*/ 410549 w 792535"/>
                <a:gd name="T17" fmla="*/ 95500 h 177728"/>
                <a:gd name="T18" fmla="*/ 429644 w 792535"/>
                <a:gd name="T19" fmla="*/ 114600 h 177728"/>
                <a:gd name="T20" fmla="*/ 458287 w 792535"/>
                <a:gd name="T21" fmla="*/ 124150 h 177728"/>
                <a:gd name="T22" fmla="*/ 582406 w 792535"/>
                <a:gd name="T23" fmla="*/ 171900 h 177728"/>
                <a:gd name="T24" fmla="*/ 668334 w 792535"/>
                <a:gd name="T25" fmla="*/ 152800 h 177728"/>
                <a:gd name="T26" fmla="*/ 696977 w 792535"/>
                <a:gd name="T27" fmla="*/ 133700 h 177728"/>
                <a:gd name="T28" fmla="*/ 725620 w 792535"/>
                <a:gd name="T29" fmla="*/ 105051 h 177728"/>
                <a:gd name="T30" fmla="*/ 754263 w 792535"/>
                <a:gd name="T31" fmla="*/ 95500 h 177728"/>
                <a:gd name="T32" fmla="*/ 792453 w 792535"/>
                <a:gd name="T33" fmla="*/ 66850 h 1777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2535"/>
                <a:gd name="T52" fmla="*/ 0 h 177728"/>
                <a:gd name="T53" fmla="*/ 792535 w 792535"/>
                <a:gd name="T54" fmla="*/ 177728 h 1777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2535" h="177728">
                  <a:moveTo>
                    <a:pt x="0" y="57290"/>
                  </a:moveTo>
                  <a:cubicBezTo>
                    <a:pt x="51299" y="23092"/>
                    <a:pt x="41818" y="22154"/>
                    <a:pt x="85937" y="9549"/>
                  </a:cubicBezTo>
                  <a:cubicBezTo>
                    <a:pt x="98556" y="5944"/>
                    <a:pt x="111400" y="3183"/>
                    <a:pt x="124132" y="0"/>
                  </a:cubicBezTo>
                  <a:cubicBezTo>
                    <a:pt x="178241" y="3183"/>
                    <a:pt x="232525" y="4156"/>
                    <a:pt x="286458" y="9549"/>
                  </a:cubicBezTo>
                  <a:cubicBezTo>
                    <a:pt x="296473" y="10551"/>
                    <a:pt x="306473" y="13919"/>
                    <a:pt x="315104" y="19097"/>
                  </a:cubicBezTo>
                  <a:cubicBezTo>
                    <a:pt x="322824" y="23728"/>
                    <a:pt x="327172" y="32569"/>
                    <a:pt x="334202" y="38193"/>
                  </a:cubicBezTo>
                  <a:cubicBezTo>
                    <a:pt x="343163" y="45362"/>
                    <a:pt x="353886" y="50121"/>
                    <a:pt x="362847" y="57290"/>
                  </a:cubicBezTo>
                  <a:cubicBezTo>
                    <a:pt x="369877" y="62914"/>
                    <a:pt x="374915" y="70763"/>
                    <a:pt x="381945" y="76386"/>
                  </a:cubicBezTo>
                  <a:cubicBezTo>
                    <a:pt x="390906" y="83555"/>
                    <a:pt x="401630" y="88313"/>
                    <a:pt x="410591" y="95482"/>
                  </a:cubicBezTo>
                  <a:cubicBezTo>
                    <a:pt x="417621" y="101106"/>
                    <a:pt x="421968" y="109947"/>
                    <a:pt x="429688" y="114579"/>
                  </a:cubicBezTo>
                  <a:cubicBezTo>
                    <a:pt x="438319" y="119757"/>
                    <a:pt x="449535" y="119239"/>
                    <a:pt x="458334" y="124127"/>
                  </a:cubicBezTo>
                  <a:cubicBezTo>
                    <a:pt x="554819" y="177728"/>
                    <a:pt x="472834" y="156207"/>
                    <a:pt x="582466" y="171868"/>
                  </a:cubicBezTo>
                  <a:cubicBezTo>
                    <a:pt x="604467" y="168201"/>
                    <a:pt x="644898" y="164524"/>
                    <a:pt x="668403" y="152772"/>
                  </a:cubicBezTo>
                  <a:cubicBezTo>
                    <a:pt x="678668" y="147640"/>
                    <a:pt x="688233" y="141022"/>
                    <a:pt x="697049" y="133675"/>
                  </a:cubicBezTo>
                  <a:cubicBezTo>
                    <a:pt x="707423" y="125031"/>
                    <a:pt x="714459" y="112521"/>
                    <a:pt x="725695" y="105031"/>
                  </a:cubicBezTo>
                  <a:cubicBezTo>
                    <a:pt x="734070" y="99448"/>
                    <a:pt x="745338" y="99983"/>
                    <a:pt x="754341" y="95482"/>
                  </a:cubicBezTo>
                  <a:cubicBezTo>
                    <a:pt x="775937" y="84684"/>
                    <a:pt x="779106" y="80267"/>
                    <a:pt x="792535" y="66838"/>
                  </a:cubicBezTo>
                </a:path>
              </a:pathLst>
            </a:custGeom>
            <a:noFill/>
            <a:ln w="25400">
              <a:solidFill>
                <a:srgbClr val="FF0000"/>
              </a:solidFill>
              <a:miter lim="800000"/>
              <a:headEnd/>
              <a:tailEnd/>
            </a:ln>
            <a:effectLst>
              <a:outerShdw dist="20000" dir="5400000" rotWithShape="0">
                <a:srgbClr val="808080">
                  <a:alpha val="37999"/>
                </a:srgbClr>
              </a:outerShdw>
            </a:effectLst>
          </p:spPr>
          <p:txBody>
            <a:bodyPr anchor="ctr"/>
            <a:lstStyle/>
            <a:p>
              <a:pPr algn="ctr"/>
              <a:endParaRPr lang="lv-LV">
                <a:latin typeface="Calibri" pitchFamily="34" charset="0"/>
              </a:endParaRPr>
            </a:p>
          </p:txBody>
        </p:sp>
        <p:cxnSp>
          <p:nvCxnSpPr>
            <p:cNvPr id="22" name="Straight Connector 21"/>
            <p:cNvCxnSpPr>
              <a:cxnSpLocks noChangeShapeType="1"/>
              <a:stCxn id="20" idx="2"/>
              <a:endCxn id="21" idx="2"/>
            </p:cNvCxnSpPr>
            <p:nvPr/>
          </p:nvCxnSpPr>
          <p:spPr bwMode="auto">
            <a:xfrm flipH="1">
              <a:off x="6341735" y="2959944"/>
              <a:ext cx="17469" cy="152367"/>
            </a:xfrm>
            <a:prstGeom prst="line">
              <a:avLst/>
            </a:prstGeom>
            <a:noFill/>
            <a:ln w="6350">
              <a:solidFill>
                <a:schemeClr val="tx1"/>
              </a:solidFill>
              <a:round/>
              <a:headEnd/>
              <a:tailEnd/>
            </a:ln>
            <a:effectLst>
              <a:outerShdw dist="20000" dir="5400000" rotWithShape="0">
                <a:srgbClr val="808080">
                  <a:alpha val="37999"/>
                </a:srgbClr>
              </a:outerShdw>
            </a:effectLst>
          </p:spPr>
        </p:cxnSp>
        <p:cxnSp>
          <p:nvCxnSpPr>
            <p:cNvPr id="23" name="Straight Connector 22"/>
            <p:cNvCxnSpPr>
              <a:cxnSpLocks noChangeShapeType="1"/>
              <a:stCxn id="20" idx="3"/>
              <a:endCxn id="21" idx="3"/>
            </p:cNvCxnSpPr>
            <p:nvPr/>
          </p:nvCxnSpPr>
          <p:spPr bwMode="auto">
            <a:xfrm flipH="1">
              <a:off x="6503719" y="2969467"/>
              <a:ext cx="17469" cy="152367"/>
            </a:xfrm>
            <a:prstGeom prst="line">
              <a:avLst/>
            </a:prstGeom>
            <a:noFill/>
            <a:ln w="3175">
              <a:solidFill>
                <a:srgbClr val="000000"/>
              </a:solidFill>
              <a:round/>
              <a:headEnd/>
              <a:tailEnd/>
            </a:ln>
            <a:effectLst>
              <a:outerShdw dist="20000" dir="5400000" rotWithShape="0">
                <a:srgbClr val="808080">
                  <a:alpha val="37999"/>
                </a:srgbClr>
              </a:outerShdw>
            </a:effectLst>
          </p:spPr>
        </p:cxnSp>
        <p:cxnSp>
          <p:nvCxnSpPr>
            <p:cNvPr id="24" name="Straight Connector 23"/>
            <p:cNvCxnSpPr>
              <a:cxnSpLocks noChangeShapeType="1"/>
              <a:stCxn id="20" idx="10"/>
              <a:endCxn id="21" idx="8"/>
            </p:cNvCxnSpPr>
            <p:nvPr/>
          </p:nvCxnSpPr>
          <p:spPr bwMode="auto">
            <a:xfrm flipH="1">
              <a:off x="6629178" y="3083742"/>
              <a:ext cx="65111" cy="123798"/>
            </a:xfrm>
            <a:prstGeom prst="line">
              <a:avLst/>
            </a:prstGeom>
            <a:noFill/>
            <a:ln w="3175">
              <a:solidFill>
                <a:srgbClr val="000000"/>
              </a:solidFill>
              <a:round/>
              <a:headEnd/>
              <a:tailEnd/>
            </a:ln>
            <a:effectLst>
              <a:outerShdw dist="20000" dir="5400000" rotWithShape="0">
                <a:srgbClr val="808080">
                  <a:alpha val="37999"/>
                </a:srgbClr>
              </a:outerShdw>
            </a:effectLst>
          </p:spPr>
        </p:cxnSp>
        <p:cxnSp>
          <p:nvCxnSpPr>
            <p:cNvPr id="25" name="Straight Connector 24"/>
            <p:cNvCxnSpPr>
              <a:cxnSpLocks noChangeShapeType="1"/>
              <a:stCxn id="20" idx="11"/>
              <a:endCxn id="21" idx="11"/>
            </p:cNvCxnSpPr>
            <p:nvPr/>
          </p:nvCxnSpPr>
          <p:spPr bwMode="auto">
            <a:xfrm flipH="1">
              <a:off x="6800691" y="3131357"/>
              <a:ext cx="17468" cy="152367"/>
            </a:xfrm>
            <a:prstGeom prst="line">
              <a:avLst/>
            </a:prstGeom>
            <a:noFill/>
            <a:ln w="3175">
              <a:solidFill>
                <a:srgbClr val="000000"/>
              </a:solidFill>
              <a:round/>
              <a:headEnd/>
              <a:tailEnd/>
            </a:ln>
            <a:effectLst>
              <a:outerShdw dist="20000" dir="5400000" rotWithShape="0">
                <a:srgbClr val="808080">
                  <a:alpha val="37999"/>
                </a:srgbClr>
              </a:outerShdw>
            </a:effectLst>
          </p:spPr>
        </p:cxnSp>
      </p:grpSp>
      <p:grpSp>
        <p:nvGrpSpPr>
          <p:cNvPr id="4" name="Group 25"/>
          <p:cNvGrpSpPr>
            <a:grpSpLocks/>
          </p:cNvGrpSpPr>
          <p:nvPr/>
        </p:nvGrpSpPr>
        <p:grpSpPr bwMode="auto">
          <a:xfrm>
            <a:off x="7285038" y="2906713"/>
            <a:ext cx="811212" cy="330200"/>
            <a:chOff x="6217865" y="2959944"/>
            <a:chExt cx="809921" cy="330128"/>
          </a:xfrm>
        </p:grpSpPr>
        <p:sp>
          <p:nvSpPr>
            <p:cNvPr id="27" name="Freeform 26"/>
            <p:cNvSpPr>
              <a:spLocks noChangeArrowheads="1"/>
            </p:cNvSpPr>
            <p:nvPr/>
          </p:nvSpPr>
          <p:spPr bwMode="auto">
            <a:xfrm>
              <a:off x="6235299" y="2959944"/>
              <a:ext cx="792487" cy="177761"/>
            </a:xfrm>
            <a:custGeom>
              <a:avLst/>
              <a:gdLst>
                <a:gd name="T0" fmla="*/ 0 w 792535"/>
                <a:gd name="T1" fmla="*/ 57301 h 177728"/>
                <a:gd name="T2" fmla="*/ 85932 w 792535"/>
                <a:gd name="T3" fmla="*/ 9551 h 177728"/>
                <a:gd name="T4" fmla="*/ 124124 w 792535"/>
                <a:gd name="T5" fmla="*/ 0 h 177728"/>
                <a:gd name="T6" fmla="*/ 286441 w 792535"/>
                <a:gd name="T7" fmla="*/ 9551 h 177728"/>
                <a:gd name="T8" fmla="*/ 315085 w 792535"/>
                <a:gd name="T9" fmla="*/ 19101 h 177728"/>
                <a:gd name="T10" fmla="*/ 334182 w 792535"/>
                <a:gd name="T11" fmla="*/ 38200 h 177728"/>
                <a:gd name="T12" fmla="*/ 362825 w 792535"/>
                <a:gd name="T13" fmla="*/ 57301 h 177728"/>
                <a:gd name="T14" fmla="*/ 381922 w 792535"/>
                <a:gd name="T15" fmla="*/ 76400 h 177728"/>
                <a:gd name="T16" fmla="*/ 410566 w 792535"/>
                <a:gd name="T17" fmla="*/ 95500 h 177728"/>
                <a:gd name="T18" fmla="*/ 429662 w 792535"/>
                <a:gd name="T19" fmla="*/ 114600 h 177728"/>
                <a:gd name="T20" fmla="*/ 458306 w 792535"/>
                <a:gd name="T21" fmla="*/ 124150 h 177728"/>
                <a:gd name="T22" fmla="*/ 582431 w 792535"/>
                <a:gd name="T23" fmla="*/ 171900 h 177728"/>
                <a:gd name="T24" fmla="*/ 668363 w 792535"/>
                <a:gd name="T25" fmla="*/ 152800 h 177728"/>
                <a:gd name="T26" fmla="*/ 697007 w 792535"/>
                <a:gd name="T27" fmla="*/ 133700 h 177728"/>
                <a:gd name="T28" fmla="*/ 725651 w 792535"/>
                <a:gd name="T29" fmla="*/ 105051 h 177728"/>
                <a:gd name="T30" fmla="*/ 754295 w 792535"/>
                <a:gd name="T31" fmla="*/ 95500 h 177728"/>
                <a:gd name="T32" fmla="*/ 792487 w 792535"/>
                <a:gd name="T33" fmla="*/ 66850 h 1777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2535"/>
                <a:gd name="T52" fmla="*/ 0 h 177728"/>
                <a:gd name="T53" fmla="*/ 792535 w 792535"/>
                <a:gd name="T54" fmla="*/ 177728 h 1777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2535" h="177728">
                  <a:moveTo>
                    <a:pt x="0" y="57290"/>
                  </a:moveTo>
                  <a:cubicBezTo>
                    <a:pt x="51299" y="23092"/>
                    <a:pt x="41818" y="22154"/>
                    <a:pt x="85937" y="9549"/>
                  </a:cubicBezTo>
                  <a:cubicBezTo>
                    <a:pt x="98556" y="5944"/>
                    <a:pt x="111400" y="3183"/>
                    <a:pt x="124132" y="0"/>
                  </a:cubicBezTo>
                  <a:cubicBezTo>
                    <a:pt x="178241" y="3183"/>
                    <a:pt x="232525" y="4156"/>
                    <a:pt x="286458" y="9549"/>
                  </a:cubicBezTo>
                  <a:cubicBezTo>
                    <a:pt x="296473" y="10551"/>
                    <a:pt x="306473" y="13919"/>
                    <a:pt x="315104" y="19097"/>
                  </a:cubicBezTo>
                  <a:cubicBezTo>
                    <a:pt x="322824" y="23728"/>
                    <a:pt x="327172" y="32569"/>
                    <a:pt x="334202" y="38193"/>
                  </a:cubicBezTo>
                  <a:cubicBezTo>
                    <a:pt x="343163" y="45362"/>
                    <a:pt x="353886" y="50121"/>
                    <a:pt x="362847" y="57290"/>
                  </a:cubicBezTo>
                  <a:cubicBezTo>
                    <a:pt x="369877" y="62914"/>
                    <a:pt x="374915" y="70763"/>
                    <a:pt x="381945" y="76386"/>
                  </a:cubicBezTo>
                  <a:cubicBezTo>
                    <a:pt x="390906" y="83555"/>
                    <a:pt x="401630" y="88313"/>
                    <a:pt x="410591" y="95482"/>
                  </a:cubicBezTo>
                  <a:cubicBezTo>
                    <a:pt x="417621" y="101106"/>
                    <a:pt x="421968" y="109947"/>
                    <a:pt x="429688" y="114579"/>
                  </a:cubicBezTo>
                  <a:cubicBezTo>
                    <a:pt x="438319" y="119757"/>
                    <a:pt x="449535" y="119239"/>
                    <a:pt x="458334" y="124127"/>
                  </a:cubicBezTo>
                  <a:cubicBezTo>
                    <a:pt x="554819" y="177728"/>
                    <a:pt x="472834" y="156207"/>
                    <a:pt x="582466" y="171868"/>
                  </a:cubicBezTo>
                  <a:cubicBezTo>
                    <a:pt x="604467" y="168201"/>
                    <a:pt x="644898" y="164524"/>
                    <a:pt x="668403" y="152772"/>
                  </a:cubicBezTo>
                  <a:cubicBezTo>
                    <a:pt x="678668" y="147640"/>
                    <a:pt x="688233" y="141022"/>
                    <a:pt x="697049" y="133675"/>
                  </a:cubicBezTo>
                  <a:cubicBezTo>
                    <a:pt x="707423" y="125031"/>
                    <a:pt x="714459" y="112521"/>
                    <a:pt x="725695" y="105031"/>
                  </a:cubicBezTo>
                  <a:cubicBezTo>
                    <a:pt x="734070" y="99448"/>
                    <a:pt x="745338" y="99983"/>
                    <a:pt x="754341" y="95482"/>
                  </a:cubicBezTo>
                  <a:cubicBezTo>
                    <a:pt x="775937" y="84684"/>
                    <a:pt x="779106" y="80267"/>
                    <a:pt x="792535" y="66838"/>
                  </a:cubicBezTo>
                </a:path>
              </a:pathLst>
            </a:custGeom>
            <a:noFill/>
            <a:ln w="25400">
              <a:solidFill>
                <a:srgbClr val="FF0000"/>
              </a:solidFill>
              <a:miter lim="800000"/>
              <a:headEnd/>
              <a:tailEnd/>
            </a:ln>
            <a:effectLst>
              <a:outerShdw dist="20000" dir="5400000" rotWithShape="0">
                <a:srgbClr val="808080">
                  <a:alpha val="37999"/>
                </a:srgbClr>
              </a:outerShdw>
            </a:effectLst>
          </p:spPr>
          <p:txBody>
            <a:bodyPr anchor="ctr"/>
            <a:lstStyle/>
            <a:p>
              <a:pPr algn="ctr"/>
              <a:endParaRPr lang="lv-LV">
                <a:latin typeface="Calibri" pitchFamily="34" charset="0"/>
              </a:endParaRPr>
            </a:p>
          </p:txBody>
        </p:sp>
        <p:sp>
          <p:nvSpPr>
            <p:cNvPr id="28" name="Freeform 27"/>
            <p:cNvSpPr>
              <a:spLocks noChangeArrowheads="1"/>
            </p:cNvSpPr>
            <p:nvPr/>
          </p:nvSpPr>
          <p:spPr bwMode="auto">
            <a:xfrm>
              <a:off x="6217865" y="3112311"/>
              <a:ext cx="792487" cy="177761"/>
            </a:xfrm>
            <a:custGeom>
              <a:avLst/>
              <a:gdLst>
                <a:gd name="T0" fmla="*/ 0 w 792535"/>
                <a:gd name="T1" fmla="*/ 57301 h 177728"/>
                <a:gd name="T2" fmla="*/ 85932 w 792535"/>
                <a:gd name="T3" fmla="*/ 9551 h 177728"/>
                <a:gd name="T4" fmla="*/ 124124 w 792535"/>
                <a:gd name="T5" fmla="*/ 0 h 177728"/>
                <a:gd name="T6" fmla="*/ 286441 w 792535"/>
                <a:gd name="T7" fmla="*/ 9551 h 177728"/>
                <a:gd name="T8" fmla="*/ 315085 w 792535"/>
                <a:gd name="T9" fmla="*/ 19101 h 177728"/>
                <a:gd name="T10" fmla="*/ 334182 w 792535"/>
                <a:gd name="T11" fmla="*/ 38200 h 177728"/>
                <a:gd name="T12" fmla="*/ 362825 w 792535"/>
                <a:gd name="T13" fmla="*/ 57301 h 177728"/>
                <a:gd name="T14" fmla="*/ 381922 w 792535"/>
                <a:gd name="T15" fmla="*/ 76400 h 177728"/>
                <a:gd name="T16" fmla="*/ 410566 w 792535"/>
                <a:gd name="T17" fmla="*/ 95500 h 177728"/>
                <a:gd name="T18" fmla="*/ 429662 w 792535"/>
                <a:gd name="T19" fmla="*/ 114600 h 177728"/>
                <a:gd name="T20" fmla="*/ 458306 w 792535"/>
                <a:gd name="T21" fmla="*/ 124150 h 177728"/>
                <a:gd name="T22" fmla="*/ 582431 w 792535"/>
                <a:gd name="T23" fmla="*/ 171900 h 177728"/>
                <a:gd name="T24" fmla="*/ 668363 w 792535"/>
                <a:gd name="T25" fmla="*/ 152800 h 177728"/>
                <a:gd name="T26" fmla="*/ 697007 w 792535"/>
                <a:gd name="T27" fmla="*/ 133700 h 177728"/>
                <a:gd name="T28" fmla="*/ 725651 w 792535"/>
                <a:gd name="T29" fmla="*/ 105051 h 177728"/>
                <a:gd name="T30" fmla="*/ 754295 w 792535"/>
                <a:gd name="T31" fmla="*/ 95500 h 177728"/>
                <a:gd name="T32" fmla="*/ 792487 w 792535"/>
                <a:gd name="T33" fmla="*/ 66850 h 1777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2535"/>
                <a:gd name="T52" fmla="*/ 0 h 177728"/>
                <a:gd name="T53" fmla="*/ 792535 w 792535"/>
                <a:gd name="T54" fmla="*/ 177728 h 1777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2535" h="177728">
                  <a:moveTo>
                    <a:pt x="0" y="57290"/>
                  </a:moveTo>
                  <a:cubicBezTo>
                    <a:pt x="51299" y="23092"/>
                    <a:pt x="41818" y="22154"/>
                    <a:pt x="85937" y="9549"/>
                  </a:cubicBezTo>
                  <a:cubicBezTo>
                    <a:pt x="98556" y="5944"/>
                    <a:pt x="111400" y="3183"/>
                    <a:pt x="124132" y="0"/>
                  </a:cubicBezTo>
                  <a:cubicBezTo>
                    <a:pt x="178241" y="3183"/>
                    <a:pt x="232525" y="4156"/>
                    <a:pt x="286458" y="9549"/>
                  </a:cubicBezTo>
                  <a:cubicBezTo>
                    <a:pt x="296473" y="10551"/>
                    <a:pt x="306473" y="13919"/>
                    <a:pt x="315104" y="19097"/>
                  </a:cubicBezTo>
                  <a:cubicBezTo>
                    <a:pt x="322824" y="23728"/>
                    <a:pt x="327172" y="32569"/>
                    <a:pt x="334202" y="38193"/>
                  </a:cubicBezTo>
                  <a:cubicBezTo>
                    <a:pt x="343163" y="45362"/>
                    <a:pt x="353886" y="50121"/>
                    <a:pt x="362847" y="57290"/>
                  </a:cubicBezTo>
                  <a:cubicBezTo>
                    <a:pt x="369877" y="62914"/>
                    <a:pt x="374915" y="70763"/>
                    <a:pt x="381945" y="76386"/>
                  </a:cubicBezTo>
                  <a:cubicBezTo>
                    <a:pt x="390906" y="83555"/>
                    <a:pt x="401630" y="88313"/>
                    <a:pt x="410591" y="95482"/>
                  </a:cubicBezTo>
                  <a:cubicBezTo>
                    <a:pt x="417621" y="101106"/>
                    <a:pt x="421968" y="109947"/>
                    <a:pt x="429688" y="114579"/>
                  </a:cubicBezTo>
                  <a:cubicBezTo>
                    <a:pt x="438319" y="119757"/>
                    <a:pt x="449535" y="119239"/>
                    <a:pt x="458334" y="124127"/>
                  </a:cubicBezTo>
                  <a:cubicBezTo>
                    <a:pt x="554819" y="177728"/>
                    <a:pt x="472834" y="156207"/>
                    <a:pt x="582466" y="171868"/>
                  </a:cubicBezTo>
                  <a:cubicBezTo>
                    <a:pt x="604467" y="168201"/>
                    <a:pt x="644898" y="164524"/>
                    <a:pt x="668403" y="152772"/>
                  </a:cubicBezTo>
                  <a:cubicBezTo>
                    <a:pt x="678668" y="147640"/>
                    <a:pt x="688233" y="141022"/>
                    <a:pt x="697049" y="133675"/>
                  </a:cubicBezTo>
                  <a:cubicBezTo>
                    <a:pt x="707423" y="125031"/>
                    <a:pt x="714459" y="112521"/>
                    <a:pt x="725695" y="105031"/>
                  </a:cubicBezTo>
                  <a:cubicBezTo>
                    <a:pt x="734070" y="99448"/>
                    <a:pt x="745338" y="99983"/>
                    <a:pt x="754341" y="95482"/>
                  </a:cubicBezTo>
                  <a:cubicBezTo>
                    <a:pt x="775937" y="84684"/>
                    <a:pt x="779106" y="80267"/>
                    <a:pt x="792535" y="66838"/>
                  </a:cubicBezTo>
                </a:path>
              </a:pathLst>
            </a:custGeom>
            <a:noFill/>
            <a:ln w="25400">
              <a:solidFill>
                <a:srgbClr val="FF0000"/>
              </a:solidFill>
              <a:miter lim="800000"/>
              <a:headEnd/>
              <a:tailEnd/>
            </a:ln>
            <a:effectLst>
              <a:outerShdw dist="20000" dir="5400000" rotWithShape="0">
                <a:srgbClr val="808080">
                  <a:alpha val="37999"/>
                </a:srgbClr>
              </a:outerShdw>
            </a:effectLst>
          </p:spPr>
          <p:txBody>
            <a:bodyPr anchor="ctr"/>
            <a:lstStyle/>
            <a:p>
              <a:pPr algn="ctr"/>
              <a:endParaRPr lang="lv-LV">
                <a:latin typeface="Calibri" pitchFamily="34" charset="0"/>
              </a:endParaRPr>
            </a:p>
          </p:txBody>
        </p:sp>
        <p:cxnSp>
          <p:nvCxnSpPr>
            <p:cNvPr id="29" name="Straight Connector 28"/>
            <p:cNvCxnSpPr>
              <a:cxnSpLocks noChangeShapeType="1"/>
              <a:stCxn id="27" idx="2"/>
              <a:endCxn id="28" idx="2"/>
            </p:cNvCxnSpPr>
            <p:nvPr/>
          </p:nvCxnSpPr>
          <p:spPr bwMode="auto">
            <a:xfrm flipH="1">
              <a:off x="6341493" y="2959944"/>
              <a:ext cx="17434" cy="152367"/>
            </a:xfrm>
            <a:prstGeom prst="line">
              <a:avLst/>
            </a:prstGeom>
            <a:noFill/>
            <a:ln w="6350">
              <a:solidFill>
                <a:schemeClr val="tx1"/>
              </a:solidFill>
              <a:round/>
              <a:headEnd/>
              <a:tailEnd/>
            </a:ln>
            <a:effectLst>
              <a:outerShdw dist="20000" dir="5400000" rotWithShape="0">
                <a:srgbClr val="808080">
                  <a:alpha val="37999"/>
                </a:srgbClr>
              </a:outerShdw>
            </a:effectLst>
          </p:spPr>
        </p:cxnSp>
        <p:cxnSp>
          <p:nvCxnSpPr>
            <p:cNvPr id="30" name="Straight Connector 29"/>
            <p:cNvCxnSpPr>
              <a:cxnSpLocks noChangeShapeType="1"/>
              <a:stCxn id="27" idx="3"/>
              <a:endCxn id="28" idx="3"/>
            </p:cNvCxnSpPr>
            <p:nvPr/>
          </p:nvCxnSpPr>
          <p:spPr bwMode="auto">
            <a:xfrm flipH="1">
              <a:off x="6504745" y="2969467"/>
              <a:ext cx="17435" cy="152367"/>
            </a:xfrm>
            <a:prstGeom prst="line">
              <a:avLst/>
            </a:prstGeom>
            <a:noFill/>
            <a:ln w="3175">
              <a:solidFill>
                <a:srgbClr val="000000"/>
              </a:solidFill>
              <a:round/>
              <a:headEnd/>
              <a:tailEnd/>
            </a:ln>
            <a:effectLst>
              <a:outerShdw dist="20000" dir="5400000" rotWithShape="0">
                <a:srgbClr val="808080">
                  <a:alpha val="37999"/>
                </a:srgbClr>
              </a:outerShdw>
            </a:effectLst>
          </p:spPr>
        </p:cxnSp>
        <p:cxnSp>
          <p:nvCxnSpPr>
            <p:cNvPr id="31" name="Straight Connector 30"/>
            <p:cNvCxnSpPr>
              <a:cxnSpLocks noChangeShapeType="1"/>
              <a:stCxn id="27" idx="10"/>
              <a:endCxn id="28" idx="8"/>
            </p:cNvCxnSpPr>
            <p:nvPr/>
          </p:nvCxnSpPr>
          <p:spPr bwMode="auto">
            <a:xfrm flipH="1">
              <a:off x="6628373" y="3083742"/>
              <a:ext cx="64984" cy="123798"/>
            </a:xfrm>
            <a:prstGeom prst="line">
              <a:avLst/>
            </a:prstGeom>
            <a:noFill/>
            <a:ln w="3175">
              <a:solidFill>
                <a:srgbClr val="000000"/>
              </a:solidFill>
              <a:round/>
              <a:headEnd/>
              <a:tailEnd/>
            </a:ln>
            <a:effectLst>
              <a:outerShdw dist="20000" dir="5400000" rotWithShape="0">
                <a:srgbClr val="808080">
                  <a:alpha val="37999"/>
                </a:srgbClr>
              </a:outerShdw>
            </a:effectLst>
          </p:spPr>
        </p:cxnSp>
        <p:cxnSp>
          <p:nvCxnSpPr>
            <p:cNvPr id="32" name="Straight Connector 31"/>
            <p:cNvCxnSpPr>
              <a:cxnSpLocks noChangeShapeType="1"/>
              <a:stCxn id="27" idx="11"/>
              <a:endCxn id="28" idx="11"/>
            </p:cNvCxnSpPr>
            <p:nvPr/>
          </p:nvCxnSpPr>
          <p:spPr bwMode="auto">
            <a:xfrm flipH="1">
              <a:off x="6799550" y="3131357"/>
              <a:ext cx="17435" cy="152367"/>
            </a:xfrm>
            <a:prstGeom prst="line">
              <a:avLst/>
            </a:prstGeom>
            <a:noFill/>
            <a:ln w="3175">
              <a:solidFill>
                <a:srgbClr val="000000"/>
              </a:solidFill>
              <a:round/>
              <a:headEnd/>
              <a:tailEnd/>
            </a:ln>
            <a:effectLst>
              <a:outerShdw dist="20000" dir="5400000" rotWithShape="0">
                <a:srgbClr val="808080">
                  <a:alpha val="37999"/>
                </a:srgbClr>
              </a:outerShdw>
            </a:effectLst>
          </p:spPr>
        </p:cxnSp>
      </p:grpSp>
      <p:sp>
        <p:nvSpPr>
          <p:cNvPr id="94215" name="TextBox 32"/>
          <p:cNvSpPr txBox="1">
            <a:spLocks noChangeArrowheads="1"/>
          </p:cNvSpPr>
          <p:nvPr/>
        </p:nvSpPr>
        <p:spPr bwMode="auto">
          <a:xfrm>
            <a:off x="6692900" y="3733800"/>
            <a:ext cx="1568450" cy="377825"/>
          </a:xfrm>
          <a:prstGeom prst="rect">
            <a:avLst/>
          </a:prstGeom>
          <a:noFill/>
          <a:ln w="9525">
            <a:noFill/>
            <a:miter lim="800000"/>
            <a:headEnd/>
            <a:tailEnd/>
          </a:ln>
        </p:spPr>
        <p:txBody>
          <a:bodyPr wrap="none">
            <a:spAutoFit/>
          </a:bodyPr>
          <a:lstStyle/>
          <a:p>
            <a:r>
              <a:rPr lang="en-US">
                <a:latin typeface="Calibri" pitchFamily="34" charset="0"/>
              </a:rPr>
              <a:t>Release DNA</a:t>
            </a:r>
          </a:p>
        </p:txBody>
      </p:sp>
      <p:sp>
        <p:nvSpPr>
          <p:cNvPr id="94216" name="TextBox 33"/>
          <p:cNvSpPr txBox="1">
            <a:spLocks noChangeArrowheads="1"/>
          </p:cNvSpPr>
          <p:nvPr/>
        </p:nvSpPr>
        <p:spPr bwMode="auto">
          <a:xfrm>
            <a:off x="6876256" y="692696"/>
            <a:ext cx="2065337" cy="377825"/>
          </a:xfrm>
          <a:prstGeom prst="rect">
            <a:avLst/>
          </a:prstGeom>
          <a:noFill/>
          <a:ln w="9525">
            <a:noFill/>
            <a:miter lim="800000"/>
            <a:headEnd/>
            <a:tailEnd/>
          </a:ln>
        </p:spPr>
        <p:txBody>
          <a:bodyPr wrap="none">
            <a:spAutoFit/>
          </a:bodyPr>
          <a:lstStyle/>
          <a:p>
            <a:r>
              <a:rPr lang="en-US" dirty="0" err="1">
                <a:latin typeface="Calibri" pitchFamily="34" charset="0"/>
              </a:rPr>
              <a:t>Immunoprecipitate</a:t>
            </a:r>
            <a:endParaRPr lang="en-US" dirty="0">
              <a:latin typeface="Calibri" pitchFamily="34" charset="0"/>
            </a:endParaRPr>
          </a:p>
        </p:txBody>
      </p:sp>
      <p:pic>
        <p:nvPicPr>
          <p:cNvPr id="94217" name="Picture 35" descr="illumina_20080128_1.jpg"/>
          <p:cNvPicPr>
            <a:picLocks noChangeAspect="1"/>
          </p:cNvPicPr>
          <p:nvPr/>
        </p:nvPicPr>
        <p:blipFill>
          <a:blip r:embed="rId4" cstate="print"/>
          <a:srcRect b="9863"/>
          <a:stretch>
            <a:fillRect/>
          </a:stretch>
        </p:blipFill>
        <p:spPr bwMode="auto">
          <a:xfrm>
            <a:off x="3200400" y="2595563"/>
            <a:ext cx="1968500" cy="1671637"/>
          </a:xfrm>
          <a:prstGeom prst="rect">
            <a:avLst/>
          </a:prstGeom>
          <a:noFill/>
          <a:ln w="9525">
            <a:noFill/>
            <a:miter lim="800000"/>
            <a:headEnd/>
            <a:tailEnd/>
          </a:ln>
        </p:spPr>
      </p:pic>
      <p:cxnSp>
        <p:nvCxnSpPr>
          <p:cNvPr id="40" name="Straight Arrow Connector 39"/>
          <p:cNvCxnSpPr>
            <a:cxnSpLocks noChangeShapeType="1"/>
          </p:cNvCxnSpPr>
          <p:nvPr/>
        </p:nvCxnSpPr>
        <p:spPr bwMode="auto">
          <a:xfrm rot="10800000">
            <a:off x="5168900" y="3154363"/>
            <a:ext cx="850900" cy="1587"/>
          </a:xfrm>
          <a:prstGeom prst="straightConnector1">
            <a:avLst/>
          </a:prstGeom>
          <a:noFill/>
          <a:ln w="57150">
            <a:solidFill>
              <a:schemeClr val="accent1"/>
            </a:solidFill>
            <a:round/>
            <a:headEnd/>
            <a:tailEnd type="arrow" w="med" len="med"/>
          </a:ln>
          <a:effectLst>
            <a:outerShdw dist="20000" dir="5400000" rotWithShape="0">
              <a:srgbClr val="808080">
                <a:alpha val="37999"/>
              </a:srgbClr>
            </a:outerShdw>
          </a:effectLst>
        </p:spPr>
      </p:cxnSp>
      <p:sp>
        <p:nvSpPr>
          <p:cNvPr id="94219" name="TextBox 40"/>
          <p:cNvSpPr txBox="1">
            <a:spLocks noChangeArrowheads="1"/>
          </p:cNvSpPr>
          <p:nvPr/>
        </p:nvSpPr>
        <p:spPr bwMode="auto">
          <a:xfrm>
            <a:off x="2554288" y="2286000"/>
            <a:ext cx="3357562" cy="377825"/>
          </a:xfrm>
          <a:prstGeom prst="rect">
            <a:avLst/>
          </a:prstGeom>
          <a:noFill/>
          <a:ln w="9525">
            <a:noFill/>
            <a:miter lim="800000"/>
            <a:headEnd/>
            <a:tailEnd/>
          </a:ln>
        </p:spPr>
        <p:txBody>
          <a:bodyPr>
            <a:spAutoFit/>
          </a:bodyPr>
          <a:lstStyle/>
          <a:p>
            <a:pPr algn="ctr"/>
            <a:r>
              <a:rPr lang="en-US">
                <a:latin typeface="Calibri" pitchFamily="34" charset="0"/>
              </a:rPr>
              <a:t>High-throughput sequencing</a:t>
            </a:r>
          </a:p>
        </p:txBody>
      </p:sp>
      <p:pic>
        <p:nvPicPr>
          <p:cNvPr id="94220" name="Picture 42" descr="nature06008-f1.2.jpg"/>
          <p:cNvPicPr>
            <a:picLocks noChangeAspect="1"/>
          </p:cNvPicPr>
          <p:nvPr/>
        </p:nvPicPr>
        <p:blipFill>
          <a:blip r:embed="rId5" cstate="print"/>
          <a:srcRect/>
          <a:stretch>
            <a:fillRect/>
          </a:stretch>
        </p:blipFill>
        <p:spPr bwMode="auto">
          <a:xfrm>
            <a:off x="863600" y="4572000"/>
            <a:ext cx="7747000" cy="2286000"/>
          </a:xfrm>
          <a:prstGeom prst="rect">
            <a:avLst/>
          </a:prstGeom>
          <a:noFill/>
          <a:ln w="9525">
            <a:noFill/>
            <a:miter lim="800000"/>
            <a:headEnd/>
            <a:tailEnd/>
          </a:ln>
        </p:spPr>
      </p:pic>
      <p:sp>
        <p:nvSpPr>
          <p:cNvPr id="55" name="Freeform 54"/>
          <p:cNvSpPr>
            <a:spLocks noChangeArrowheads="1"/>
          </p:cNvSpPr>
          <p:nvPr/>
        </p:nvSpPr>
        <p:spPr bwMode="auto">
          <a:xfrm>
            <a:off x="2554288" y="3236913"/>
            <a:ext cx="646112" cy="1335087"/>
          </a:xfrm>
          <a:custGeom>
            <a:avLst/>
            <a:gdLst>
              <a:gd name="T0" fmla="*/ 646112 w 646123"/>
              <a:gd name="T1" fmla="*/ 0 h 1335158"/>
              <a:gd name="T2" fmla="*/ 111398 w 646123"/>
              <a:gd name="T3" fmla="*/ 343718 h 1335158"/>
              <a:gd name="T4" fmla="*/ 15914 w 646123"/>
              <a:gd name="T5" fmla="*/ 1183915 h 1335158"/>
              <a:gd name="T6" fmla="*/ 15914 w 646123"/>
              <a:gd name="T7" fmla="*/ 1250748 h 1335158"/>
              <a:gd name="T8" fmla="*/ 0 60000 65536"/>
              <a:gd name="T9" fmla="*/ 0 60000 65536"/>
              <a:gd name="T10" fmla="*/ 0 60000 65536"/>
              <a:gd name="T11" fmla="*/ 0 60000 65536"/>
              <a:gd name="T12" fmla="*/ 0 w 646123"/>
              <a:gd name="T13" fmla="*/ 0 h 1335158"/>
              <a:gd name="T14" fmla="*/ 646123 w 646123"/>
              <a:gd name="T15" fmla="*/ 1335158 h 1335158"/>
            </a:gdLst>
            <a:ahLst/>
            <a:cxnLst>
              <a:cxn ang="T8">
                <a:pos x="T0" y="T1"/>
              </a:cxn>
              <a:cxn ang="T9">
                <a:pos x="T2" y="T3"/>
              </a:cxn>
              <a:cxn ang="T10">
                <a:pos x="T4" y="T5"/>
              </a:cxn>
              <a:cxn ang="T11">
                <a:pos x="T6" y="T7"/>
              </a:cxn>
            </a:cxnLst>
            <a:rect l="T12" t="T13" r="T14" b="T15"/>
            <a:pathLst>
              <a:path w="646123" h="1335158">
                <a:moveTo>
                  <a:pt x="646123" y="0"/>
                </a:moveTo>
                <a:cubicBezTo>
                  <a:pt x="431279" y="73203"/>
                  <a:pt x="216435" y="146406"/>
                  <a:pt x="111400" y="343736"/>
                </a:cubicBezTo>
                <a:cubicBezTo>
                  <a:pt x="6365" y="541066"/>
                  <a:pt x="31828" y="1032798"/>
                  <a:pt x="15914" y="1183978"/>
                </a:cubicBezTo>
                <a:cubicBezTo>
                  <a:pt x="0" y="1335158"/>
                  <a:pt x="7957" y="1292986"/>
                  <a:pt x="15914" y="1250815"/>
                </a:cubicBezTo>
              </a:path>
            </a:pathLst>
          </a:custGeom>
          <a:noFill/>
          <a:ln w="57150">
            <a:solidFill>
              <a:schemeClr val="accent1"/>
            </a:solidFill>
            <a:round/>
            <a:headEnd/>
            <a:tailEnd/>
          </a:ln>
          <a:effectLst>
            <a:outerShdw dist="20000" dir="5400000" rotWithShape="0">
              <a:srgbClr val="808080">
                <a:alpha val="37999"/>
              </a:srgbClr>
            </a:outerShdw>
          </a:effectLst>
        </p:spPr>
        <p:txBody>
          <a:bodyPr anchor="ctr"/>
          <a:lstStyle/>
          <a:p>
            <a:pPr algn="ctr"/>
            <a:endParaRPr lang="lv-LV">
              <a:latin typeface="Calibri" pitchFamily="34" charset="0"/>
            </a:endParaRPr>
          </a:p>
        </p:txBody>
      </p:sp>
      <p:cxnSp>
        <p:nvCxnSpPr>
          <p:cNvPr id="57" name="Straight Arrow Connector 56"/>
          <p:cNvCxnSpPr>
            <a:cxnSpLocks noChangeShapeType="1"/>
            <a:stCxn id="55" idx="2"/>
          </p:cNvCxnSpPr>
          <p:nvPr/>
        </p:nvCxnSpPr>
        <p:spPr bwMode="auto">
          <a:xfrm flipH="1">
            <a:off x="2554288" y="4421188"/>
            <a:ext cx="15875" cy="150812"/>
          </a:xfrm>
          <a:prstGeom prst="straightConnector1">
            <a:avLst/>
          </a:prstGeom>
          <a:noFill/>
          <a:ln w="57150">
            <a:solidFill>
              <a:schemeClr val="accent1"/>
            </a:solidFill>
            <a:round/>
            <a:headEnd/>
            <a:tailEnd type="arrow" w="med" len="med"/>
          </a:ln>
          <a:effectLst>
            <a:outerShdw dist="20000" dir="5400000" rotWithShape="0">
              <a:srgbClr val="808080">
                <a:alpha val="37999"/>
              </a:srgbClr>
            </a:outerShdw>
          </a:effectLst>
        </p:spPr>
      </p:cxnSp>
      <p:pic>
        <p:nvPicPr>
          <p:cNvPr id="94223" name="Picture 57" descr="ChipSeqExample_220x148.jpg"/>
          <p:cNvPicPr>
            <a:picLocks noChangeAspect="1"/>
          </p:cNvPicPr>
          <p:nvPr/>
        </p:nvPicPr>
        <p:blipFill>
          <a:blip r:embed="rId6" cstate="print"/>
          <a:srcRect/>
          <a:stretch>
            <a:fillRect/>
          </a:stretch>
        </p:blipFill>
        <p:spPr bwMode="auto">
          <a:xfrm>
            <a:off x="152400" y="2495550"/>
            <a:ext cx="1909763" cy="1284288"/>
          </a:xfrm>
          <a:prstGeom prst="rect">
            <a:avLst/>
          </a:prstGeom>
          <a:noFill/>
          <a:ln w="9525">
            <a:noFill/>
            <a:miter lim="800000"/>
            <a:headEnd/>
            <a:tailEnd/>
          </a:ln>
        </p:spPr>
      </p:pic>
      <p:sp>
        <p:nvSpPr>
          <p:cNvPr id="94224" name="TextBox 58"/>
          <p:cNvSpPr txBox="1">
            <a:spLocks noChangeArrowheads="1"/>
          </p:cNvSpPr>
          <p:nvPr/>
        </p:nvSpPr>
        <p:spPr bwMode="auto">
          <a:xfrm>
            <a:off x="501650" y="3849688"/>
            <a:ext cx="2179638" cy="663575"/>
          </a:xfrm>
          <a:prstGeom prst="rect">
            <a:avLst/>
          </a:prstGeom>
          <a:noFill/>
          <a:ln w="9525">
            <a:noFill/>
            <a:miter lim="800000"/>
            <a:headEnd/>
            <a:tailEnd/>
          </a:ln>
        </p:spPr>
        <p:txBody>
          <a:bodyPr wrap="none">
            <a:spAutoFit/>
          </a:bodyPr>
          <a:lstStyle/>
          <a:p>
            <a:pPr algn="ctr"/>
            <a:r>
              <a:rPr lang="en-US">
                <a:latin typeface="Calibri" pitchFamily="34" charset="0"/>
              </a:rPr>
              <a:t>Map sequence tags</a:t>
            </a:r>
          </a:p>
          <a:p>
            <a:pPr algn="ctr"/>
            <a:r>
              <a:rPr lang="en-US">
                <a:latin typeface="Calibri" pitchFamily="34" charset="0"/>
              </a:rPr>
              <a:t>to genome</a:t>
            </a:r>
          </a:p>
        </p:txBody>
      </p:sp>
      <p:sp>
        <p:nvSpPr>
          <p:cNvPr id="35" name="Title 2"/>
          <p:cNvSpPr>
            <a:spLocks noGrp="1"/>
          </p:cNvSpPr>
          <p:nvPr>
            <p:ph type="title"/>
          </p:nvPr>
        </p:nvSpPr>
        <p:spPr>
          <a:xfrm>
            <a:off x="539552" y="188640"/>
            <a:ext cx="8229600" cy="563563"/>
          </a:xfrm>
        </p:spPr>
        <p:txBody>
          <a:bodyPr/>
          <a:lstStyle/>
          <a:p>
            <a:pPr algn="ctr"/>
            <a:r>
              <a:rPr lang="lv-LV" dirty="0" err="1" smtClean="0"/>
              <a:t>ChipSeq</a:t>
            </a:r>
            <a:endParaRPr lang="lv-LV" dirty="0"/>
          </a:p>
        </p:txBody>
      </p:sp>
    </p:spTree>
    <p:extLst>
      <p:ext uri="{BB962C8B-B14F-4D97-AF65-F5344CB8AC3E}">
        <p14:creationId xmlns:p14="http://schemas.microsoft.com/office/powerpoint/2010/main" val="208546403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smtClean="0"/>
              <a:t>ENCODE projekts</a:t>
            </a:r>
            <a:endParaRPr lang="lv-LV" dirty="0"/>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555" y="864833"/>
            <a:ext cx="8178188" cy="5842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bwMode="auto">
          <a:xfrm>
            <a:off x="3923928" y="3573016"/>
            <a:ext cx="1440160" cy="144016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421228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58733" y="174258"/>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altLang="en-US" sz="3200" b="1">
                <a:latin typeface="Arial" charset="0"/>
              </a:rPr>
              <a:t>Bisulfite capture procedure.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3361" y="5878697"/>
            <a:ext cx="652320" cy="6523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7777"/>
          <a:stretch/>
        </p:blipFill>
        <p:spPr bwMode="auto">
          <a:xfrm>
            <a:off x="299478" y="796404"/>
            <a:ext cx="4560936" cy="37095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4988065" y="6531086"/>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100" b="1" dirty="0">
                <a:latin typeface="Arial" charset="0"/>
              </a:rPr>
              <a:t>Hodges E et al. Genome Res. 2009;19:1593-1605</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r>
              <a:rPr lang="en-GB" altLang="en-US" sz="900">
                <a:latin typeface="Arial" charset="0"/>
              </a:rPr>
              <a:t>Copyright © 2009 by Cold Spring Harbor Laboratory Press</a:t>
            </a:r>
          </a:p>
        </p:txBody>
      </p:sp>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a:stretch/>
        </p:blipFill>
        <p:spPr bwMode="auto">
          <a:xfrm>
            <a:off x="4572000" y="2422313"/>
            <a:ext cx="4438515" cy="34563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596097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v-LV" dirty="0" smtClean="0"/>
              <a:t>ENCODE projekts</a:t>
            </a:r>
            <a:endParaRPr lang="lv-LV" dirty="0"/>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555" y="864833"/>
            <a:ext cx="8178188" cy="5842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bwMode="auto">
          <a:xfrm>
            <a:off x="5220072" y="3573016"/>
            <a:ext cx="1440160" cy="144016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 name="Oval 4"/>
          <p:cNvSpPr/>
          <p:nvPr/>
        </p:nvSpPr>
        <p:spPr bwMode="auto">
          <a:xfrm>
            <a:off x="6228184" y="3573016"/>
            <a:ext cx="1440160" cy="144016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 name="Oval 5"/>
          <p:cNvSpPr/>
          <p:nvPr/>
        </p:nvSpPr>
        <p:spPr bwMode="auto">
          <a:xfrm>
            <a:off x="7157527" y="3573016"/>
            <a:ext cx="1440160" cy="144016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61104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0" animBg="1"/>
      <p:bldP spid="6" grpId="1"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lv-LV" dirty="0" smtClean="0"/>
              <a:t>CLIP-</a:t>
            </a:r>
            <a:r>
              <a:rPr lang="lv-LV" dirty="0" err="1" smtClean="0"/>
              <a:t>seq</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268760"/>
            <a:ext cx="9147337" cy="5145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529052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198" t="8729" r="17639" b="3269"/>
          <a:stretch/>
        </p:blipFill>
        <p:spPr>
          <a:xfrm>
            <a:off x="1594" y="366284"/>
            <a:ext cx="9142405" cy="6519100"/>
          </a:xfrm>
        </p:spPr>
      </p:pic>
      <p:sp>
        <p:nvSpPr>
          <p:cNvPr id="3" name="Title 2"/>
          <p:cNvSpPr>
            <a:spLocks noGrp="1"/>
          </p:cNvSpPr>
          <p:nvPr>
            <p:ph type="title"/>
          </p:nvPr>
        </p:nvSpPr>
        <p:spPr/>
        <p:txBody>
          <a:bodyPr/>
          <a:lstStyle/>
          <a:p>
            <a:endParaRPr lang="lv-LV"/>
          </a:p>
        </p:txBody>
      </p:sp>
    </p:spTree>
    <p:extLst>
      <p:ext uri="{BB962C8B-B14F-4D97-AF65-F5344CB8AC3E}">
        <p14:creationId xmlns:p14="http://schemas.microsoft.com/office/powerpoint/2010/main" val="401263918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lv-LV" dirty="0" smtClean="0"/>
              <a:t>Vismaz 80.4% no cilvēka genoma piedalās vismaz vienā bioķīmiskā reakcijā (RNS vai hromatīna asociētā)</a:t>
            </a:r>
          </a:p>
          <a:p>
            <a:r>
              <a:rPr lang="lv-LV" dirty="0" err="1" smtClean="0"/>
              <a:t>Regulatorie</a:t>
            </a:r>
            <a:r>
              <a:rPr lang="lv-LV" dirty="0" smtClean="0"/>
              <a:t> elementi uzrāda negatīvās selekcijas pazīmes norādot uz to funkcionalitāti</a:t>
            </a:r>
          </a:p>
          <a:p>
            <a:r>
              <a:rPr lang="lv-LV" dirty="0" smtClean="0"/>
              <a:t>Definētas vairākas hromatīna stadijas ar 399,124 </a:t>
            </a:r>
            <a:r>
              <a:rPr lang="lv-LV" dirty="0" err="1" smtClean="0"/>
              <a:t>enhānseru</a:t>
            </a:r>
            <a:r>
              <a:rPr lang="lv-LV" dirty="0" smtClean="0"/>
              <a:t> līdzīgām un 70,292 </a:t>
            </a:r>
            <a:r>
              <a:rPr lang="lv-LV" dirty="0" err="1" smtClean="0"/>
              <a:t>promoteru</a:t>
            </a:r>
            <a:r>
              <a:rPr lang="lv-LV" dirty="0" smtClean="0"/>
              <a:t> līdzīgām īpašībām </a:t>
            </a:r>
          </a:p>
          <a:p>
            <a:r>
              <a:rPr lang="lv-LV" dirty="0" smtClean="0"/>
              <a:t>RNS ekspresijas līmeņi korelē ar hromatīna un transkripcijas faktoru saistīšanās marķieriem</a:t>
            </a:r>
          </a:p>
          <a:p>
            <a:r>
              <a:rPr lang="lv-LV" dirty="0" smtClean="0"/>
              <a:t>Ar slimībām asociētie SNP pārsvarā ir lokalizētu funkcionālajos elementos</a:t>
            </a:r>
            <a:endParaRPr lang="en-US" dirty="0"/>
          </a:p>
        </p:txBody>
      </p:sp>
      <p:sp>
        <p:nvSpPr>
          <p:cNvPr id="3" name="Title 2"/>
          <p:cNvSpPr>
            <a:spLocks noGrp="1"/>
          </p:cNvSpPr>
          <p:nvPr>
            <p:ph type="title"/>
          </p:nvPr>
        </p:nvSpPr>
        <p:spPr/>
        <p:txBody>
          <a:bodyPr/>
          <a:lstStyle/>
          <a:p>
            <a:r>
              <a:rPr lang="lv-LV" dirty="0" smtClean="0"/>
              <a:t>ENCODE galvenie atklājumi</a:t>
            </a:r>
            <a:endParaRPr lang="en-US" dirty="0"/>
          </a:p>
        </p:txBody>
      </p:sp>
    </p:spTree>
    <p:extLst>
      <p:ext uri="{BB962C8B-B14F-4D97-AF65-F5344CB8AC3E}">
        <p14:creationId xmlns:p14="http://schemas.microsoft.com/office/powerpoint/2010/main" val="3000876061"/>
      </p:ext>
    </p:extLst>
  </p:cSld>
  <p:clrMapOvr>
    <a:masterClrMapping/>
  </p:clrMapOvr>
  <p:timing>
    <p:tnLst>
      <p:par>
        <p:cTn id="1" dur="indefinite" restart="never" nodeType="tmRoot"/>
      </p:par>
    </p:tnLst>
  </p:timing>
</p:sld>
</file>

<file path=ppt/theme/theme1.xml><?xml version="1.0" encoding="utf-8"?>
<a:theme xmlns:a="http://schemas.openxmlformats.org/drawingml/2006/main" name="cdb2004c031gl">
  <a:themeElements>
    <a:clrScheme name="sample 1">
      <a:dk1>
        <a:srgbClr val="1D528D"/>
      </a:dk1>
      <a:lt1>
        <a:srgbClr val="FFFFFF"/>
      </a:lt1>
      <a:dk2>
        <a:srgbClr val="000000"/>
      </a:dk2>
      <a:lt2>
        <a:srgbClr val="C0C0C0"/>
      </a:lt2>
      <a:accent1>
        <a:srgbClr val="1B9AD9"/>
      </a:accent1>
      <a:accent2>
        <a:srgbClr val="1DB3AC"/>
      </a:accent2>
      <a:accent3>
        <a:srgbClr val="FFFFFF"/>
      </a:accent3>
      <a:accent4>
        <a:srgbClr val="174578"/>
      </a:accent4>
      <a:accent5>
        <a:srgbClr val="ABCAE9"/>
      </a:accent5>
      <a:accent6>
        <a:srgbClr val="19A29B"/>
      </a:accent6>
      <a:hlink>
        <a:srgbClr val="9999FF"/>
      </a:hlink>
      <a:folHlink>
        <a:srgbClr val="969696"/>
      </a:folHlink>
    </a:clrScheme>
    <a:fontScheme name="samp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ample 1">
        <a:dk1>
          <a:srgbClr val="1D528D"/>
        </a:dk1>
        <a:lt1>
          <a:srgbClr val="FFFFFF"/>
        </a:lt1>
        <a:dk2>
          <a:srgbClr val="000000"/>
        </a:dk2>
        <a:lt2>
          <a:srgbClr val="C0C0C0"/>
        </a:lt2>
        <a:accent1>
          <a:srgbClr val="1B9AD9"/>
        </a:accent1>
        <a:accent2>
          <a:srgbClr val="1DB3AC"/>
        </a:accent2>
        <a:accent3>
          <a:srgbClr val="FFFFFF"/>
        </a:accent3>
        <a:accent4>
          <a:srgbClr val="174578"/>
        </a:accent4>
        <a:accent5>
          <a:srgbClr val="ABCAE9"/>
        </a:accent5>
        <a:accent6>
          <a:srgbClr val="19A29B"/>
        </a:accent6>
        <a:hlink>
          <a:srgbClr val="9999FF"/>
        </a:hlink>
        <a:folHlink>
          <a:srgbClr val="969696"/>
        </a:folHlink>
      </a:clrScheme>
      <a:clrMap bg1="lt1" tx1="dk1" bg2="lt2" tx2="dk2" accent1="accent1" accent2="accent2" accent3="accent3" accent4="accent4" accent5="accent5" accent6="accent6" hlink="hlink" folHlink="folHlink"/>
    </a:extraClrScheme>
    <a:extraClrScheme>
      <a:clrScheme name="sample 2">
        <a:dk1>
          <a:srgbClr val="003366"/>
        </a:dk1>
        <a:lt1>
          <a:srgbClr val="FFFFFF"/>
        </a:lt1>
        <a:dk2>
          <a:srgbClr val="000000"/>
        </a:dk2>
        <a:lt2>
          <a:srgbClr val="C0C0C0"/>
        </a:lt2>
        <a:accent1>
          <a:srgbClr val="3556A7"/>
        </a:accent1>
        <a:accent2>
          <a:srgbClr val="C78DD7"/>
        </a:accent2>
        <a:accent3>
          <a:srgbClr val="FFFFFF"/>
        </a:accent3>
        <a:accent4>
          <a:srgbClr val="002A56"/>
        </a:accent4>
        <a:accent5>
          <a:srgbClr val="AEB4D0"/>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
      <a:clrScheme name="sample 3">
        <a:dk1>
          <a:srgbClr val="1D528D"/>
        </a:dk1>
        <a:lt1>
          <a:srgbClr val="FFFFFF"/>
        </a:lt1>
        <a:dk2>
          <a:srgbClr val="000000"/>
        </a:dk2>
        <a:lt2>
          <a:srgbClr val="C0C0C0"/>
        </a:lt2>
        <a:accent1>
          <a:srgbClr val="399D72"/>
        </a:accent1>
        <a:accent2>
          <a:srgbClr val="FF9900"/>
        </a:accent2>
        <a:accent3>
          <a:srgbClr val="FFFFFF"/>
        </a:accent3>
        <a:accent4>
          <a:srgbClr val="174578"/>
        </a:accent4>
        <a:accent5>
          <a:srgbClr val="AECCBC"/>
        </a:accent5>
        <a:accent6>
          <a:srgbClr val="E78A00"/>
        </a:accent6>
        <a:hlink>
          <a:srgbClr val="9999F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20619</TotalTime>
  <Words>2887</Words>
  <Application>Microsoft Office PowerPoint</Application>
  <PresentationFormat>On-screen Show (4:3)</PresentationFormat>
  <Paragraphs>342</Paragraphs>
  <Slides>100</Slides>
  <Notes>27</Notes>
  <HiddenSlides>0</HiddenSlides>
  <MMClips>0</MMClips>
  <ScaleCrop>false</ScaleCrop>
  <HeadingPairs>
    <vt:vector size="4" baseType="variant">
      <vt:variant>
        <vt:lpstr>Theme</vt:lpstr>
      </vt:variant>
      <vt:variant>
        <vt:i4>1</vt:i4>
      </vt:variant>
      <vt:variant>
        <vt:lpstr>Slide Titles</vt:lpstr>
      </vt:variant>
      <vt:variant>
        <vt:i4>100</vt:i4>
      </vt:variant>
    </vt:vector>
  </HeadingPairs>
  <TitlesOfParts>
    <vt:vector size="101" baseType="lpstr">
      <vt:lpstr>cdb2004c031gl</vt:lpstr>
      <vt:lpstr>  Gēnu ekspresijas regulācija genoma līmenī    </vt:lpstr>
      <vt:lpstr>Digitālais PCR</vt:lpstr>
      <vt:lpstr>Digitālais PCR</vt:lpstr>
      <vt:lpstr>QuantStudio® 3D Digital PCR System</vt:lpstr>
      <vt:lpstr>QX100™ Droplet Digital™ PCR System</vt:lpstr>
      <vt:lpstr>PowerPoint Presentation</vt:lpstr>
      <vt:lpstr>Helicos sekvenēšana</vt:lpstr>
      <vt:lpstr>Helicos sekvenēšana</vt:lpstr>
      <vt:lpstr>Helicos sekvenēšana</vt:lpstr>
      <vt:lpstr>3rd paaudzes sekvenēšanas platformas</vt:lpstr>
      <vt:lpstr>3rd paaudzes sekvenēšanas platformas</vt:lpstr>
      <vt:lpstr>PowerPoint Presentation</vt:lpstr>
      <vt:lpstr>PowerPoint Presentation</vt:lpstr>
      <vt:lpstr>PowerPoint Presentation</vt:lpstr>
      <vt:lpstr>PowerPoint Presentation</vt:lpstr>
      <vt:lpstr>NGS sekvenēšanas pielietojums:</vt:lpstr>
      <vt:lpstr>PowerPoint Presentation</vt:lpstr>
      <vt:lpstr>Pilna garuma mRNS sekvenēšana</vt:lpstr>
      <vt:lpstr>PowerPoint Presentation</vt:lpstr>
      <vt:lpstr>PowerPoint Presentation</vt:lpstr>
      <vt:lpstr>PowerPoint Presentation</vt:lpstr>
      <vt:lpstr>Metodes epiģenētikas pētniecībai</vt:lpstr>
      <vt:lpstr>Bisulfīta apstrādāta DNS izmantošana CpG metilēšanas noskaidrošanai</vt:lpstr>
      <vt:lpstr>Metilēšanas mērīšanas pieejas</vt:lpstr>
      <vt:lpstr>HM450 array</vt:lpstr>
      <vt:lpstr>PowerPoint Presentation</vt:lpstr>
      <vt:lpstr>WGBS</vt:lpstr>
      <vt:lpstr>MeDIP un MIRA</vt:lpstr>
      <vt:lpstr>PowerPoint Presentation</vt:lpstr>
      <vt:lpstr>PowerPoint Presentation</vt:lpstr>
      <vt:lpstr>Eikariotiem ir DNS iepakošanas problēmas</vt:lpstr>
      <vt:lpstr>Hromatīns</vt:lpstr>
      <vt:lpstr>Hromatīna pakošanas līmeņi</vt:lpstr>
      <vt:lpstr>1. Līmenis - Nukleosomas</vt:lpstr>
      <vt:lpstr>Histonu proteīni- nukleosomu pamatā</vt:lpstr>
      <vt:lpstr>Histoni</vt:lpstr>
      <vt:lpstr>Nukleosomas savākšanās</vt:lpstr>
      <vt:lpstr>Nukleosomas struktūra</vt:lpstr>
      <vt:lpstr>Nucleosome core particle</vt:lpstr>
      <vt:lpstr>Nukleosomas struktūra</vt:lpstr>
      <vt:lpstr>Histoni saistās ar DNS minoro iedobi</vt:lpstr>
      <vt:lpstr>Histonu N-terminālie gali atrodas noteiktās nuklosomas pozīcijās</vt:lpstr>
      <vt:lpstr>Otrais līmenis : 30nm fibrilla</vt:lpstr>
      <vt:lpstr>30 nm pavediena struktūra</vt:lpstr>
      <vt:lpstr>Trešais līmenis: cilpu struktūra</vt:lpstr>
      <vt:lpstr>Heterohromatīns          /        Eihromatīns</vt:lpstr>
      <vt:lpstr>Hromatīna struktūras regulēšana</vt:lpstr>
      <vt:lpstr>Nukleosomu remodelēšanas komplekss</vt:lpstr>
      <vt:lpstr>Nukleosomu remodelēšanas komplekss</vt:lpstr>
      <vt:lpstr>Nukleosomu remodelēšanas kompleksi</vt:lpstr>
      <vt:lpstr>Proteīnu atkarīga nukleosomu pozicionēšana</vt:lpstr>
      <vt:lpstr>DNS secības atkarīga nukleosomu pozicionēšana</vt:lpstr>
      <vt:lpstr>N-terminālo histonu galu modifikācijas</vt:lpstr>
      <vt:lpstr>Histonu modifikāciju ietekme :</vt:lpstr>
      <vt:lpstr>Histonu modifikāciju ietekme :</vt:lpstr>
      <vt:lpstr>Proteīnu domēni remodelēšanas un modificējošo kompleksu sastāvā</vt:lpstr>
      <vt:lpstr>Histonus modificējošie enzīmi:</vt:lpstr>
      <vt:lpstr>Nukleosomu pozicionēšanas noskaidrošana ar restriktāžu palīdzību</vt:lpstr>
      <vt:lpstr>Nukleosomu pozicionēšanas noskaidrošana ar Nextgen sekvenēšanas palīdzību</vt:lpstr>
      <vt:lpstr>Histonu modificēšana un hromatīna remodelēšana  var notikt vienlaicīgi</vt:lpstr>
      <vt:lpstr>Histonu modifikācijas tiek pārnestas jaunajā DNS pēc replikācijas</vt:lpstr>
      <vt:lpstr>Nukleosomu veidošanos nosaka histonu čaperoni</vt:lpstr>
      <vt:lpstr>Transkripcijas komplekss eikariotos:</vt:lpstr>
      <vt:lpstr>Eikariotos pieaug transkripcijas kompleksicitāte</vt:lpstr>
      <vt:lpstr>Saistīšanos ar DNS nodrošina dažādi domēni </vt:lpstr>
      <vt:lpstr>Ekspresijas aktivatori  </vt:lpstr>
      <vt:lpstr>Transkripcijas mašinērijas piesaiste</vt:lpstr>
      <vt:lpstr>Enhānseri un insulatori</vt:lpstr>
      <vt:lpstr>Aktivatori var mijiedaroties dažādos veidos</vt:lpstr>
      <vt:lpstr>Transkripcijas represori</vt:lpstr>
      <vt:lpstr>PowerPoint Presentation</vt:lpstr>
      <vt:lpstr>PowerPoint Presentation</vt:lpstr>
      <vt:lpstr>DNS metilēšana</vt:lpstr>
      <vt:lpstr>Imprintings ar DNS metilēšanas palīdzību</vt:lpstr>
      <vt:lpstr>Metilēšana var tikt saglabāta arī replicētajās DNS ķēdēs ar uzturēšanas metilāžu palīdzību un pārmatota</vt:lpstr>
      <vt:lpstr>Demetilēšana var būt aktīva un pasīva</vt:lpstr>
      <vt:lpstr>Aktīvā demetilēšana</vt:lpstr>
      <vt:lpstr>Metodes DNS-proteīnu mijiedarbības pētīšanai</vt:lpstr>
      <vt:lpstr>Hromatīna imunoprecipetācija (ChIP)</vt:lpstr>
      <vt:lpstr>Hromosomu konformācijas noteikšana (3C)</vt:lpstr>
      <vt:lpstr>ChIP-on-chip</vt:lpstr>
      <vt:lpstr>Chip-seq</vt:lpstr>
      <vt:lpstr>PowerPoint Presentation</vt:lpstr>
      <vt:lpstr>ENCODE projekts</vt:lpstr>
      <vt:lpstr>DNAse seq</vt:lpstr>
      <vt:lpstr>PowerPoint Presentation</vt:lpstr>
      <vt:lpstr>ENCODE projekts</vt:lpstr>
      <vt:lpstr>PowerPoint Presentation</vt:lpstr>
      <vt:lpstr>TCC - tethered chromosome conformation capture Hi-C  </vt:lpstr>
      <vt:lpstr>ChiA-PET (Chromatin interaction analysis with paired-end tag sequencing)</vt:lpstr>
      <vt:lpstr>ENCODE projekts</vt:lpstr>
      <vt:lpstr>ChIP-seq protokoli  (Furey 2012, Nature reviews)</vt:lpstr>
      <vt:lpstr>ChipSeq</vt:lpstr>
      <vt:lpstr>ENCODE projekts</vt:lpstr>
      <vt:lpstr>PowerPoint Presentation</vt:lpstr>
      <vt:lpstr>ENCODE projekts</vt:lpstr>
      <vt:lpstr>CLIP-seq</vt:lpstr>
      <vt:lpstr>PowerPoint Presentation</vt:lpstr>
      <vt:lpstr>ENCODE galvenie atklājumi</vt:lpstr>
      <vt:lpstr>Izmantotās šūnu līnijas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Janis Klovins</dc:creator>
  <cp:lastModifiedBy>Janis Klovins</cp:lastModifiedBy>
  <cp:revision>243</cp:revision>
  <dcterms:created xsi:type="dcterms:W3CDTF">2010-05-25T12:52:38Z</dcterms:created>
  <dcterms:modified xsi:type="dcterms:W3CDTF">2015-03-13T12:33:54Z</dcterms:modified>
</cp:coreProperties>
</file>