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754" r:id="rId3"/>
    <p:sldId id="746" r:id="rId4"/>
    <p:sldId id="653" r:id="rId5"/>
    <p:sldId id="755" r:id="rId6"/>
    <p:sldId id="756" r:id="rId7"/>
    <p:sldId id="759" r:id="rId8"/>
    <p:sldId id="760" r:id="rId9"/>
    <p:sldId id="761" r:id="rId10"/>
    <p:sldId id="762" r:id="rId11"/>
    <p:sldId id="763" r:id="rId12"/>
    <p:sldId id="764" r:id="rId13"/>
    <p:sldId id="765" r:id="rId14"/>
    <p:sldId id="838" r:id="rId15"/>
    <p:sldId id="837" r:id="rId16"/>
    <p:sldId id="766" r:id="rId17"/>
    <p:sldId id="767" r:id="rId18"/>
    <p:sldId id="768" r:id="rId19"/>
    <p:sldId id="769" r:id="rId20"/>
    <p:sldId id="770" r:id="rId21"/>
    <p:sldId id="771" r:id="rId22"/>
    <p:sldId id="819" r:id="rId23"/>
    <p:sldId id="820" r:id="rId24"/>
    <p:sldId id="821" r:id="rId25"/>
    <p:sldId id="822" r:id="rId26"/>
    <p:sldId id="823" r:id="rId27"/>
    <p:sldId id="824" r:id="rId28"/>
    <p:sldId id="652" r:id="rId29"/>
    <p:sldId id="648" r:id="rId30"/>
    <p:sldId id="649" r:id="rId31"/>
    <p:sldId id="826" r:id="rId32"/>
    <p:sldId id="654" r:id="rId33"/>
    <p:sldId id="655" r:id="rId34"/>
    <p:sldId id="656" r:id="rId35"/>
    <p:sldId id="828" r:id="rId36"/>
    <p:sldId id="830" r:id="rId37"/>
  </p:sldIdLst>
  <p:sldSz cx="9144000" cy="6858000" type="screen4x3"/>
  <p:notesSz cx="6858000" cy="9144000"/>
  <p:defaultTex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1B9AD9"/>
    <a:srgbClr val="000066"/>
    <a:srgbClr val="FF7C80"/>
    <a:srgbClr val="800000"/>
    <a:srgbClr val="EAEAE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8" autoAdjust="0"/>
    <p:restoredTop sz="80836" autoAdjust="0"/>
  </p:normalViewPr>
  <p:slideViewPr>
    <p:cSldViewPr>
      <p:cViewPr>
        <p:scale>
          <a:sx n="70" d="100"/>
          <a:sy n="70" d="100"/>
        </p:scale>
        <p:origin x="-2814" y="-6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855D25-BACF-4D7F-A230-C8D698AD31E4}" type="datetimeFigureOut">
              <a:rPr lang="lv-LV" smtClean="0"/>
              <a:pPr/>
              <a:t>22.04.2015.</a:t>
            </a:fld>
            <a:endParaRPr lang="lv-LV"/>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CBBC22-4F46-4FFA-80DF-EC6385D5B190}" type="slidenum">
              <a:rPr lang="lv-LV" smtClean="0"/>
              <a:pPr/>
              <a:t>‹#›</a:t>
            </a:fld>
            <a:endParaRPr lang="lv-LV"/>
          </a:p>
        </p:txBody>
      </p:sp>
    </p:spTree>
    <p:extLst>
      <p:ext uri="{BB962C8B-B14F-4D97-AF65-F5344CB8AC3E}">
        <p14:creationId xmlns:p14="http://schemas.microsoft.com/office/powerpoint/2010/main" val="888883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genome.cshlp.org/content/22/9/1689.full#ref-16"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ncbi.nlm.nih.gov/pmc/articles/PMC3771521/#R36"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www.ncbi.nlm.nih.gov/pmc/articles/PMC3771521/#SD2"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ncbi.nlm.nih.gov/pmc/articles/PMC3771521/#R12"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www.ncbi.nlm.nih.gov/pmc/articles/PMC3771521/#SD2"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Chromosome Conformation Capture </a:t>
            </a:r>
            <a:r>
              <a:rPr lang="fr-FR" dirty="0" err="1" smtClean="0"/>
              <a:t>Carbon</a:t>
            </a:r>
            <a:r>
              <a:rPr lang="fr-FR" dirty="0" smtClean="0"/>
              <a:t> Copy</a:t>
            </a:r>
            <a:endParaRPr lang="lv-LV" dirty="0"/>
          </a:p>
        </p:txBody>
      </p:sp>
      <p:sp>
        <p:nvSpPr>
          <p:cNvPr id="4" name="Slide Number Placeholder 3"/>
          <p:cNvSpPr>
            <a:spLocks noGrp="1"/>
          </p:cNvSpPr>
          <p:nvPr>
            <p:ph type="sldNum" sz="quarter" idx="10"/>
          </p:nvPr>
        </p:nvSpPr>
        <p:spPr/>
        <p:txBody>
          <a:bodyPr/>
          <a:lstStyle/>
          <a:p>
            <a:fld id="{0BCBBC22-4F46-4FFA-80DF-EC6385D5B190}" type="slidenum">
              <a:rPr lang="lv-LV" smtClean="0"/>
              <a:pPr/>
              <a:t>3</a:t>
            </a:fld>
            <a:endParaRPr lang="lv-LV"/>
          </a:p>
        </p:txBody>
      </p:sp>
    </p:spTree>
    <p:extLst>
      <p:ext uri="{BB962C8B-B14F-4D97-AF65-F5344CB8AC3E}">
        <p14:creationId xmlns:p14="http://schemas.microsoft.com/office/powerpoint/2010/main" val="3661376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Heat map of the enrichment of pairs of transcription factors in a direct–indirect association. Direct peaks are defined by </a:t>
            </a:r>
            <a:r>
              <a:rPr lang="en-US" sz="1200" b="0" i="0" kern="1200" dirty="0" err="1" smtClean="0">
                <a:solidFill>
                  <a:schemeClr val="tx1"/>
                </a:solidFill>
                <a:effectLst/>
                <a:latin typeface="+mn-lt"/>
                <a:ea typeface="+mn-ea"/>
                <a:cs typeface="+mn-cs"/>
              </a:rPr>
              <a:t>ChIP</a:t>
            </a:r>
            <a:r>
              <a:rPr lang="en-US" sz="1200" b="0" i="0" kern="1200" dirty="0" smtClean="0">
                <a:solidFill>
                  <a:schemeClr val="tx1"/>
                </a:solidFill>
                <a:effectLst/>
                <a:latin typeface="+mn-lt"/>
                <a:ea typeface="+mn-ea"/>
                <a:cs typeface="+mn-cs"/>
              </a:rPr>
              <a:t> occupancy accompanied by a footprint overlapping a compatible motif. Indirect peaks do not have a compatible motif. The </a:t>
            </a:r>
            <a:r>
              <a:rPr lang="en-US" sz="1200" b="0" i="0" kern="1200" dirty="0" err="1" smtClean="0">
                <a:solidFill>
                  <a:schemeClr val="tx1"/>
                </a:solidFill>
                <a:effectLst/>
                <a:latin typeface="+mn-lt"/>
                <a:ea typeface="+mn-ea"/>
                <a:cs typeface="+mn-cs"/>
              </a:rPr>
              <a:t>colour</a:t>
            </a:r>
            <a:r>
              <a:rPr lang="en-US" sz="1200" b="0" i="0" kern="1200" dirty="0" smtClean="0">
                <a:solidFill>
                  <a:schemeClr val="tx1"/>
                </a:solidFill>
                <a:effectLst/>
                <a:latin typeface="+mn-lt"/>
                <a:ea typeface="+mn-ea"/>
                <a:cs typeface="+mn-cs"/>
              </a:rPr>
              <a:t> of each cell is determined by the fraction of indirect peaks that co-localize with the direct peaks of another factor.</a:t>
            </a:r>
            <a:endParaRPr lang="en-US" dirty="0"/>
          </a:p>
        </p:txBody>
      </p:sp>
      <p:sp>
        <p:nvSpPr>
          <p:cNvPr id="4" name="Slide Number Placeholder 3"/>
          <p:cNvSpPr>
            <a:spLocks noGrp="1"/>
          </p:cNvSpPr>
          <p:nvPr>
            <p:ph type="sldNum" sz="quarter" idx="10"/>
          </p:nvPr>
        </p:nvSpPr>
        <p:spPr/>
        <p:txBody>
          <a:bodyPr/>
          <a:lstStyle/>
          <a:p>
            <a:fld id="{0BCBBC22-4F46-4FFA-80DF-EC6385D5B190}" type="slidenum">
              <a:rPr lang="lv-LV" smtClean="0"/>
              <a:pPr/>
              <a:t>19</a:t>
            </a:fld>
            <a:endParaRPr lang="lv-LV"/>
          </a:p>
        </p:txBody>
      </p:sp>
    </p:spTree>
    <p:extLst>
      <p:ext uri="{BB962C8B-B14F-4D97-AF65-F5344CB8AC3E}">
        <p14:creationId xmlns:p14="http://schemas.microsoft.com/office/powerpoint/2010/main" val="21544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a</a:t>
            </a:r>
            <a:r>
              <a:rPr lang="en-US" sz="1200" b="0" i="0" kern="1200" dirty="0" smtClean="0">
                <a:solidFill>
                  <a:schemeClr val="tx1"/>
                </a:solidFill>
                <a:effectLst/>
                <a:latin typeface="+mn-lt"/>
                <a:ea typeface="+mn-ea"/>
                <a:cs typeface="+mn-cs"/>
              </a:rPr>
              <a:t>, Overview of </a:t>
            </a:r>
            <a:r>
              <a:rPr lang="en-US" sz="1200" b="0" i="1" kern="1200" dirty="0" smtClean="0">
                <a:solidFill>
                  <a:schemeClr val="tx1"/>
                </a:solidFill>
                <a:effectLst/>
                <a:latin typeface="+mn-lt"/>
                <a:ea typeface="+mn-ea"/>
                <a:cs typeface="+mn-cs"/>
              </a:rPr>
              <a:t>de novo</a:t>
            </a:r>
            <a:r>
              <a:rPr lang="en-US" sz="1200" b="0" i="0" kern="1200" dirty="0" smtClean="0">
                <a:solidFill>
                  <a:schemeClr val="tx1"/>
                </a:solidFill>
                <a:effectLst/>
                <a:latin typeface="+mn-lt"/>
                <a:ea typeface="+mn-ea"/>
                <a:cs typeface="+mn-cs"/>
              </a:rPr>
              <a:t> motif discovery using </a:t>
            </a:r>
            <a:r>
              <a:rPr lang="en-US" sz="1200" b="0" i="0" kern="1200" dirty="0" err="1" smtClean="0">
                <a:solidFill>
                  <a:schemeClr val="tx1"/>
                </a:solidFill>
                <a:effectLst/>
                <a:latin typeface="+mn-lt"/>
                <a:ea typeface="+mn-ea"/>
                <a:cs typeface="+mn-cs"/>
              </a:rPr>
              <a:t>DNase</a:t>
            </a:r>
            <a:r>
              <a:rPr lang="en-US" sz="1200" b="0" i="0" kern="1200" dirty="0" smtClean="0">
                <a:solidFill>
                  <a:schemeClr val="tx1"/>
                </a:solidFill>
                <a:effectLst/>
                <a:latin typeface="+mn-lt"/>
                <a:ea typeface="+mn-ea"/>
                <a:cs typeface="+mn-cs"/>
              </a:rPr>
              <a:t> I footprints. </a:t>
            </a:r>
            <a:r>
              <a:rPr lang="en-US" sz="1200" b="1" i="0" kern="1200" dirty="0" smtClean="0">
                <a:solidFill>
                  <a:schemeClr val="tx1"/>
                </a:solidFill>
                <a:effectLst/>
                <a:latin typeface="+mn-lt"/>
                <a:ea typeface="+mn-ea"/>
                <a:cs typeface="+mn-cs"/>
              </a:rPr>
              <a:t>b</a:t>
            </a:r>
            <a:r>
              <a:rPr lang="en-US" sz="1200" b="0" i="0" kern="1200" dirty="0" smtClean="0">
                <a:solidFill>
                  <a:schemeClr val="tx1"/>
                </a:solidFill>
                <a:effectLst/>
                <a:latin typeface="+mn-lt"/>
                <a:ea typeface="+mn-ea"/>
                <a:cs typeface="+mn-cs"/>
              </a:rPr>
              <a:t>, Annotation of the 683 </a:t>
            </a:r>
            <a:r>
              <a:rPr lang="en-US" sz="1200" b="0" i="1" kern="1200" dirty="0" smtClean="0">
                <a:solidFill>
                  <a:schemeClr val="tx1"/>
                </a:solidFill>
                <a:effectLst/>
                <a:latin typeface="+mn-lt"/>
                <a:ea typeface="+mn-ea"/>
                <a:cs typeface="+mn-cs"/>
              </a:rPr>
              <a:t>de novo</a:t>
            </a:r>
            <a:r>
              <a:rPr lang="en-US" sz="1200" b="0" i="0" kern="1200" dirty="0" smtClean="0">
                <a:solidFill>
                  <a:schemeClr val="tx1"/>
                </a:solidFill>
                <a:effectLst/>
                <a:latin typeface="+mn-lt"/>
                <a:ea typeface="+mn-ea"/>
                <a:cs typeface="+mn-cs"/>
              </a:rPr>
              <a:t>-derived motif models using previously identified transcription factor motifs. A total of 394 of these </a:t>
            </a:r>
            <a:r>
              <a:rPr lang="en-US" sz="1200" b="0" i="1" kern="1200" dirty="0" smtClean="0">
                <a:solidFill>
                  <a:schemeClr val="tx1"/>
                </a:solidFill>
                <a:effectLst/>
                <a:latin typeface="+mn-lt"/>
                <a:ea typeface="+mn-ea"/>
                <a:cs typeface="+mn-cs"/>
              </a:rPr>
              <a:t>de novo</a:t>
            </a:r>
            <a:r>
              <a:rPr lang="en-US" sz="1200" b="0" i="0" kern="1200" dirty="0" smtClean="0">
                <a:solidFill>
                  <a:schemeClr val="tx1"/>
                </a:solidFill>
                <a:effectLst/>
                <a:latin typeface="+mn-lt"/>
                <a:ea typeface="+mn-ea"/>
                <a:cs typeface="+mn-cs"/>
              </a:rPr>
              <a:t>-derived motifs match a motif annotated within the TRANSFAC, JASPAR or </a:t>
            </a:r>
            <a:r>
              <a:rPr lang="en-US" sz="1200" b="0" i="0" kern="1200" dirty="0" err="1" smtClean="0">
                <a:solidFill>
                  <a:schemeClr val="tx1"/>
                </a:solidFill>
                <a:effectLst/>
                <a:latin typeface="+mn-lt"/>
                <a:ea typeface="+mn-ea"/>
                <a:cs typeface="+mn-cs"/>
              </a:rPr>
              <a:t>UniPROBE</a:t>
            </a:r>
            <a:r>
              <a:rPr lang="en-US" sz="1200" b="0" i="0" kern="1200" dirty="0" smtClean="0">
                <a:solidFill>
                  <a:schemeClr val="tx1"/>
                </a:solidFill>
                <a:effectLst/>
                <a:latin typeface="+mn-lt"/>
                <a:ea typeface="+mn-ea"/>
                <a:cs typeface="+mn-cs"/>
              </a:rPr>
              <a:t> databases, whereas 289 are novel motifs (pie chart). The </a:t>
            </a:r>
            <a:r>
              <a:rPr lang="en-US" sz="1200" b="0" i="1" kern="1200" dirty="0" smtClean="0">
                <a:solidFill>
                  <a:schemeClr val="tx1"/>
                </a:solidFill>
                <a:effectLst/>
                <a:latin typeface="+mn-lt"/>
                <a:ea typeface="+mn-ea"/>
                <a:cs typeface="+mn-cs"/>
              </a:rPr>
              <a:t>de novo</a:t>
            </a:r>
            <a:r>
              <a:rPr lang="en-US" sz="1200" b="0" i="0" kern="1200" dirty="0" smtClean="0">
                <a:solidFill>
                  <a:schemeClr val="tx1"/>
                </a:solidFill>
                <a:effectLst/>
                <a:latin typeface="+mn-lt"/>
                <a:ea typeface="+mn-ea"/>
                <a:cs typeface="+mn-cs"/>
              </a:rPr>
              <a:t> consensus matching TRANSFAC, JASPAR or </a:t>
            </a:r>
            <a:r>
              <a:rPr lang="en-US" sz="1200" b="0" i="0" kern="1200" dirty="0" err="1" smtClean="0">
                <a:solidFill>
                  <a:schemeClr val="tx1"/>
                </a:solidFill>
                <a:effectLst/>
                <a:latin typeface="+mn-lt"/>
                <a:ea typeface="+mn-ea"/>
                <a:cs typeface="+mn-cs"/>
              </a:rPr>
              <a:t>UniPROBE</a:t>
            </a:r>
            <a:r>
              <a:rPr lang="en-US" sz="1200" b="0" i="0" kern="1200" dirty="0" smtClean="0">
                <a:solidFill>
                  <a:schemeClr val="tx1"/>
                </a:solidFill>
                <a:effectLst/>
                <a:latin typeface="+mn-lt"/>
                <a:ea typeface="+mn-ea"/>
                <a:cs typeface="+mn-cs"/>
              </a:rPr>
              <a:t> sequences cover the majority of each database (bar chart). </a:t>
            </a:r>
            <a:r>
              <a:rPr lang="en-US" sz="1200" b="1" i="0" kern="1200" dirty="0" smtClean="0">
                <a:solidFill>
                  <a:schemeClr val="tx1"/>
                </a:solidFill>
                <a:effectLst/>
                <a:latin typeface="+mn-lt"/>
                <a:ea typeface="+mn-ea"/>
                <a:cs typeface="+mn-cs"/>
              </a:rPr>
              <a:t>c</a:t>
            </a:r>
            <a:r>
              <a:rPr lang="en-US" sz="1200" b="0" i="0" kern="1200" dirty="0" smtClean="0">
                <a:solidFill>
                  <a:schemeClr val="tx1"/>
                </a:solidFill>
                <a:effectLst/>
                <a:latin typeface="+mn-lt"/>
                <a:ea typeface="+mn-ea"/>
                <a:cs typeface="+mn-cs"/>
              </a:rPr>
              <a:t>, Example of a </a:t>
            </a:r>
            <a:r>
              <a:rPr lang="en-US" sz="1200" b="0" i="0" kern="1200" dirty="0" err="1" smtClean="0">
                <a:solidFill>
                  <a:schemeClr val="tx1"/>
                </a:solidFill>
                <a:effectLst/>
                <a:latin typeface="+mn-lt"/>
                <a:ea typeface="+mn-ea"/>
                <a:cs typeface="+mn-cs"/>
              </a:rPr>
              <a:t>DNase</a:t>
            </a:r>
            <a:r>
              <a:rPr lang="en-US" sz="1200" b="0" i="0" kern="1200" dirty="0" smtClean="0">
                <a:solidFill>
                  <a:schemeClr val="tx1"/>
                </a:solidFill>
                <a:effectLst/>
                <a:latin typeface="+mn-lt"/>
                <a:ea typeface="+mn-ea"/>
                <a:cs typeface="+mn-cs"/>
              </a:rPr>
              <a:t> I footprint found in multiple cell types that is annotated solely by one of the novel </a:t>
            </a:r>
            <a:r>
              <a:rPr lang="en-US" sz="1200" b="0" i="1" kern="1200" dirty="0" smtClean="0">
                <a:solidFill>
                  <a:schemeClr val="tx1"/>
                </a:solidFill>
                <a:effectLst/>
                <a:latin typeface="+mn-lt"/>
                <a:ea typeface="+mn-ea"/>
                <a:cs typeface="+mn-cs"/>
              </a:rPr>
              <a:t>de novo</a:t>
            </a:r>
            <a:r>
              <a:rPr lang="en-US" sz="1200" b="0" i="0" kern="1200" dirty="0" smtClean="0">
                <a:solidFill>
                  <a:schemeClr val="tx1"/>
                </a:solidFill>
                <a:effectLst/>
                <a:latin typeface="+mn-lt"/>
                <a:ea typeface="+mn-ea"/>
                <a:cs typeface="+mn-cs"/>
              </a:rPr>
              <a:t>-derived motifs. </a:t>
            </a:r>
            <a:r>
              <a:rPr lang="en-US" sz="1200" b="1" i="0" kern="1200" dirty="0" smtClean="0">
                <a:solidFill>
                  <a:schemeClr val="tx1"/>
                </a:solidFill>
                <a:effectLst/>
                <a:latin typeface="+mn-lt"/>
                <a:ea typeface="+mn-ea"/>
                <a:cs typeface="+mn-cs"/>
              </a:rPr>
              <a:t>d</a:t>
            </a:r>
            <a:r>
              <a:rPr lang="en-US" sz="1200" b="0" i="0" kern="1200" dirty="0" smtClean="0">
                <a:solidFill>
                  <a:schemeClr val="tx1"/>
                </a:solidFill>
                <a:effectLst/>
                <a:latin typeface="+mn-lt"/>
                <a:ea typeface="+mn-ea"/>
                <a:cs typeface="+mn-cs"/>
              </a:rPr>
              <a:t>, Box-and-whisker plot comparing the average nucleotide diversity at instances of the 289 novel </a:t>
            </a:r>
            <a:r>
              <a:rPr lang="en-US" sz="1200" b="0" i="1" kern="1200" dirty="0" smtClean="0">
                <a:solidFill>
                  <a:schemeClr val="tx1"/>
                </a:solidFill>
                <a:effectLst/>
                <a:latin typeface="+mn-lt"/>
                <a:ea typeface="+mn-ea"/>
                <a:cs typeface="+mn-cs"/>
              </a:rPr>
              <a:t>de novo</a:t>
            </a:r>
            <a:r>
              <a:rPr lang="en-US" sz="1200" b="0" i="0" kern="1200" dirty="0" smtClean="0">
                <a:solidFill>
                  <a:schemeClr val="tx1"/>
                </a:solidFill>
                <a:effectLst/>
                <a:latin typeface="+mn-lt"/>
                <a:ea typeface="+mn-ea"/>
                <a:cs typeface="+mn-cs"/>
              </a:rPr>
              <a:t>-derived motif models to instances of motifs present in databases of known specificities (</a:t>
            </a:r>
            <a:r>
              <a:rPr lang="en-US" sz="1200" b="0" i="1" kern="1200" dirty="0" smtClean="0">
                <a:solidFill>
                  <a:schemeClr val="tx1"/>
                </a:solidFill>
                <a:effectLst/>
                <a:latin typeface="+mn-lt"/>
                <a:ea typeface="+mn-ea"/>
                <a:cs typeface="+mn-cs"/>
              </a:rPr>
              <a:t>x</a:t>
            </a:r>
            <a:r>
              <a:rPr lang="en-US" sz="1200" b="0" i="0" kern="1200" dirty="0" smtClean="0">
                <a:solidFill>
                  <a:schemeClr val="tx1"/>
                </a:solidFill>
                <a:effectLst/>
                <a:latin typeface="+mn-lt"/>
                <a:ea typeface="+mn-ea"/>
                <a:cs typeface="+mn-cs"/>
              </a:rPr>
              <a:t> axis). The box defines the 25% and 75% percentiles and the whiskers display 1.5 times the inner quartile range of the distribution of </a:t>
            </a:r>
            <a:r>
              <a:rPr lang="en-US" sz="1200" b="0" i="1" kern="1200" dirty="0" smtClean="0">
                <a:solidFill>
                  <a:schemeClr val="tx1"/>
                </a:solidFill>
                <a:effectLst/>
                <a:latin typeface="+mn-lt"/>
                <a:ea typeface="+mn-ea"/>
                <a:cs typeface="+mn-cs"/>
              </a:rPr>
              <a:t>π</a:t>
            </a:r>
            <a:r>
              <a:rPr lang="en-US" sz="1200" b="0" i="0" kern="1200" dirty="0" smtClean="0">
                <a:solidFill>
                  <a:schemeClr val="tx1"/>
                </a:solidFill>
                <a:effectLst/>
                <a:latin typeface="+mn-lt"/>
                <a:ea typeface="+mn-ea"/>
                <a:cs typeface="+mn-cs"/>
              </a:rPr>
              <a:t> values in each respective database. The blue bar indicates the average nucleotide diversity (</a:t>
            </a:r>
            <a:r>
              <a:rPr lang="en-US" sz="1200" b="0" i="1" kern="1200" dirty="0" smtClean="0">
                <a:solidFill>
                  <a:schemeClr val="tx1"/>
                </a:solidFill>
                <a:effectLst/>
                <a:latin typeface="+mn-lt"/>
                <a:ea typeface="+mn-ea"/>
                <a:cs typeface="+mn-cs"/>
              </a:rPr>
              <a:t>π</a:t>
            </a:r>
            <a:r>
              <a:rPr lang="en-US" sz="1200" b="0" i="0" kern="1200" dirty="0" smtClean="0">
                <a:solidFill>
                  <a:schemeClr val="tx1"/>
                </a:solidFill>
                <a:effectLst/>
                <a:latin typeface="+mn-lt"/>
                <a:ea typeface="+mn-ea"/>
                <a:cs typeface="+mn-cs"/>
              </a:rPr>
              <a:t>) at fourfold degenerate coding sites (width is equal to 95% confidence interval); gold bar indicates </a:t>
            </a:r>
            <a:r>
              <a:rPr lang="en-US" sz="1200" b="0" i="1" kern="1200" dirty="0" smtClean="0">
                <a:solidFill>
                  <a:schemeClr val="tx1"/>
                </a:solidFill>
                <a:effectLst/>
                <a:latin typeface="+mn-lt"/>
                <a:ea typeface="+mn-ea"/>
                <a:cs typeface="+mn-cs"/>
              </a:rPr>
              <a:t>π</a:t>
            </a:r>
            <a:r>
              <a:rPr lang="en-US" sz="1200" b="0" i="0" kern="1200" dirty="0" smtClean="0">
                <a:solidFill>
                  <a:schemeClr val="tx1"/>
                </a:solidFill>
                <a:effectLst/>
                <a:latin typeface="+mn-lt"/>
                <a:ea typeface="+mn-ea"/>
                <a:cs typeface="+mn-cs"/>
              </a:rPr>
              <a:t> at all coding sites (width is equal to 95% confidence interval). </a:t>
            </a:r>
            <a:r>
              <a:rPr lang="en-US" sz="1200" b="1" i="0" kern="1200" dirty="0" smtClean="0">
                <a:solidFill>
                  <a:schemeClr val="tx1"/>
                </a:solidFill>
                <a:effectLst/>
                <a:latin typeface="+mn-lt"/>
                <a:ea typeface="+mn-ea"/>
                <a:cs typeface="+mn-cs"/>
              </a:rPr>
              <a:t>e</a:t>
            </a:r>
            <a:r>
              <a:rPr lang="en-US" sz="1200" b="0" i="0" kern="1200" dirty="0" smtClean="0">
                <a:solidFill>
                  <a:schemeClr val="tx1"/>
                </a:solidFill>
                <a:effectLst/>
                <a:latin typeface="+mn-lt"/>
                <a:ea typeface="+mn-ea"/>
                <a:cs typeface="+mn-cs"/>
              </a:rPr>
              <a:t>, Phylogenetic conservation (red dashed) and per-base </a:t>
            </a:r>
            <a:r>
              <a:rPr lang="en-US" sz="1200" b="0" i="0" kern="1200" dirty="0" err="1" smtClean="0">
                <a:solidFill>
                  <a:schemeClr val="tx1"/>
                </a:solidFill>
                <a:effectLst/>
                <a:latin typeface="+mn-lt"/>
                <a:ea typeface="+mn-ea"/>
                <a:cs typeface="+mn-cs"/>
              </a:rPr>
              <a:t>DNase</a:t>
            </a:r>
            <a:r>
              <a:rPr lang="en-US" sz="1200" b="0" i="0" kern="1200" dirty="0" smtClean="0">
                <a:solidFill>
                  <a:schemeClr val="tx1"/>
                </a:solidFill>
                <a:effectLst/>
                <a:latin typeface="+mn-lt"/>
                <a:ea typeface="+mn-ea"/>
                <a:cs typeface="+mn-cs"/>
              </a:rPr>
              <a:t> I hypersensitivity (blue) for all </a:t>
            </a:r>
            <a:r>
              <a:rPr lang="en-US" sz="1200" b="0" i="0" kern="1200" dirty="0" err="1" smtClean="0">
                <a:solidFill>
                  <a:schemeClr val="tx1"/>
                </a:solidFill>
                <a:effectLst/>
                <a:latin typeface="+mn-lt"/>
                <a:ea typeface="+mn-ea"/>
                <a:cs typeface="+mn-cs"/>
              </a:rPr>
              <a:t>DNase</a:t>
            </a:r>
            <a:r>
              <a:rPr lang="en-US" sz="1200" b="0" i="0" kern="1200" dirty="0" smtClean="0">
                <a:solidFill>
                  <a:schemeClr val="tx1"/>
                </a:solidFill>
                <a:effectLst/>
                <a:latin typeface="+mn-lt"/>
                <a:ea typeface="+mn-ea"/>
                <a:cs typeface="+mn-cs"/>
              </a:rPr>
              <a:t> I footprints in dermal fibroblast cells matching two novel </a:t>
            </a:r>
            <a:r>
              <a:rPr lang="en-US" sz="1200" b="0" i="1" kern="1200" dirty="0" smtClean="0">
                <a:solidFill>
                  <a:schemeClr val="tx1"/>
                </a:solidFill>
                <a:effectLst/>
                <a:latin typeface="+mn-lt"/>
                <a:ea typeface="+mn-ea"/>
                <a:cs typeface="+mn-cs"/>
              </a:rPr>
              <a:t>de novo</a:t>
            </a:r>
            <a:r>
              <a:rPr lang="en-US" sz="1200" b="0" i="0" kern="1200" dirty="0" smtClean="0">
                <a:solidFill>
                  <a:schemeClr val="tx1"/>
                </a:solidFill>
                <a:effectLst/>
                <a:latin typeface="+mn-lt"/>
                <a:ea typeface="+mn-ea"/>
                <a:cs typeface="+mn-cs"/>
              </a:rPr>
              <a:t>-derived motifs. The white box indicates width of consensus motif. </a:t>
            </a:r>
            <a:r>
              <a:rPr lang="en-US" sz="1200" b="1" i="0" kern="1200" dirty="0" smtClean="0">
                <a:solidFill>
                  <a:schemeClr val="tx1"/>
                </a:solidFill>
                <a:effectLst/>
                <a:latin typeface="+mn-lt"/>
                <a:ea typeface="+mn-ea"/>
                <a:cs typeface="+mn-cs"/>
              </a:rPr>
              <a:t>f</a:t>
            </a:r>
            <a:r>
              <a:rPr lang="en-US" sz="1200" b="0" i="0" kern="1200" dirty="0" smtClean="0">
                <a:solidFill>
                  <a:schemeClr val="tx1"/>
                </a:solidFill>
                <a:effectLst/>
                <a:latin typeface="+mn-lt"/>
                <a:ea typeface="+mn-ea"/>
                <a:cs typeface="+mn-cs"/>
              </a:rPr>
              <a:t>, Per-nucleotide mouse liver DN</a:t>
            </a:r>
            <a:endParaRPr lang="en-US" dirty="0"/>
          </a:p>
        </p:txBody>
      </p:sp>
      <p:sp>
        <p:nvSpPr>
          <p:cNvPr id="4" name="Slide Number Placeholder 3"/>
          <p:cNvSpPr>
            <a:spLocks noGrp="1"/>
          </p:cNvSpPr>
          <p:nvPr>
            <p:ph type="sldNum" sz="quarter" idx="10"/>
          </p:nvPr>
        </p:nvSpPr>
        <p:spPr/>
        <p:txBody>
          <a:bodyPr/>
          <a:lstStyle/>
          <a:p>
            <a:fld id="{0BCBBC22-4F46-4FFA-80DF-EC6385D5B190}" type="slidenum">
              <a:rPr lang="lv-LV" smtClean="0"/>
              <a:pPr/>
              <a:t>20</a:t>
            </a:fld>
            <a:endParaRPr lang="lv-LV"/>
          </a:p>
        </p:txBody>
      </p:sp>
    </p:spTree>
    <p:extLst>
      <p:ext uri="{BB962C8B-B14F-4D97-AF65-F5344CB8AC3E}">
        <p14:creationId xmlns:p14="http://schemas.microsoft.com/office/powerpoint/2010/main" val="2556867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altLang="en-US" dirty="0">
                <a:latin typeface="Arial" charset="0"/>
                <a:ea typeface="msgothic" charset="0"/>
                <a:cs typeface="msgothic" charset="0"/>
              </a:rPr>
              <a:t>Schematic overview of the functional SNP approach. This figure illustrates the approach we use to identify functional SNPs. Three different types of regulatory data are represented for an area of the genome: motif-based predictions, </a:t>
            </a:r>
            <a:r>
              <a:rPr lang="en-GB" altLang="en-US" dirty="0" err="1">
                <a:latin typeface="Arial" charset="0"/>
                <a:ea typeface="msgothic" charset="0"/>
                <a:cs typeface="msgothic" charset="0"/>
              </a:rPr>
              <a:t>DNase</a:t>
            </a:r>
            <a:r>
              <a:rPr lang="en-GB" altLang="en-US" dirty="0">
                <a:latin typeface="Arial" charset="0"/>
                <a:ea typeface="msgothic" charset="0"/>
                <a:cs typeface="msgothic" charset="0"/>
              </a:rPr>
              <a:t> I hypersensitivity peaks, and </a:t>
            </a:r>
            <a:r>
              <a:rPr lang="en-GB" altLang="en-US" dirty="0" err="1">
                <a:latin typeface="Arial" charset="0"/>
                <a:ea typeface="msgothic" charset="0"/>
                <a:cs typeface="msgothic" charset="0"/>
              </a:rPr>
              <a:t>ChIP-seq</a:t>
            </a:r>
            <a:r>
              <a:rPr lang="en-GB" altLang="en-US" dirty="0">
                <a:latin typeface="Arial" charset="0"/>
                <a:ea typeface="msgothic" charset="0"/>
                <a:cs typeface="msgothic" charset="0"/>
              </a:rPr>
              <a:t> peaks. This region contains six SNPs. SNP1 is associated with a phenotype in a genome-wide association study. SNP3 is an </a:t>
            </a:r>
            <a:r>
              <a:rPr lang="en-GB" altLang="en-US" dirty="0" err="1">
                <a:latin typeface="Arial" charset="0"/>
                <a:ea typeface="msgothic" charset="0"/>
                <a:cs typeface="msgothic" charset="0"/>
              </a:rPr>
              <a:t>eQTL</a:t>
            </a:r>
            <a:r>
              <a:rPr lang="en-GB" altLang="en-US" dirty="0">
                <a:latin typeface="Arial" charset="0"/>
                <a:ea typeface="msgothic" charset="0"/>
                <a:cs typeface="msgothic" charset="0"/>
              </a:rPr>
              <a:t> associated with changes in gene expression in a different study. SNP6 overlaps a predicted motif, a </a:t>
            </a:r>
            <a:r>
              <a:rPr lang="en-GB" altLang="en-US" dirty="0" err="1">
                <a:latin typeface="Arial" charset="0"/>
                <a:ea typeface="msgothic" charset="0"/>
                <a:cs typeface="msgothic" charset="0"/>
              </a:rPr>
              <a:t>DNase</a:t>
            </a:r>
            <a:r>
              <a:rPr lang="en-GB" altLang="en-US" dirty="0">
                <a:latin typeface="Arial" charset="0"/>
                <a:ea typeface="msgothic" charset="0"/>
                <a:cs typeface="msgothic" charset="0"/>
              </a:rPr>
              <a:t> I hypersensitivity peak, and a </a:t>
            </a:r>
            <a:r>
              <a:rPr lang="en-GB" altLang="en-US" dirty="0" err="1">
                <a:latin typeface="Arial" charset="0"/>
                <a:ea typeface="msgothic" charset="0"/>
                <a:cs typeface="msgothic" charset="0"/>
              </a:rPr>
              <a:t>ChIP-seq</a:t>
            </a:r>
            <a:r>
              <a:rPr lang="en-GB" altLang="en-US" dirty="0">
                <a:latin typeface="Arial" charset="0"/>
                <a:ea typeface="msgothic" charset="0"/>
                <a:cs typeface="msgothic" charset="0"/>
              </a:rPr>
              <a:t> peak. There are, therefore, multiple sources of evidence that SNP6 is in a regulatory region. Furthermore, SNP6 is in perfect linkage disequilibrium (</a:t>
            </a:r>
            <a:r>
              <a:rPr lang="en-GB" altLang="en-US" i="1" dirty="0">
                <a:latin typeface="Arial" charset="0"/>
                <a:ea typeface="msgothic" charset="0"/>
                <a:cs typeface="msgothic" charset="0"/>
              </a:rPr>
              <a:t>r</a:t>
            </a:r>
            <a:r>
              <a:rPr lang="en-GB" altLang="en-US" baseline="33000" dirty="0">
                <a:latin typeface="Arial" charset="0"/>
                <a:ea typeface="msgothic" charset="0"/>
                <a:cs typeface="msgothic" charset="0"/>
              </a:rPr>
              <a:t>2</a:t>
            </a:r>
            <a:r>
              <a:rPr lang="en-GB" altLang="en-US" dirty="0">
                <a:latin typeface="Arial" charset="0"/>
                <a:ea typeface="msgothic" charset="0"/>
                <a:cs typeface="msgothic" charset="0"/>
              </a:rPr>
              <a:t> = 1.0) with SNP1 and SNP3, meaning that there is transitive evidence due to the LD that SNP6 is also associated with the phenotype and is also an </a:t>
            </a:r>
            <a:r>
              <a:rPr lang="en-GB" altLang="en-US" dirty="0" err="1">
                <a:latin typeface="Arial" charset="0"/>
                <a:ea typeface="msgothic" charset="0"/>
                <a:cs typeface="msgothic" charset="0"/>
              </a:rPr>
              <a:t>eQTL</a:t>
            </a:r>
            <a:r>
              <a:rPr lang="en-GB" altLang="en-US" dirty="0">
                <a:latin typeface="Arial" charset="0"/>
                <a:ea typeface="msgothic" charset="0"/>
                <a:cs typeface="msgothic" charset="0"/>
              </a:rPr>
              <a:t>. SNP6 is therefore the most likely functional SNP in this associated region.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altLang="en-US" dirty="0">
                <a:latin typeface="Arial" charset="0"/>
                <a:ea typeface="msgothic" charset="0"/>
                <a:cs typeface="msgothic" charset="0"/>
              </a:rPr>
              <a:t>Proportions of associations for different types of functional data. Proportions are shown for individual assays (</a:t>
            </a:r>
            <a:r>
              <a:rPr lang="en-GB" altLang="en-US" i="1" dirty="0">
                <a:latin typeface="Arial" charset="0"/>
                <a:ea typeface="msgothic" charset="0"/>
                <a:cs typeface="msgothic" charset="0"/>
              </a:rPr>
              <a:t>A</a:t>
            </a:r>
            <a:r>
              <a:rPr lang="en-GB" altLang="en-US" dirty="0">
                <a:latin typeface="Arial" charset="0"/>
                <a:ea typeface="msgothic" charset="0"/>
                <a:cs typeface="msgothic" charset="0"/>
              </a:rPr>
              <a:t>) and for all sources of evidence combined (</a:t>
            </a:r>
            <a:r>
              <a:rPr lang="en-GB" altLang="en-US" i="1" dirty="0">
                <a:latin typeface="Arial" charset="0"/>
                <a:ea typeface="msgothic" charset="0"/>
                <a:cs typeface="msgothic" charset="0"/>
              </a:rPr>
              <a:t>B</a:t>
            </a:r>
            <a:r>
              <a:rPr lang="en-GB" altLang="en-US" dirty="0">
                <a:latin typeface="Arial" charset="0"/>
                <a:ea typeface="msgothic" charset="0"/>
                <a:cs typeface="msgothic" charset="0"/>
              </a:rPr>
              <a:t>). Proportions are presented separately for lead SNPs and SNPs in strong linkage disequilibrium (</a:t>
            </a:r>
            <a:r>
              <a:rPr lang="en-GB" altLang="en-US" i="1" dirty="0">
                <a:latin typeface="Arial" charset="0"/>
                <a:ea typeface="msgothic" charset="0"/>
                <a:cs typeface="msgothic" charset="0"/>
              </a:rPr>
              <a:t>r</a:t>
            </a:r>
            <a:r>
              <a:rPr lang="en-GB" altLang="en-US" baseline="33000" dirty="0">
                <a:latin typeface="Arial" charset="0"/>
                <a:ea typeface="msgothic" charset="0"/>
                <a:cs typeface="msgothic" charset="0"/>
              </a:rPr>
              <a:t>2</a:t>
            </a:r>
            <a:r>
              <a:rPr lang="en-GB" altLang="en-US" dirty="0">
                <a:latin typeface="Arial" charset="0"/>
                <a:ea typeface="msgothic" charset="0"/>
                <a:cs typeface="msgothic" charset="0"/>
              </a:rPr>
              <a:t> ≥ 0.8) with a lead SNP. For each association, we determine which SNP in the LD region is most strongly supported by functional data in order to generate the proportions in panel </a:t>
            </a:r>
            <a:r>
              <a:rPr lang="en-GB" altLang="en-US" i="1" dirty="0">
                <a:latin typeface="Arial" charset="0"/>
                <a:ea typeface="msgothic" charset="0"/>
                <a:cs typeface="msgothic" charset="0"/>
              </a:rPr>
              <a:t>B</a:t>
            </a:r>
            <a:r>
              <a:rPr lang="en-GB" altLang="en-US" dirty="0">
                <a:latin typeface="Arial" charset="0"/>
                <a:ea typeface="msgothic" charset="0"/>
                <a:cs typeface="msgothic" charset="0"/>
              </a:rPr>
              <a:t>. We separately consider SNPs in strong linkage disequilibrium with a lead SNP in all </a:t>
            </a:r>
            <a:r>
              <a:rPr lang="en-GB" altLang="en-US" dirty="0" err="1">
                <a:latin typeface="Arial" charset="0"/>
                <a:ea typeface="msgothic" charset="0"/>
                <a:cs typeface="msgothic" charset="0"/>
              </a:rPr>
              <a:t>HapMap</a:t>
            </a:r>
            <a:r>
              <a:rPr lang="en-GB" altLang="en-US" dirty="0">
                <a:latin typeface="Arial" charset="0"/>
                <a:ea typeface="msgothic" charset="0"/>
                <a:cs typeface="msgothic" charset="0"/>
              </a:rPr>
              <a:t> 2 populations, and SNPs in strong linkage disequilibrium with a lead SNP in the CEU population. For the latter case, we use only associations identified in populations of European descent, and show that we can map 80% of these associations to a functional SNP supported by experimental ENCODE data.</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altLang="en-US" dirty="0">
                <a:latin typeface="Arial" charset="0"/>
                <a:ea typeface="msgothic" charset="0"/>
                <a:cs typeface="msgothic" charset="0"/>
              </a:rPr>
              <a:t>Overview of enrichment for different combinations of assays. Enrichments are reported for all lead SNPs associated with a phenotype and separately for lead SNPs that are also </a:t>
            </a:r>
            <a:r>
              <a:rPr lang="en-GB" altLang="en-US" dirty="0" err="1">
                <a:latin typeface="Arial" charset="0"/>
                <a:ea typeface="msgothic" charset="0"/>
                <a:cs typeface="msgothic" charset="0"/>
              </a:rPr>
              <a:t>eQTLs</a:t>
            </a:r>
            <a:r>
              <a:rPr lang="en-GB" altLang="en-US" dirty="0">
                <a:latin typeface="Arial" charset="0"/>
                <a:ea typeface="msgothic" charset="0"/>
                <a:cs typeface="msgothic" charset="0"/>
              </a:rPr>
              <a:t> or in strong linkage disequilibrium with an </a:t>
            </a:r>
            <a:r>
              <a:rPr lang="en-GB" altLang="en-US" dirty="0" err="1">
                <a:latin typeface="Arial" charset="0"/>
                <a:ea typeface="msgothic" charset="0"/>
                <a:cs typeface="msgothic" charset="0"/>
              </a:rPr>
              <a:t>eQTL</a:t>
            </a:r>
            <a:r>
              <a:rPr lang="en-GB" altLang="en-US" dirty="0">
                <a:latin typeface="Arial" charset="0"/>
                <a:ea typeface="msgothic" charset="0"/>
                <a:cs typeface="msgothic" charset="0"/>
              </a:rPr>
              <a:t>. The enrichment for predicted motifs alone (italics) is not significant. These results show that combining multiple types of experimental evidence increases the observed enrichment.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altLang="en-US" dirty="0">
                <a:latin typeface="Arial" charset="0"/>
                <a:ea typeface="msgothic" charset="0"/>
                <a:cs typeface="msgothic" charset="0"/>
              </a:rPr>
              <a:t>Functional SNP rs7163757. Multiple sources of evidence indicate that SNP rs7163757 is functional. (</a:t>
            </a:r>
            <a:r>
              <a:rPr lang="en-GB" altLang="en-US" i="1" dirty="0">
                <a:latin typeface="Arial" charset="0"/>
                <a:ea typeface="msgothic" charset="0"/>
                <a:cs typeface="msgothic" charset="0"/>
              </a:rPr>
              <a:t>A</a:t>
            </a:r>
            <a:r>
              <a:rPr lang="en-GB" altLang="en-US" dirty="0">
                <a:latin typeface="Arial" charset="0"/>
                <a:ea typeface="msgothic" charset="0"/>
                <a:cs typeface="msgothic" charset="0"/>
              </a:rPr>
              <a:t>) Overview of the region between genes </a:t>
            </a:r>
            <a:r>
              <a:rPr lang="en-GB" altLang="en-US" i="1" dirty="0">
                <a:latin typeface="Arial" charset="0"/>
                <a:ea typeface="msgothic" charset="0"/>
                <a:cs typeface="msgothic" charset="0"/>
              </a:rPr>
              <a:t>C2CD4A</a:t>
            </a:r>
            <a:r>
              <a:rPr lang="en-GB" altLang="en-US" dirty="0">
                <a:latin typeface="Arial" charset="0"/>
                <a:ea typeface="msgothic" charset="0"/>
                <a:cs typeface="msgothic" charset="0"/>
              </a:rPr>
              <a:t> and </a:t>
            </a:r>
            <a:r>
              <a:rPr lang="en-GB" altLang="en-US" i="1" dirty="0">
                <a:latin typeface="Arial" charset="0"/>
                <a:ea typeface="msgothic" charset="0"/>
                <a:cs typeface="msgothic" charset="0"/>
              </a:rPr>
              <a:t>C2CD4B</a:t>
            </a:r>
            <a:r>
              <a:rPr lang="en-GB" altLang="en-US" dirty="0">
                <a:latin typeface="Arial" charset="0"/>
                <a:ea typeface="msgothic" charset="0"/>
                <a:cs typeface="msgothic" charset="0"/>
              </a:rPr>
              <a:t>. (Blue vertical line) Functional SNP rs7163757; (green vertical line) lead SNP rs7172432. Multiple </a:t>
            </a:r>
            <a:r>
              <a:rPr lang="en-GB" altLang="en-US" dirty="0" err="1">
                <a:latin typeface="Arial" charset="0"/>
                <a:ea typeface="msgothic" charset="0"/>
                <a:cs typeface="msgothic" charset="0"/>
              </a:rPr>
              <a:t>ChIP-seq</a:t>
            </a:r>
            <a:r>
              <a:rPr lang="en-GB" altLang="en-US" dirty="0">
                <a:latin typeface="Arial" charset="0"/>
                <a:ea typeface="msgothic" charset="0"/>
                <a:cs typeface="msgothic" charset="0"/>
              </a:rPr>
              <a:t> and </a:t>
            </a:r>
            <a:r>
              <a:rPr lang="en-GB" altLang="en-US" dirty="0" err="1">
                <a:latin typeface="Arial" charset="0"/>
                <a:ea typeface="msgothic" charset="0"/>
                <a:cs typeface="msgothic" charset="0"/>
              </a:rPr>
              <a:t>DNase-seq</a:t>
            </a:r>
            <a:r>
              <a:rPr lang="en-GB" altLang="en-US" dirty="0">
                <a:latin typeface="Arial" charset="0"/>
                <a:ea typeface="msgothic" charset="0"/>
                <a:cs typeface="msgothic" charset="0"/>
              </a:rPr>
              <a:t> peaks can be seen, including one that overlaps rs71763757. (</a:t>
            </a:r>
            <a:r>
              <a:rPr lang="en-GB" altLang="en-US" i="1" dirty="0">
                <a:latin typeface="Arial" charset="0"/>
                <a:ea typeface="msgothic" charset="0"/>
                <a:cs typeface="msgothic" charset="0"/>
              </a:rPr>
              <a:t>B</a:t>
            </a:r>
            <a:r>
              <a:rPr lang="en-GB" altLang="en-US" dirty="0">
                <a:latin typeface="Arial" charset="0"/>
                <a:ea typeface="msgothic" charset="0"/>
                <a:cs typeface="msgothic" charset="0"/>
              </a:rPr>
              <a:t>) Vicinity of functional SNP rs7163757. </a:t>
            </a:r>
            <a:r>
              <a:rPr lang="en-GB" altLang="en-US" dirty="0" err="1">
                <a:latin typeface="Arial" charset="0"/>
                <a:ea typeface="msgothic" charset="0"/>
                <a:cs typeface="msgothic" charset="0"/>
              </a:rPr>
              <a:t>ChIP-seq</a:t>
            </a:r>
            <a:r>
              <a:rPr lang="en-GB" altLang="en-US" dirty="0">
                <a:latin typeface="Arial" charset="0"/>
                <a:ea typeface="msgothic" charset="0"/>
                <a:cs typeface="msgothic" charset="0"/>
              </a:rPr>
              <a:t> binding is observed for multiple transcription factors in multiple cell lines. Due to space, </a:t>
            </a:r>
            <a:r>
              <a:rPr lang="en-GB" altLang="en-US" dirty="0" err="1">
                <a:latin typeface="Arial" charset="0"/>
                <a:ea typeface="msgothic" charset="0"/>
                <a:cs typeface="msgothic" charset="0"/>
              </a:rPr>
              <a:t>DNase</a:t>
            </a:r>
            <a:r>
              <a:rPr lang="en-GB" altLang="en-US" dirty="0">
                <a:latin typeface="Arial" charset="0"/>
                <a:ea typeface="msgothic" charset="0"/>
                <a:cs typeface="msgothic" charset="0"/>
              </a:rPr>
              <a:t> peaks are represented only for a subset of the peaks overlapping the region. (</a:t>
            </a:r>
            <a:r>
              <a:rPr lang="en-GB" altLang="en-US" i="1" dirty="0">
                <a:latin typeface="Arial" charset="0"/>
                <a:ea typeface="msgothic" charset="0"/>
                <a:cs typeface="msgothic" charset="0"/>
              </a:rPr>
              <a:t>C</a:t>
            </a:r>
            <a:r>
              <a:rPr lang="en-GB" altLang="en-US" dirty="0">
                <a:latin typeface="Arial" charset="0"/>
                <a:ea typeface="msgothic" charset="0"/>
                <a:cs typeface="msgothic" charset="0"/>
              </a:rPr>
              <a:t>) Sequence around rs7163757 and motif for the </a:t>
            </a:r>
            <a:r>
              <a:rPr lang="en-GB" altLang="en-US" i="1" dirty="0">
                <a:latin typeface="Arial" charset="0"/>
                <a:ea typeface="msgothic" charset="0"/>
                <a:cs typeface="msgothic" charset="0"/>
              </a:rPr>
              <a:t>NFAT</a:t>
            </a:r>
            <a:r>
              <a:rPr lang="en-GB" altLang="en-US" dirty="0">
                <a:latin typeface="Arial" charset="0"/>
                <a:ea typeface="msgothic" charset="0"/>
                <a:cs typeface="msgothic" charset="0"/>
              </a:rPr>
              <a:t> binding site that overlaps the functional SNP. The minor allele is </a:t>
            </a:r>
            <a:r>
              <a:rPr lang="en-GB" altLang="en-US" i="1" dirty="0">
                <a:latin typeface="Arial" charset="0"/>
                <a:ea typeface="msgothic" charset="0"/>
                <a:cs typeface="msgothic" charset="0"/>
              </a:rPr>
              <a:t>T.</a:t>
            </a:r>
            <a:r>
              <a:rPr lang="en-GB" altLang="en-US" dirty="0">
                <a:latin typeface="Arial" charset="0"/>
                <a:ea typeface="msgothic" charset="0"/>
                <a:cs typeface="msgothic" charset="0"/>
              </a:rPr>
              <a:t> (</a:t>
            </a:r>
            <a:r>
              <a:rPr lang="en-GB" altLang="en-US" i="1" dirty="0">
                <a:latin typeface="Arial" charset="0"/>
                <a:ea typeface="msgothic" charset="0"/>
                <a:cs typeface="msgothic" charset="0"/>
              </a:rPr>
              <a:t>D</a:t>
            </a:r>
            <a:r>
              <a:rPr lang="en-GB" altLang="en-US" dirty="0">
                <a:latin typeface="Arial" charset="0"/>
                <a:ea typeface="msgothic" charset="0"/>
                <a:cs typeface="msgothic" charset="0"/>
              </a:rPr>
              <a:t>) Linkage disequilibrium region between the functional SNP and the lead SNP in the </a:t>
            </a:r>
            <a:r>
              <a:rPr lang="en-GB" altLang="en-US" dirty="0" err="1">
                <a:latin typeface="Arial" charset="0"/>
                <a:ea typeface="msgothic" charset="0"/>
                <a:cs typeface="msgothic" charset="0"/>
              </a:rPr>
              <a:t>HapMap</a:t>
            </a:r>
            <a:r>
              <a:rPr lang="en-GB" altLang="en-US" dirty="0">
                <a:latin typeface="Arial" charset="0"/>
                <a:ea typeface="msgothic" charset="0"/>
                <a:cs typeface="msgothic" charset="0"/>
              </a:rPr>
              <a:t> 2 CEU population. The two SNPs are in perfect LD (</a:t>
            </a:r>
            <a:r>
              <a:rPr lang="en-GB" altLang="en-US" i="1" dirty="0">
                <a:latin typeface="Arial" charset="0"/>
                <a:ea typeface="msgothic" charset="0"/>
                <a:cs typeface="msgothic" charset="0"/>
              </a:rPr>
              <a:t>r</a:t>
            </a:r>
            <a:r>
              <a:rPr lang="en-GB" altLang="en-US" baseline="33000" dirty="0">
                <a:latin typeface="Arial" charset="0"/>
                <a:ea typeface="msgothic" charset="0"/>
                <a:cs typeface="msgothic" charset="0"/>
              </a:rPr>
              <a:t>2</a:t>
            </a:r>
            <a:r>
              <a:rPr lang="en-GB" altLang="en-US" dirty="0">
                <a:latin typeface="Arial" charset="0"/>
                <a:ea typeface="msgothic" charset="0"/>
                <a:cs typeface="msgothic" charset="0"/>
              </a:rPr>
              <a:t> = 1.0). (</a:t>
            </a:r>
            <a:r>
              <a:rPr lang="en-GB" altLang="en-US" i="1" dirty="0">
                <a:latin typeface="Arial" charset="0"/>
                <a:ea typeface="msgothic" charset="0"/>
                <a:cs typeface="msgothic" charset="0"/>
              </a:rPr>
              <a:t>E</a:t>
            </a:r>
            <a:r>
              <a:rPr lang="en-GB" altLang="en-US" dirty="0">
                <a:latin typeface="Arial" charset="0"/>
                <a:ea typeface="msgothic" charset="0"/>
                <a:cs typeface="msgothic" charset="0"/>
              </a:rPr>
              <a:t>) Haplotypes between the functional SNP and the lead SNP. There is a single haplotype with frequency above 1% that carries the identified risk allele (</a:t>
            </a:r>
            <a:r>
              <a:rPr lang="en-GB" altLang="en-US" i="1" dirty="0">
                <a:latin typeface="Arial" charset="0"/>
                <a:ea typeface="msgothic" charset="0"/>
                <a:cs typeface="msgothic" charset="0"/>
              </a:rPr>
              <a:t>A</a:t>
            </a:r>
            <a:r>
              <a:rPr lang="en-GB" altLang="en-US" dirty="0">
                <a:latin typeface="Arial" charset="0"/>
                <a:ea typeface="msgothic" charset="0"/>
                <a:cs typeface="msgothic" charset="0"/>
              </a:rPr>
              <a:t> at rs7172432), whereas there are multiple haplotypes that include the protective allele. Haplotypes with frequency of &lt;1% are not shown.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altLang="en-US" dirty="0">
                <a:latin typeface="Arial" charset="0"/>
                <a:ea typeface="msgothic" charset="0"/>
                <a:cs typeface="msgothic" charset="0"/>
              </a:rPr>
              <a:t>Functional information and linkage disequilibrium patterns support the implication of rs1333047 in coronary artery disease. Functional data (</a:t>
            </a:r>
            <a:r>
              <a:rPr lang="en-GB" altLang="en-US" dirty="0" err="1">
                <a:latin typeface="Arial" charset="0"/>
                <a:ea typeface="msgothic" charset="0"/>
                <a:cs typeface="msgothic" charset="0"/>
              </a:rPr>
              <a:t>ChIP-seq</a:t>
            </a:r>
            <a:r>
              <a:rPr lang="en-GB" altLang="en-US" dirty="0">
                <a:latin typeface="Arial" charset="0"/>
                <a:ea typeface="msgothic" charset="0"/>
                <a:cs typeface="msgothic" charset="0"/>
              </a:rPr>
              <a:t>) generated by the ENCODE Consortium show evidence of </a:t>
            </a:r>
            <a:r>
              <a:rPr lang="en-GB" altLang="en-US" i="1" dirty="0">
                <a:latin typeface="Arial" charset="0"/>
                <a:ea typeface="msgothic" charset="0"/>
                <a:cs typeface="msgothic" charset="0"/>
              </a:rPr>
              <a:t>STAT1</a:t>
            </a:r>
            <a:r>
              <a:rPr lang="en-GB" altLang="en-US" dirty="0">
                <a:latin typeface="Arial" charset="0"/>
                <a:ea typeface="msgothic" charset="0"/>
                <a:cs typeface="msgothic" charset="0"/>
              </a:rPr>
              <a:t> binding in the 9p21 region associated with coronary artery disease. rs10757278 and rs1333047 are both located in the peak, whereas rs1333049 is a tag SNP that does not overlap any functional region in </a:t>
            </a:r>
            <a:r>
              <a:rPr lang="en-GB" altLang="en-US" dirty="0" err="1">
                <a:latin typeface="Arial" charset="0"/>
                <a:ea typeface="msgothic" charset="0"/>
                <a:cs typeface="msgothic" charset="0"/>
              </a:rPr>
              <a:t>RegulomeDB</a:t>
            </a:r>
            <a:r>
              <a:rPr lang="en-GB" altLang="en-US" dirty="0">
                <a:latin typeface="Arial" charset="0"/>
                <a:ea typeface="msgothic" charset="0"/>
                <a:cs typeface="msgothic" charset="0"/>
              </a:rPr>
              <a:t>. rs10757278 is part of a regulatory motif for </a:t>
            </a:r>
            <a:r>
              <a:rPr lang="en-GB" altLang="en-US" i="1" dirty="0">
                <a:latin typeface="Arial" charset="0"/>
                <a:ea typeface="msgothic" charset="0"/>
                <a:cs typeface="msgothic" charset="0"/>
              </a:rPr>
              <a:t>STAT1</a:t>
            </a:r>
            <a:r>
              <a:rPr lang="en-GB" altLang="en-US" dirty="0">
                <a:latin typeface="Arial" charset="0"/>
                <a:ea typeface="msgothic" charset="0"/>
                <a:cs typeface="msgothic" charset="0"/>
              </a:rPr>
              <a:t> binding, and rs1333049 is part of a regulatory motif for </a:t>
            </a:r>
            <a:r>
              <a:rPr lang="en-GB" altLang="en-US" i="1" dirty="0">
                <a:latin typeface="Arial" charset="0"/>
                <a:ea typeface="msgothic" charset="0"/>
                <a:cs typeface="msgothic" charset="0"/>
              </a:rPr>
              <a:t>ISGF3</a:t>
            </a:r>
            <a:r>
              <a:rPr lang="en-GB" altLang="en-US" dirty="0">
                <a:latin typeface="Arial" charset="0"/>
                <a:ea typeface="msgothic" charset="0"/>
                <a:cs typeface="msgothic" charset="0"/>
              </a:rPr>
              <a:t> binding. (*) The location at which a gap is inserted into the motif to handle variable linker length. Haplotype frequency and linkage disequilibrium data from the different HapMap2 populations show that all three SNPs are in perfect linkage disequilibrium in the CEU population, but not the CHB and JPT populations. In the YRI population, the frequency of the </a:t>
            </a:r>
            <a:r>
              <a:rPr lang="en-GB" altLang="en-US" i="1" dirty="0">
                <a:latin typeface="Arial" charset="0"/>
                <a:ea typeface="msgothic" charset="0"/>
                <a:cs typeface="msgothic" charset="0"/>
              </a:rPr>
              <a:t>A</a:t>
            </a:r>
            <a:r>
              <a:rPr lang="en-GB" altLang="en-US" dirty="0">
                <a:latin typeface="Arial" charset="0"/>
                <a:ea typeface="msgothic" charset="0"/>
                <a:cs typeface="msgothic" charset="0"/>
              </a:rPr>
              <a:t> allele at rs1333047 is only 0.8%. Risk alleles for all SNPs are determined using the haplotype associated with coronary artery disease in the CEU population (red). There is an absence of linkage disequilibrium between rs1333047 and rs1333049 in YRI, and the association between rs1333049 and rs10757278 and coronary artery disease has not been replicated in populations of African descent.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Overview of data used in the analyses. (</a:t>
            </a:r>
            <a:r>
              <a:rPr lang="en-US" sz="1200" b="0" i="1" kern="1200" dirty="0" smtClean="0">
                <a:solidFill>
                  <a:schemeClr val="tx1"/>
                </a:solidFill>
                <a:effectLst/>
                <a:latin typeface="+mn-lt"/>
                <a:ea typeface="+mn-ea"/>
                <a:cs typeface="+mn-cs"/>
              </a:rPr>
              <a:t>A</a:t>
            </a:r>
            <a:r>
              <a:rPr lang="en-US" sz="1200" b="0" i="0" kern="1200" dirty="0" smtClean="0">
                <a:solidFill>
                  <a:schemeClr val="tx1"/>
                </a:solidFill>
                <a:effectLst/>
                <a:latin typeface="+mn-lt"/>
                <a:ea typeface="+mn-ea"/>
                <a:cs typeface="+mn-cs"/>
              </a:rPr>
              <a:t>) Schematic of the </a:t>
            </a:r>
            <a:r>
              <a:rPr lang="en-US" sz="1200" b="0" i="0" kern="1200" dirty="0" err="1" smtClean="0">
                <a:solidFill>
                  <a:schemeClr val="tx1"/>
                </a:solidFill>
                <a:effectLst/>
                <a:latin typeface="+mn-lt"/>
                <a:ea typeface="+mn-ea"/>
                <a:cs typeface="+mn-cs"/>
              </a:rPr>
              <a:t>DNase</a:t>
            </a:r>
            <a:r>
              <a:rPr lang="en-US" sz="1200" b="0" i="0" kern="1200" dirty="0" smtClean="0">
                <a:solidFill>
                  <a:schemeClr val="tx1"/>
                </a:solidFill>
                <a:effectLst/>
                <a:latin typeface="+mn-lt"/>
                <a:ea typeface="+mn-ea"/>
                <a:cs typeface="+mn-cs"/>
              </a:rPr>
              <a:t> I data. Binding of regulatory proteins to DNA (blue rectangle) results in nucleosome (open circles) displacement and local chromatin remodeling, and these regions are susceptible to cleavage with the endonuclease </a:t>
            </a:r>
            <a:r>
              <a:rPr lang="en-US" sz="1200" b="0" i="0" kern="1200" dirty="0" err="1" smtClean="0">
                <a:solidFill>
                  <a:schemeClr val="tx1"/>
                </a:solidFill>
                <a:effectLst/>
                <a:latin typeface="+mn-lt"/>
                <a:ea typeface="+mn-ea"/>
                <a:cs typeface="+mn-cs"/>
              </a:rPr>
              <a:t>DNase</a:t>
            </a:r>
            <a:r>
              <a:rPr lang="en-US" sz="1200" b="0" i="0" kern="1200" dirty="0" smtClean="0">
                <a:solidFill>
                  <a:schemeClr val="tx1"/>
                </a:solidFill>
                <a:effectLst/>
                <a:latin typeface="+mn-lt"/>
                <a:ea typeface="+mn-ea"/>
                <a:cs typeface="+mn-cs"/>
              </a:rPr>
              <a:t> I. High-throughput sequencing of libraries made from digested nuclei reveals </a:t>
            </a:r>
            <a:r>
              <a:rPr lang="en-US" sz="1200" b="0" i="0" kern="1200" dirty="0" err="1" smtClean="0">
                <a:solidFill>
                  <a:schemeClr val="tx1"/>
                </a:solidFill>
                <a:effectLst/>
                <a:latin typeface="+mn-lt"/>
                <a:ea typeface="+mn-ea"/>
                <a:cs typeface="+mn-cs"/>
              </a:rPr>
              <a:t>DNase</a:t>
            </a:r>
            <a:r>
              <a:rPr lang="en-US" sz="1200" b="0" i="0" kern="1200" dirty="0" smtClean="0">
                <a:solidFill>
                  <a:schemeClr val="tx1"/>
                </a:solidFill>
                <a:effectLst/>
                <a:latin typeface="+mn-lt"/>
                <a:ea typeface="+mn-ea"/>
                <a:cs typeface="+mn-cs"/>
              </a:rPr>
              <a:t> I hypersensitive sites, detectable by increased depth of coverage. Peaks are defined as 150-bp windows centered on the area of maximum cleavage (</a:t>
            </a:r>
            <a:r>
              <a:rPr lang="en-US" sz="1200" b="0" i="0" u="none" strike="noStrike" kern="1200" dirty="0" smtClean="0">
                <a:solidFill>
                  <a:schemeClr val="tx1"/>
                </a:solidFill>
                <a:effectLst/>
                <a:latin typeface="+mn-lt"/>
                <a:ea typeface="+mn-ea"/>
                <a:cs typeface="+mn-cs"/>
                <a:hlinkClick r:id="rId3"/>
              </a:rPr>
              <a:t>The ENCODE Project Consortium 2012</a:t>
            </a:r>
            <a:r>
              <a:rPr lang="en-US" sz="1200" b="0" i="0" kern="1200" dirty="0" smtClean="0">
                <a:solidFill>
                  <a:schemeClr val="tx1"/>
                </a:solidFill>
                <a:effectLst/>
                <a:latin typeface="+mn-lt"/>
                <a:ea typeface="+mn-ea"/>
                <a:cs typeface="+mn-cs"/>
              </a:rPr>
              <a:t>). Within hypersensitive sites, footprints of regulatory factor binding are observed as decreased cleavage. (</a:t>
            </a:r>
            <a:r>
              <a:rPr lang="en-US" sz="1200" b="0" i="1" kern="1200" dirty="0" smtClean="0">
                <a:solidFill>
                  <a:schemeClr val="tx1"/>
                </a:solidFill>
                <a:effectLst/>
                <a:latin typeface="+mn-lt"/>
                <a:ea typeface="+mn-ea"/>
                <a:cs typeface="+mn-cs"/>
              </a:rPr>
              <a:t>B</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Unrooted</a:t>
            </a:r>
            <a:r>
              <a:rPr lang="en-US" sz="1200" b="0" i="0" kern="1200" dirty="0" smtClean="0">
                <a:solidFill>
                  <a:schemeClr val="tx1"/>
                </a:solidFill>
                <a:effectLst/>
                <a:latin typeface="+mn-lt"/>
                <a:ea typeface="+mn-ea"/>
                <a:cs typeface="+mn-cs"/>
              </a:rPr>
              <a:t> neighbor-joining tree of the 53 unrelated individuals colored by population. </a:t>
            </a:r>
            <a:endParaRPr lang="en-US" dirty="0"/>
          </a:p>
        </p:txBody>
      </p:sp>
      <p:sp>
        <p:nvSpPr>
          <p:cNvPr id="4" name="Slide Number Placeholder 3"/>
          <p:cNvSpPr>
            <a:spLocks noGrp="1"/>
          </p:cNvSpPr>
          <p:nvPr>
            <p:ph type="sldNum" sz="quarter" idx="10"/>
          </p:nvPr>
        </p:nvSpPr>
        <p:spPr/>
        <p:txBody>
          <a:bodyPr/>
          <a:lstStyle/>
          <a:p>
            <a:fld id="{0BCBBC22-4F46-4FFA-80DF-EC6385D5B190}" type="slidenum">
              <a:rPr lang="lv-LV" smtClean="0"/>
              <a:pPr/>
              <a:t>29</a:t>
            </a:fld>
            <a:endParaRPr lang="lv-LV"/>
          </a:p>
        </p:txBody>
      </p:sp>
    </p:spTree>
    <p:extLst>
      <p:ext uri="{BB962C8B-B14F-4D97-AF65-F5344CB8AC3E}">
        <p14:creationId xmlns:p14="http://schemas.microsoft.com/office/powerpoint/2010/main" val="10822903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altLang="en-US">
                <a:latin typeface="Arial" charset="0"/>
                <a:ea typeface="msgothic" charset="0"/>
                <a:cs typeface="msgothic" charset="0"/>
              </a:rPr>
              <a:t>Malignant cell lines exhibit significantly more singleton DNase I peaks than normal cell lines. (Triangles) Observed proportion of singleton peaks. (Blue and green lines) Distribution (density histograms) of singleton peaks when randomly sampling 29 (blue) or five (green) cell types; this is the distribution of the number of singleton peaks we would expect if malignant or stem cells were similar to normal cells, respectively. Note the malignant category (blue) shows significantly more singleton peaks than expected given its sample size, but the stem cell category (green) falls within the expected range.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b="1" dirty="0" smtClean="0"/>
              <a:t>A</a:t>
            </a:r>
            <a:r>
              <a:rPr lang="en-US" dirty="0" smtClean="0"/>
              <a:t>) Proportions of noncoding GWAS SNPs localizing within DHSs (green); in complete linkage disequilibrium (</a:t>
            </a:r>
            <a:r>
              <a:rPr lang="en-US" i="1" dirty="0" smtClean="0"/>
              <a:t>r</a:t>
            </a:r>
            <a:r>
              <a:rPr lang="en-US" baseline="30000" dirty="0" smtClean="0"/>
              <a:t>2</a:t>
            </a:r>
            <a:r>
              <a:rPr lang="en-US" dirty="0" smtClean="0"/>
              <a:t> = 1) with a SNP in a DHS (blue); or neither (yellow). Note that 76.5% of GWAS SNPs are either within or in perfect LD with DHSs. (</a:t>
            </a:r>
            <a:r>
              <a:rPr lang="en-US" b="1" dirty="0" smtClean="0"/>
              <a:t>B</a:t>
            </a:r>
            <a:r>
              <a:rPr lang="en-US" dirty="0" smtClean="0"/>
              <a:t>) Proportions of GWAS SNPs overlapping DHSs after partitioning by degree of replication. (</a:t>
            </a:r>
            <a:r>
              <a:rPr lang="en-US" b="1" dirty="0" smtClean="0"/>
              <a:t>C</a:t>
            </a:r>
            <a:r>
              <a:rPr lang="en-US" dirty="0" smtClean="0"/>
              <a:t>) Representative </a:t>
            </a:r>
            <a:r>
              <a:rPr lang="en-US" dirty="0" err="1" smtClean="0"/>
              <a:t>DNase</a:t>
            </a:r>
            <a:r>
              <a:rPr lang="en-US" dirty="0" smtClean="0"/>
              <a:t> I hypersensitivity (tag density) patterns at diverse disease-associated variants. (</a:t>
            </a:r>
            <a:r>
              <a:rPr lang="en-US" b="1" dirty="0" smtClean="0"/>
              <a:t>D</a:t>
            </a:r>
            <a:r>
              <a:rPr lang="en-US" dirty="0" smtClean="0"/>
              <a:t>) Proportion of GWAS SNPs localizing in DHSs active in fetal tissues that persist in adult cells (salmon); fetal stage-specific DHSs (red); and adult stage DHSs (green). (</a:t>
            </a:r>
            <a:r>
              <a:rPr lang="en-US" b="1" dirty="0" smtClean="0"/>
              <a:t>E</a:t>
            </a:r>
            <a:r>
              <a:rPr lang="en-US" dirty="0" smtClean="0"/>
              <a:t>) GWAS SNPs in DHSs show phenotype-specific enrichment for fetal regulatory elements.</a:t>
            </a:r>
            <a:endParaRPr lang="en-US" dirty="0"/>
          </a:p>
        </p:txBody>
      </p:sp>
      <p:sp>
        <p:nvSpPr>
          <p:cNvPr id="4" name="Slide Number Placeholder 3"/>
          <p:cNvSpPr>
            <a:spLocks noGrp="1"/>
          </p:cNvSpPr>
          <p:nvPr>
            <p:ph type="sldNum" sz="quarter" idx="10"/>
          </p:nvPr>
        </p:nvSpPr>
        <p:spPr/>
        <p:txBody>
          <a:bodyPr/>
          <a:lstStyle/>
          <a:p>
            <a:fld id="{0BCBBC22-4F46-4FFA-80DF-EC6385D5B190}" type="slidenum">
              <a:rPr lang="lv-LV" smtClean="0"/>
              <a:pPr/>
              <a:t>33</a:t>
            </a:fld>
            <a:endParaRPr lang="lv-LV"/>
          </a:p>
        </p:txBody>
      </p:sp>
    </p:spTree>
    <p:extLst>
      <p:ext uri="{BB962C8B-B14F-4D97-AF65-F5344CB8AC3E}">
        <p14:creationId xmlns:p14="http://schemas.microsoft.com/office/powerpoint/2010/main" val="2831114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DNase</a:t>
            </a:r>
            <a:r>
              <a:rPr lang="en-US" sz="1200" b="0" i="0" kern="1200" dirty="0" smtClean="0">
                <a:solidFill>
                  <a:schemeClr val="tx1"/>
                </a:solidFill>
                <a:effectLst/>
                <a:latin typeface="+mn-lt"/>
                <a:ea typeface="+mn-ea"/>
                <a:cs typeface="+mn-cs"/>
              </a:rPr>
              <a:t> I tag density is shown in red for a 175-kb region of chromosome 19. Below: normalized </a:t>
            </a:r>
            <a:r>
              <a:rPr lang="en-US" sz="1200" b="0" i="0" kern="1200" dirty="0" err="1" smtClean="0">
                <a:solidFill>
                  <a:schemeClr val="tx1"/>
                </a:solidFill>
                <a:effectLst/>
                <a:latin typeface="+mn-lt"/>
                <a:ea typeface="+mn-ea"/>
                <a:cs typeface="+mn-cs"/>
              </a:rPr>
              <a:t>ChIP-seq</a:t>
            </a:r>
            <a:r>
              <a:rPr lang="en-US" sz="1200" b="0" i="0" kern="1200" dirty="0" smtClean="0">
                <a:solidFill>
                  <a:schemeClr val="tx1"/>
                </a:solidFill>
                <a:effectLst/>
                <a:latin typeface="+mn-lt"/>
                <a:ea typeface="+mn-ea"/>
                <a:cs typeface="+mn-cs"/>
              </a:rPr>
              <a:t> tag density for 45 ENCODE </a:t>
            </a:r>
            <a:r>
              <a:rPr lang="en-US" sz="1200" b="0" i="0" kern="1200" dirty="0" err="1" smtClean="0">
                <a:solidFill>
                  <a:schemeClr val="tx1"/>
                </a:solidFill>
                <a:effectLst/>
                <a:latin typeface="+mn-lt"/>
                <a:ea typeface="+mn-ea"/>
                <a:cs typeface="+mn-cs"/>
              </a:rPr>
              <a:t>ChIP-seq</a:t>
            </a:r>
            <a:r>
              <a:rPr lang="en-US" sz="1200" b="0" i="0" kern="1200" dirty="0" smtClean="0">
                <a:solidFill>
                  <a:schemeClr val="tx1"/>
                </a:solidFill>
                <a:effectLst/>
                <a:latin typeface="+mn-lt"/>
                <a:ea typeface="+mn-ea"/>
                <a:cs typeface="+mn-cs"/>
              </a:rPr>
              <a:t> experiments from K562 cells, with a cumulative sum of the individual tag density tracks shown immediately below the K562 </a:t>
            </a:r>
            <a:r>
              <a:rPr lang="en-US" sz="1200" b="0" i="0" kern="1200" dirty="0" err="1" smtClean="0">
                <a:solidFill>
                  <a:schemeClr val="tx1"/>
                </a:solidFill>
                <a:effectLst/>
                <a:latin typeface="+mn-lt"/>
                <a:ea typeface="+mn-ea"/>
                <a:cs typeface="+mn-cs"/>
              </a:rPr>
              <a:t>DNase</a:t>
            </a:r>
            <a:r>
              <a:rPr lang="en-US" sz="1200" b="0" i="0" kern="1200" dirty="0" smtClean="0">
                <a:solidFill>
                  <a:schemeClr val="tx1"/>
                </a:solidFill>
                <a:effectLst/>
                <a:latin typeface="+mn-lt"/>
                <a:ea typeface="+mn-ea"/>
                <a:cs typeface="+mn-cs"/>
              </a:rPr>
              <a:t> I data. </a:t>
            </a:r>
            <a:r>
              <a:rPr lang="en-US" sz="1200" b="1" i="0" kern="1200" dirty="0" smtClean="0">
                <a:solidFill>
                  <a:schemeClr val="tx1"/>
                </a:solidFill>
                <a:effectLst/>
                <a:latin typeface="+mn-lt"/>
                <a:ea typeface="+mn-ea"/>
                <a:cs typeface="+mn-cs"/>
              </a:rPr>
              <a:t>b</a:t>
            </a:r>
            <a:r>
              <a:rPr lang="en-US" sz="1200" b="0" i="0" kern="1200" dirty="0" smtClean="0">
                <a:solidFill>
                  <a:schemeClr val="tx1"/>
                </a:solidFill>
                <a:effectLst/>
                <a:latin typeface="+mn-lt"/>
                <a:ea typeface="+mn-ea"/>
                <a:cs typeface="+mn-cs"/>
              </a:rPr>
              <a:t>, Genome-wide correlation (</a:t>
            </a:r>
            <a:r>
              <a:rPr lang="en-US" sz="1200" b="0" i="1" kern="1200" dirty="0" smtClean="0">
                <a:solidFill>
                  <a:schemeClr val="tx1"/>
                </a:solidFill>
                <a:effectLst/>
                <a:latin typeface="+mn-lt"/>
                <a:ea typeface="+mn-ea"/>
                <a:cs typeface="+mn-cs"/>
              </a:rPr>
              <a:t>r</a:t>
            </a:r>
            <a:r>
              <a:rPr lang="en-US" sz="1200" b="0" i="0" kern="1200" dirty="0" smtClean="0">
                <a:solidFill>
                  <a:schemeClr val="tx1"/>
                </a:solidFill>
                <a:effectLst/>
                <a:latin typeface="+mn-lt"/>
                <a:ea typeface="+mn-ea"/>
                <a:cs typeface="+mn-cs"/>
              </a:rPr>
              <a:t> = 0.7943) between </a:t>
            </a:r>
            <a:r>
              <a:rPr lang="en-US" sz="1200" b="0" i="0" kern="1200" dirty="0" err="1" smtClean="0">
                <a:solidFill>
                  <a:schemeClr val="tx1"/>
                </a:solidFill>
                <a:effectLst/>
                <a:latin typeface="+mn-lt"/>
                <a:ea typeface="+mn-ea"/>
                <a:cs typeface="+mn-cs"/>
              </a:rPr>
              <a:t>ChIP-seq</a:t>
            </a:r>
            <a:r>
              <a:rPr lang="en-US" sz="1200" b="0" i="0" kern="1200" dirty="0" smtClean="0">
                <a:solidFill>
                  <a:schemeClr val="tx1"/>
                </a:solidFill>
                <a:effectLst/>
                <a:latin typeface="+mn-lt"/>
                <a:ea typeface="+mn-ea"/>
                <a:cs typeface="+mn-cs"/>
              </a:rPr>
              <a:t> and </a:t>
            </a:r>
            <a:r>
              <a:rPr lang="en-US" sz="1200" b="0" i="0" kern="1200" dirty="0" err="1" smtClean="0">
                <a:solidFill>
                  <a:schemeClr val="tx1"/>
                </a:solidFill>
                <a:effectLst/>
                <a:latin typeface="+mn-lt"/>
                <a:ea typeface="+mn-ea"/>
                <a:cs typeface="+mn-cs"/>
              </a:rPr>
              <a:t>DNase</a:t>
            </a:r>
            <a:r>
              <a:rPr lang="en-US" sz="1200" b="0" i="0" kern="1200" dirty="0" smtClean="0">
                <a:solidFill>
                  <a:schemeClr val="tx1"/>
                </a:solidFill>
                <a:effectLst/>
                <a:latin typeface="+mn-lt"/>
                <a:ea typeface="+mn-ea"/>
                <a:cs typeface="+mn-cs"/>
              </a:rPr>
              <a:t> I tag densities (log</a:t>
            </a:r>
            <a:r>
              <a:rPr lang="en-US" sz="1200" b="0" i="0" kern="1200" baseline="-25000" dirty="0" smtClean="0">
                <a:solidFill>
                  <a:schemeClr val="tx1"/>
                </a:solidFill>
                <a:effectLst/>
                <a:latin typeface="+mn-lt"/>
                <a:ea typeface="+mn-ea"/>
                <a:cs typeface="+mn-cs"/>
              </a:rPr>
              <a:t>10</a:t>
            </a:r>
            <a:r>
              <a:rPr lang="en-US" sz="1200" b="0" i="0" kern="1200" dirty="0" smtClean="0">
                <a:solidFill>
                  <a:schemeClr val="tx1"/>
                </a:solidFill>
                <a:effectLst/>
                <a:latin typeface="+mn-lt"/>
                <a:ea typeface="+mn-ea"/>
                <a:cs typeface="+mn-cs"/>
              </a:rPr>
              <a:t>) in K562 cells. </a:t>
            </a:r>
            <a:r>
              <a:rPr lang="en-US" sz="1200" b="1" i="0" kern="1200" dirty="0" smtClean="0">
                <a:solidFill>
                  <a:schemeClr val="tx1"/>
                </a:solidFill>
                <a:effectLst/>
                <a:latin typeface="+mn-lt"/>
                <a:ea typeface="+mn-ea"/>
                <a:cs typeface="+mn-cs"/>
              </a:rPr>
              <a:t>c</a:t>
            </a:r>
            <a:r>
              <a:rPr lang="en-US" sz="1200" b="0" i="0" kern="1200" dirty="0" smtClean="0">
                <a:solidFill>
                  <a:schemeClr val="tx1"/>
                </a:solidFill>
                <a:effectLst/>
                <a:latin typeface="+mn-lt"/>
                <a:ea typeface="+mn-ea"/>
                <a:cs typeface="+mn-cs"/>
              </a:rPr>
              <a:t>, Left: 94.4% of a combined 1,108,081 </a:t>
            </a:r>
            <a:r>
              <a:rPr lang="en-US" sz="1200" b="0" i="0" kern="1200" dirty="0" err="1" smtClean="0">
                <a:solidFill>
                  <a:schemeClr val="tx1"/>
                </a:solidFill>
                <a:effectLst/>
                <a:latin typeface="+mn-lt"/>
                <a:ea typeface="+mn-ea"/>
                <a:cs typeface="+mn-cs"/>
              </a:rPr>
              <a:t>ChIP-seq</a:t>
            </a:r>
            <a:r>
              <a:rPr lang="en-US" sz="1200" b="0" i="0" kern="1200" dirty="0" smtClean="0">
                <a:solidFill>
                  <a:schemeClr val="tx1"/>
                </a:solidFill>
                <a:effectLst/>
                <a:latin typeface="+mn-lt"/>
                <a:ea typeface="+mn-ea"/>
                <a:cs typeface="+mn-cs"/>
              </a:rPr>
              <a:t> peaks from all transcription factors assayed in K562 cells fall within accessible chromatin (grey areas of pie chart). Top: three examples of transcription factors localizing almost exclusively within accessible chromatin. Bottom: three transcription factors from the KRAB-associated complex localizing partially or predominantly within inaccessible chromatin.</a:t>
            </a:r>
            <a:endParaRPr lang="en-US" dirty="0"/>
          </a:p>
        </p:txBody>
      </p:sp>
      <p:sp>
        <p:nvSpPr>
          <p:cNvPr id="4" name="Slide Number Placeholder 3"/>
          <p:cNvSpPr>
            <a:spLocks noGrp="1"/>
          </p:cNvSpPr>
          <p:nvPr>
            <p:ph type="sldNum" sz="quarter" idx="10"/>
          </p:nvPr>
        </p:nvSpPr>
        <p:spPr/>
        <p:txBody>
          <a:bodyPr/>
          <a:lstStyle/>
          <a:p>
            <a:fld id="{0BCBBC22-4F46-4FFA-80DF-EC6385D5B190}" type="slidenum">
              <a:rPr lang="lv-LV" smtClean="0"/>
              <a:pPr/>
              <a:t>9</a:t>
            </a:fld>
            <a:endParaRPr lang="lv-LV"/>
          </a:p>
        </p:txBody>
      </p:sp>
    </p:spTree>
    <p:extLst>
      <p:ext uri="{BB962C8B-B14F-4D97-AF65-F5344CB8AC3E}">
        <p14:creationId xmlns:p14="http://schemas.microsoft.com/office/powerpoint/2010/main" val="39948985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b="1" dirty="0" smtClean="0"/>
              <a:t>A</a:t>
            </a:r>
            <a:r>
              <a:rPr lang="en-US" dirty="0" smtClean="0"/>
              <a:t>) GWAS variant associated with platelet count is connected with the JAK2 gene (</a:t>
            </a:r>
            <a:r>
              <a:rPr lang="en-US" dirty="0" err="1" smtClean="0"/>
              <a:t>myeloproliferative</a:t>
            </a:r>
            <a:r>
              <a:rPr lang="en-US" dirty="0" smtClean="0"/>
              <a:t> disorders) 222 kb away. Below, </a:t>
            </a:r>
            <a:r>
              <a:rPr lang="en-US" dirty="0" err="1" smtClean="0"/>
              <a:t>ChlA</a:t>
            </a:r>
            <a:r>
              <a:rPr lang="en-US" dirty="0" smtClean="0"/>
              <a:t>-PET tags (</a:t>
            </a:r>
            <a:r>
              <a:rPr lang="en-US" dirty="0" smtClean="0">
                <a:hlinkClick r:id="rId3"/>
              </a:rPr>
              <a:t>36</a:t>
            </a:r>
            <a:r>
              <a:rPr lang="en-US" dirty="0" smtClean="0"/>
              <a:t>) validate direct chromatin interactions between this DHS and the JAK2 promoter; red tags demonstrate an interaction between these DHSs. (</a:t>
            </a:r>
            <a:r>
              <a:rPr lang="en-US" b="1" dirty="0" smtClean="0"/>
              <a:t>B</a:t>
            </a:r>
            <a:r>
              <a:rPr lang="en-US" dirty="0" smtClean="0"/>
              <a:t>) Proportion of DHSs harboring GWAS variants that can be linked to target promoters at the indicated distance. (</a:t>
            </a:r>
            <a:r>
              <a:rPr lang="en-US" b="1" dirty="0" smtClean="0"/>
              <a:t>C</a:t>
            </a:r>
            <a:r>
              <a:rPr lang="en-US" dirty="0" smtClean="0"/>
              <a:t>) Examples of allele-specific </a:t>
            </a:r>
            <a:r>
              <a:rPr lang="en-US" dirty="0" err="1" smtClean="0"/>
              <a:t>DNase</a:t>
            </a:r>
            <a:r>
              <a:rPr lang="en-US" dirty="0" smtClean="0"/>
              <a:t> I sensitivity in cell types derived from heterozygous individuals for GWAS variants that alter TF recognition motifs within DHSs (also see </a:t>
            </a:r>
            <a:r>
              <a:rPr lang="en-US" dirty="0" smtClean="0">
                <a:hlinkClick r:id="rId4"/>
              </a:rPr>
              <a:t>table S9</a:t>
            </a:r>
            <a:r>
              <a:rPr lang="en-US" dirty="0" smtClean="0"/>
              <a:t>). Each cell type track shows </a:t>
            </a:r>
            <a:r>
              <a:rPr lang="en-US" dirty="0" err="1" smtClean="0"/>
              <a:t>DNase</a:t>
            </a:r>
            <a:r>
              <a:rPr lang="en-US" dirty="0" smtClean="0"/>
              <a:t> I cleavage density scaled by allelic imbalance at the GWAS variant and colored by variant nucleotide (blue = C, green = A, yellow = G, red = T). Total reads from each allele are also shown.</a:t>
            </a:r>
            <a:endParaRPr lang="en-US" dirty="0"/>
          </a:p>
        </p:txBody>
      </p:sp>
      <p:sp>
        <p:nvSpPr>
          <p:cNvPr id="4" name="Slide Number Placeholder 3"/>
          <p:cNvSpPr>
            <a:spLocks noGrp="1"/>
          </p:cNvSpPr>
          <p:nvPr>
            <p:ph type="sldNum" sz="quarter" idx="10"/>
          </p:nvPr>
        </p:nvSpPr>
        <p:spPr/>
        <p:txBody>
          <a:bodyPr/>
          <a:lstStyle/>
          <a:p>
            <a:fld id="{0BCBBC22-4F46-4FFA-80DF-EC6385D5B190}" type="slidenum">
              <a:rPr lang="lv-LV" smtClean="0"/>
              <a:pPr/>
              <a:t>34</a:t>
            </a:fld>
            <a:endParaRPr lang="lv-LV"/>
          </a:p>
        </p:txBody>
      </p:sp>
    </p:spTree>
    <p:extLst>
      <p:ext uri="{BB962C8B-B14F-4D97-AF65-F5344CB8AC3E}">
        <p14:creationId xmlns:p14="http://schemas.microsoft.com/office/powerpoint/2010/main" val="17813733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a:t>
            </a:r>
            <a:r>
              <a:rPr lang="en-US" dirty="0" smtClean="0"/>
              <a:t> 24.4% of SNPs associated with autoimmune disorders that fall within DHSs localize in recognition sequences of TFs that interact with IRF9. Arrows indicate directionality of relationship, dotted lines represent indirect interactions (</a:t>
            </a:r>
            <a:r>
              <a:rPr lang="en-US" dirty="0" smtClean="0">
                <a:hlinkClick r:id="rId3"/>
              </a:rPr>
              <a:t>12</a:t>
            </a:r>
            <a:r>
              <a:rPr lang="en-US" dirty="0" smtClean="0"/>
              <a:t>). The complete network is shown in </a:t>
            </a:r>
            <a:r>
              <a:rPr lang="en-US" dirty="0" smtClean="0">
                <a:hlinkClick r:id="rId4"/>
              </a:rPr>
              <a:t>fig. S10</a:t>
            </a:r>
            <a:r>
              <a:rPr lang="en-US" dirty="0" smtClean="0"/>
              <a:t>.</a:t>
            </a:r>
            <a:endParaRPr lang="en-US" dirty="0"/>
          </a:p>
        </p:txBody>
      </p:sp>
      <p:sp>
        <p:nvSpPr>
          <p:cNvPr id="4" name="Slide Number Placeholder 3"/>
          <p:cNvSpPr>
            <a:spLocks noGrp="1"/>
          </p:cNvSpPr>
          <p:nvPr>
            <p:ph type="sldNum" sz="quarter" idx="10"/>
          </p:nvPr>
        </p:nvSpPr>
        <p:spPr/>
        <p:txBody>
          <a:bodyPr/>
          <a:lstStyle/>
          <a:p>
            <a:fld id="{0BCBBC22-4F46-4FFA-80DF-EC6385D5B190}" type="slidenum">
              <a:rPr lang="lv-LV" smtClean="0"/>
              <a:pPr/>
              <a:t>35</a:t>
            </a:fld>
            <a:endParaRPr lang="lv-LV"/>
          </a:p>
        </p:txBody>
      </p:sp>
    </p:spTree>
    <p:extLst>
      <p:ext uri="{BB962C8B-B14F-4D97-AF65-F5344CB8AC3E}">
        <p14:creationId xmlns:p14="http://schemas.microsoft.com/office/powerpoint/2010/main" val="36442565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GWAS SNPs are systematically enriched in the regulatory DNA of disease-specific cell types throughout the full range of significance. Shown are SNPs tested for association with the autoimmune disorders </a:t>
            </a:r>
            <a:r>
              <a:rPr lang="en-US" dirty="0" err="1" smtClean="0"/>
              <a:t>Crohn’s</a:t>
            </a:r>
            <a:r>
              <a:rPr lang="en-US" dirty="0" smtClean="0"/>
              <a:t> disease (A), multiple sclerosis (B) and QRS duration (C).</a:t>
            </a:r>
            <a:endParaRPr lang="en-US" dirty="0"/>
          </a:p>
        </p:txBody>
      </p:sp>
      <p:sp>
        <p:nvSpPr>
          <p:cNvPr id="4" name="Slide Number Placeholder 3"/>
          <p:cNvSpPr>
            <a:spLocks noGrp="1"/>
          </p:cNvSpPr>
          <p:nvPr>
            <p:ph type="sldNum" sz="quarter" idx="10"/>
          </p:nvPr>
        </p:nvSpPr>
        <p:spPr/>
        <p:txBody>
          <a:bodyPr/>
          <a:lstStyle/>
          <a:p>
            <a:fld id="{0BCBBC22-4F46-4FFA-80DF-EC6385D5B190}" type="slidenum">
              <a:rPr lang="lv-LV" smtClean="0"/>
              <a:pPr/>
              <a:t>36</a:t>
            </a:fld>
            <a:endParaRPr lang="lv-LV"/>
          </a:p>
        </p:txBody>
      </p:sp>
    </p:spTree>
    <p:extLst>
      <p:ext uri="{BB962C8B-B14F-4D97-AF65-F5344CB8AC3E}">
        <p14:creationId xmlns:p14="http://schemas.microsoft.com/office/powerpoint/2010/main" val="2405192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smtClean="0">
                <a:solidFill>
                  <a:schemeClr val="tx1"/>
                </a:solidFill>
                <a:effectLst/>
                <a:latin typeface="+mn-lt"/>
                <a:ea typeface="+mn-ea"/>
                <a:cs typeface="+mn-cs"/>
              </a:rPr>
              <a:t>DNase</a:t>
            </a:r>
            <a:r>
              <a:rPr lang="en-US" sz="1200" b="0" i="0" kern="1200" dirty="0" smtClean="0">
                <a:solidFill>
                  <a:schemeClr val="tx1"/>
                </a:solidFill>
                <a:effectLst/>
                <a:latin typeface="+mn-lt"/>
                <a:ea typeface="+mn-ea"/>
                <a:cs typeface="+mn-cs"/>
              </a:rPr>
              <a:t> I (blue) and H3K4me3 (red) tag densities for K562 cells around annotated TSS of </a:t>
            </a:r>
            <a:r>
              <a:rPr lang="en-US" sz="1200" b="0" i="1" kern="1200" dirty="0" smtClean="0">
                <a:solidFill>
                  <a:schemeClr val="tx1"/>
                </a:solidFill>
                <a:effectLst/>
                <a:latin typeface="+mn-lt"/>
                <a:ea typeface="+mn-ea"/>
                <a:cs typeface="+mn-cs"/>
              </a:rPr>
              <a:t>ACTR3B</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b</a:t>
            </a:r>
            <a:r>
              <a:rPr lang="en-US" sz="1200" b="0" i="0" kern="1200" dirty="0" smtClean="0">
                <a:solidFill>
                  <a:schemeClr val="tx1"/>
                </a:solidFill>
                <a:effectLst/>
                <a:latin typeface="+mn-lt"/>
                <a:ea typeface="+mn-ea"/>
                <a:cs typeface="+mn-cs"/>
              </a:rPr>
              <a:t>, Averaged H3K4me3 tag density (red, right </a:t>
            </a:r>
            <a:r>
              <a:rPr lang="en-US" sz="1200" b="0" i="1" kern="1200" dirty="0" smtClean="0">
                <a:solidFill>
                  <a:schemeClr val="tx1"/>
                </a:solidFill>
                <a:effectLst/>
                <a:latin typeface="+mn-lt"/>
                <a:ea typeface="+mn-ea"/>
                <a:cs typeface="+mn-cs"/>
              </a:rPr>
              <a:t>y</a:t>
            </a:r>
            <a:r>
              <a:rPr lang="en-US" sz="1200" b="0" i="0" kern="1200" dirty="0" smtClean="0">
                <a:solidFill>
                  <a:schemeClr val="tx1"/>
                </a:solidFill>
                <a:effectLst/>
                <a:latin typeface="+mn-lt"/>
                <a:ea typeface="+mn-ea"/>
                <a:cs typeface="+mn-cs"/>
              </a:rPr>
              <a:t> axis) and log </a:t>
            </a:r>
            <a:r>
              <a:rPr lang="en-US" sz="1200" b="0" i="0" kern="1200" dirty="0" err="1" smtClean="0">
                <a:solidFill>
                  <a:schemeClr val="tx1"/>
                </a:solidFill>
                <a:effectLst/>
                <a:latin typeface="+mn-lt"/>
                <a:ea typeface="+mn-ea"/>
                <a:cs typeface="+mn-cs"/>
              </a:rPr>
              <a:t>DNase</a:t>
            </a:r>
            <a:r>
              <a:rPr lang="en-US" sz="1200" b="0" i="0" kern="1200" dirty="0" smtClean="0">
                <a:solidFill>
                  <a:schemeClr val="tx1"/>
                </a:solidFill>
                <a:effectLst/>
                <a:latin typeface="+mn-lt"/>
                <a:ea typeface="+mn-ea"/>
                <a:cs typeface="+mn-cs"/>
              </a:rPr>
              <a:t> I tag density (blue, left </a:t>
            </a:r>
            <a:r>
              <a:rPr lang="en-US" sz="1200" b="0" i="1" kern="1200" dirty="0" smtClean="0">
                <a:solidFill>
                  <a:schemeClr val="tx1"/>
                </a:solidFill>
                <a:effectLst/>
                <a:latin typeface="+mn-lt"/>
                <a:ea typeface="+mn-ea"/>
                <a:cs typeface="+mn-cs"/>
              </a:rPr>
              <a:t>y</a:t>
            </a:r>
            <a:r>
              <a:rPr lang="en-US" sz="1200" b="0" i="0" kern="1200" dirty="0" smtClean="0">
                <a:solidFill>
                  <a:schemeClr val="tx1"/>
                </a:solidFill>
                <a:effectLst/>
                <a:latin typeface="+mn-lt"/>
                <a:ea typeface="+mn-ea"/>
                <a:cs typeface="+mn-cs"/>
              </a:rPr>
              <a:t> axis) across 10,000 randomly selected GENCODE TSSs, oriented 5′3′. Each blue and red curve is for a different cell type, showing invariance of the pattern. </a:t>
            </a:r>
            <a:r>
              <a:rPr lang="en-US" sz="1200" b="1" i="0" kern="1200" dirty="0" smtClean="0">
                <a:solidFill>
                  <a:schemeClr val="tx1"/>
                </a:solidFill>
                <a:effectLst/>
                <a:latin typeface="+mn-lt"/>
                <a:ea typeface="+mn-ea"/>
                <a:cs typeface="+mn-cs"/>
              </a:rPr>
              <a:t>c</a:t>
            </a:r>
            <a:r>
              <a:rPr lang="en-US" sz="1200" b="0" i="0" kern="1200" dirty="0" smtClean="0">
                <a:solidFill>
                  <a:schemeClr val="tx1"/>
                </a:solidFill>
                <a:effectLst/>
                <a:latin typeface="+mn-lt"/>
                <a:ea typeface="+mn-ea"/>
                <a:cs typeface="+mn-cs"/>
              </a:rPr>
              <a:t>, Relation of 113,615 promoter predictions to GENCODE annotations, with supporting EST and CAGE evidence (bar at right). </a:t>
            </a:r>
            <a:r>
              <a:rPr lang="en-US" sz="1200" b="1" i="0" kern="1200" dirty="0" smtClean="0">
                <a:solidFill>
                  <a:schemeClr val="tx1"/>
                </a:solidFill>
                <a:effectLst/>
                <a:latin typeface="+mn-lt"/>
                <a:ea typeface="+mn-ea"/>
                <a:cs typeface="+mn-cs"/>
              </a:rPr>
              <a:t>d</a:t>
            </a:r>
            <a:r>
              <a:rPr lang="en-US" sz="1200" b="0" i="0" kern="1200" dirty="0" smtClean="0">
                <a:solidFill>
                  <a:schemeClr val="tx1"/>
                </a:solidFill>
                <a:effectLst/>
                <a:latin typeface="+mn-lt"/>
                <a:ea typeface="+mn-ea"/>
                <a:cs typeface="+mn-cs"/>
              </a:rPr>
              <a:t>–</a:t>
            </a:r>
            <a:r>
              <a:rPr lang="en-US" sz="1200" b="1" i="0" kern="1200" dirty="0" smtClean="0">
                <a:solidFill>
                  <a:schemeClr val="tx1"/>
                </a:solidFill>
                <a:effectLst/>
                <a:latin typeface="+mn-lt"/>
                <a:ea typeface="+mn-ea"/>
                <a:cs typeface="+mn-cs"/>
              </a:rPr>
              <a:t>f</a:t>
            </a:r>
            <a:r>
              <a:rPr lang="en-US" sz="1200" b="0" i="0" kern="1200" dirty="0" smtClean="0">
                <a:solidFill>
                  <a:schemeClr val="tx1"/>
                </a:solidFill>
                <a:effectLst/>
                <a:latin typeface="+mn-lt"/>
                <a:ea typeface="+mn-ea"/>
                <a:cs typeface="+mn-cs"/>
              </a:rPr>
              <a:t>, Examples of novel promoters identified in K562; red arrow marks predicted TSS and direction of transcription, with CAGE tag clusters, spliced ESTs and GENCODE annotations above. </a:t>
            </a:r>
            <a:r>
              <a:rPr lang="en-US" sz="1200" b="1" i="0" kern="1200" dirty="0" smtClean="0">
                <a:solidFill>
                  <a:schemeClr val="tx1"/>
                </a:solidFill>
                <a:effectLst/>
                <a:latin typeface="+mn-lt"/>
                <a:ea typeface="+mn-ea"/>
                <a:cs typeface="+mn-cs"/>
              </a:rPr>
              <a:t>d</a:t>
            </a:r>
            <a:r>
              <a:rPr lang="en-US" sz="1200" b="0" i="0" kern="1200" dirty="0" smtClean="0">
                <a:solidFill>
                  <a:schemeClr val="tx1"/>
                </a:solidFill>
                <a:effectLst/>
                <a:latin typeface="+mn-lt"/>
                <a:ea typeface="+mn-ea"/>
                <a:cs typeface="+mn-cs"/>
              </a:rPr>
              <a:t>, Novel TSS confirmed by CAGE and ESTs. </a:t>
            </a:r>
            <a:r>
              <a:rPr lang="en-US" sz="1200" b="1" i="0" kern="1200" dirty="0" smtClean="0">
                <a:solidFill>
                  <a:schemeClr val="tx1"/>
                </a:solidFill>
                <a:effectLst/>
                <a:latin typeface="+mn-lt"/>
                <a:ea typeface="+mn-ea"/>
                <a:cs typeface="+mn-cs"/>
              </a:rPr>
              <a:t>e</a:t>
            </a:r>
            <a:r>
              <a:rPr lang="en-US" sz="1200" b="0" i="0" kern="1200" dirty="0" smtClean="0">
                <a:solidFill>
                  <a:schemeClr val="tx1"/>
                </a:solidFill>
                <a:effectLst/>
                <a:latin typeface="+mn-lt"/>
                <a:ea typeface="+mn-ea"/>
                <a:cs typeface="+mn-cs"/>
              </a:rPr>
              <a:t>, Novel TSS confirmed by CAGE, no ESTs. Note </a:t>
            </a:r>
            <a:r>
              <a:rPr lang="en-US" sz="1200" b="0" i="0" kern="1200" dirty="0" err="1" smtClean="0">
                <a:solidFill>
                  <a:schemeClr val="tx1"/>
                </a:solidFill>
                <a:effectLst/>
                <a:latin typeface="+mn-lt"/>
                <a:ea typeface="+mn-ea"/>
                <a:cs typeface="+mn-cs"/>
              </a:rPr>
              <a:t>intronic</a:t>
            </a:r>
            <a:r>
              <a:rPr lang="en-US" sz="1200" b="0" i="0" kern="1200" dirty="0" smtClean="0">
                <a:solidFill>
                  <a:schemeClr val="tx1"/>
                </a:solidFill>
                <a:effectLst/>
                <a:latin typeface="+mn-lt"/>
                <a:ea typeface="+mn-ea"/>
                <a:cs typeface="+mn-cs"/>
              </a:rPr>
              <a:t> location. </a:t>
            </a:r>
            <a:r>
              <a:rPr lang="en-US" sz="1200" b="1" i="0" kern="1200" dirty="0" smtClean="0">
                <a:solidFill>
                  <a:schemeClr val="tx1"/>
                </a:solidFill>
                <a:effectLst/>
                <a:latin typeface="+mn-lt"/>
                <a:ea typeface="+mn-ea"/>
                <a:cs typeface="+mn-cs"/>
              </a:rPr>
              <a:t>f</a:t>
            </a:r>
            <a:r>
              <a:rPr lang="en-US" sz="1200" b="0" i="0" kern="1200" dirty="0" smtClean="0">
                <a:solidFill>
                  <a:schemeClr val="tx1"/>
                </a:solidFill>
                <a:effectLst/>
                <a:latin typeface="+mn-lt"/>
                <a:ea typeface="+mn-ea"/>
                <a:cs typeface="+mn-cs"/>
              </a:rPr>
              <a:t>, Antisense prediction within annotated gene.</a:t>
            </a:r>
            <a:endParaRPr lang="en-US" dirty="0"/>
          </a:p>
        </p:txBody>
      </p:sp>
      <p:sp>
        <p:nvSpPr>
          <p:cNvPr id="4" name="Slide Number Placeholder 3"/>
          <p:cNvSpPr>
            <a:spLocks noGrp="1"/>
          </p:cNvSpPr>
          <p:nvPr>
            <p:ph type="sldNum" sz="quarter" idx="10"/>
          </p:nvPr>
        </p:nvSpPr>
        <p:spPr/>
        <p:txBody>
          <a:bodyPr/>
          <a:lstStyle/>
          <a:p>
            <a:fld id="{0BCBBC22-4F46-4FFA-80DF-EC6385D5B190}" type="slidenum">
              <a:rPr lang="lv-LV" smtClean="0"/>
              <a:pPr/>
              <a:t>10</a:t>
            </a:fld>
            <a:endParaRPr lang="lv-LV"/>
          </a:p>
        </p:txBody>
      </p:sp>
    </p:spTree>
    <p:extLst>
      <p:ext uri="{BB962C8B-B14F-4D97-AF65-F5344CB8AC3E}">
        <p14:creationId xmlns:p14="http://schemas.microsoft.com/office/powerpoint/2010/main" val="3179684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DNase</a:t>
            </a:r>
            <a:r>
              <a:rPr lang="en-US" sz="1200" b="0" i="0" kern="1200" dirty="0" smtClean="0">
                <a:solidFill>
                  <a:schemeClr val="tx1"/>
                </a:solidFill>
                <a:effectLst/>
                <a:latin typeface="+mn-lt"/>
                <a:ea typeface="+mn-ea"/>
                <a:cs typeface="+mn-cs"/>
              </a:rPr>
              <a:t> I sensitivity in 10 cell types with ENCODE reduced representation </a:t>
            </a:r>
            <a:r>
              <a:rPr lang="en-US" sz="1200" b="0" i="0" kern="1200" dirty="0" err="1" smtClean="0">
                <a:solidFill>
                  <a:schemeClr val="tx1"/>
                </a:solidFill>
                <a:effectLst/>
                <a:latin typeface="+mn-lt"/>
                <a:ea typeface="+mn-ea"/>
                <a:cs typeface="+mn-cs"/>
              </a:rPr>
              <a:t>bisulphite</a:t>
            </a:r>
            <a:r>
              <a:rPr lang="en-US" sz="1200" b="0" i="0" kern="1200" dirty="0" smtClean="0">
                <a:solidFill>
                  <a:schemeClr val="tx1"/>
                </a:solidFill>
                <a:effectLst/>
                <a:latin typeface="+mn-lt"/>
                <a:ea typeface="+mn-ea"/>
                <a:cs typeface="+mn-cs"/>
              </a:rPr>
              <a:t> sequencing data. Inset box: accessibility (</a:t>
            </a:r>
            <a:r>
              <a:rPr lang="en-US" sz="1200" b="0" i="1" kern="1200" dirty="0" smtClean="0">
                <a:solidFill>
                  <a:schemeClr val="tx1"/>
                </a:solidFill>
                <a:effectLst/>
                <a:latin typeface="+mn-lt"/>
                <a:ea typeface="+mn-ea"/>
                <a:cs typeface="+mn-cs"/>
              </a:rPr>
              <a:t>y</a:t>
            </a:r>
            <a:r>
              <a:rPr lang="en-US" sz="1200" b="0" i="0" kern="1200" dirty="0" smtClean="0">
                <a:solidFill>
                  <a:schemeClr val="tx1"/>
                </a:solidFill>
                <a:effectLst/>
                <a:latin typeface="+mn-lt"/>
                <a:ea typeface="+mn-ea"/>
                <a:cs typeface="+mn-cs"/>
              </a:rPr>
              <a:t> axis) decreases quantitatively as methylation increases. Other DHSs (right) show low correlation between accessibility and methylation. </a:t>
            </a:r>
            <a:r>
              <a:rPr lang="en-US" sz="1200" b="0" i="0" kern="1200" dirty="0" err="1" smtClean="0">
                <a:solidFill>
                  <a:schemeClr val="tx1"/>
                </a:solidFill>
                <a:effectLst/>
                <a:latin typeface="+mn-lt"/>
                <a:ea typeface="+mn-ea"/>
                <a:cs typeface="+mn-cs"/>
              </a:rPr>
              <a:t>CpG</a:t>
            </a:r>
            <a:r>
              <a:rPr lang="en-US" sz="1200" b="0" i="0" kern="1200" dirty="0" smtClean="0">
                <a:solidFill>
                  <a:schemeClr val="tx1"/>
                </a:solidFill>
                <a:effectLst/>
                <a:latin typeface="+mn-lt"/>
                <a:ea typeface="+mn-ea"/>
                <a:cs typeface="+mn-cs"/>
              </a:rPr>
              <a:t> methylation scale: green, 0%; yellow, 50%; red, 100%. </a:t>
            </a:r>
            <a:r>
              <a:rPr lang="en-US" sz="1200" b="1" i="0" kern="1200" dirty="0" smtClean="0">
                <a:solidFill>
                  <a:schemeClr val="tx1"/>
                </a:solidFill>
                <a:effectLst/>
                <a:latin typeface="+mn-lt"/>
                <a:ea typeface="+mn-ea"/>
                <a:cs typeface="+mn-cs"/>
              </a:rPr>
              <a:t>b</a:t>
            </a:r>
            <a:r>
              <a:rPr lang="en-US" sz="1200" b="0" i="0" kern="1200" dirty="0" smtClean="0">
                <a:solidFill>
                  <a:schemeClr val="tx1"/>
                </a:solidFill>
                <a:effectLst/>
                <a:latin typeface="+mn-lt"/>
                <a:ea typeface="+mn-ea"/>
                <a:cs typeface="+mn-cs"/>
              </a:rPr>
              <a:t>, Model of transcription factor (TF)-driven methylation patterns in which methylation passively mirrors transcription factor occupancy. </a:t>
            </a:r>
            <a:r>
              <a:rPr lang="en-US" sz="1200" b="1" i="0" kern="1200" dirty="0" smtClean="0">
                <a:solidFill>
                  <a:schemeClr val="tx1"/>
                </a:solidFill>
                <a:effectLst/>
                <a:latin typeface="+mn-lt"/>
                <a:ea typeface="+mn-ea"/>
                <a:cs typeface="+mn-cs"/>
              </a:rPr>
              <a:t>c</a:t>
            </a:r>
            <a:r>
              <a:rPr lang="en-US" sz="1200" b="0" i="0" kern="1200" dirty="0" smtClean="0">
                <a:solidFill>
                  <a:schemeClr val="tx1"/>
                </a:solidFill>
                <a:effectLst/>
                <a:latin typeface="+mn-lt"/>
                <a:ea typeface="+mn-ea"/>
                <a:cs typeface="+mn-cs"/>
              </a:rPr>
              <a:t>, Relationship between transcription factor transcript levels and overall methylation at cognate recognition sequences of the same transcription factors. Lymphoid regulators in B-</a:t>
            </a:r>
            <a:r>
              <a:rPr lang="en-US" sz="1200" b="0" i="0" kern="1200" dirty="0" err="1" smtClean="0">
                <a:solidFill>
                  <a:schemeClr val="tx1"/>
                </a:solidFill>
                <a:effectLst/>
                <a:latin typeface="+mn-lt"/>
                <a:ea typeface="+mn-ea"/>
                <a:cs typeface="+mn-cs"/>
              </a:rPr>
              <a:t>lymphoblastoid</a:t>
            </a:r>
            <a:r>
              <a:rPr lang="en-US" sz="1200" b="0" i="0" kern="1200" dirty="0" smtClean="0">
                <a:solidFill>
                  <a:schemeClr val="tx1"/>
                </a:solidFill>
                <a:effectLst/>
                <a:latin typeface="+mn-lt"/>
                <a:ea typeface="+mn-ea"/>
                <a:cs typeface="+mn-cs"/>
              </a:rPr>
              <a:t> line GM06990 (left) and </a:t>
            </a:r>
            <a:r>
              <a:rPr lang="en-US" sz="1200" b="0" i="0" kern="1200" dirty="0" err="1" smtClean="0">
                <a:solidFill>
                  <a:schemeClr val="tx1"/>
                </a:solidFill>
                <a:effectLst/>
                <a:latin typeface="+mn-lt"/>
                <a:ea typeface="+mn-ea"/>
                <a:cs typeface="+mn-cs"/>
              </a:rPr>
              <a:t>erythroid</a:t>
            </a:r>
            <a:r>
              <a:rPr lang="en-US" sz="1200" b="0" i="0" kern="1200" dirty="0" smtClean="0">
                <a:solidFill>
                  <a:schemeClr val="tx1"/>
                </a:solidFill>
                <a:effectLst/>
                <a:latin typeface="+mn-lt"/>
                <a:ea typeface="+mn-ea"/>
                <a:cs typeface="+mn-cs"/>
              </a:rPr>
              <a:t> regulators in the </a:t>
            </a:r>
            <a:r>
              <a:rPr lang="en-US" sz="1200" b="0" i="0" kern="1200" dirty="0" err="1" smtClean="0">
                <a:solidFill>
                  <a:schemeClr val="tx1"/>
                </a:solidFill>
                <a:effectLst/>
                <a:latin typeface="+mn-lt"/>
                <a:ea typeface="+mn-ea"/>
                <a:cs typeface="+mn-cs"/>
              </a:rPr>
              <a:t>erythroleukaemia</a:t>
            </a:r>
            <a:r>
              <a:rPr lang="en-US" sz="1200" b="0" i="0" kern="1200" dirty="0" smtClean="0">
                <a:solidFill>
                  <a:schemeClr val="tx1"/>
                </a:solidFill>
                <a:effectLst/>
                <a:latin typeface="+mn-lt"/>
                <a:ea typeface="+mn-ea"/>
                <a:cs typeface="+mn-cs"/>
              </a:rPr>
              <a:t> line K562 (right). Negative correlation indicates that site-specific DNA methylation follows transcription factor vacation of differentially expressed transcription factors.</a:t>
            </a:r>
            <a:endParaRPr lang="en-US" dirty="0"/>
          </a:p>
        </p:txBody>
      </p:sp>
      <p:sp>
        <p:nvSpPr>
          <p:cNvPr id="4" name="Slide Number Placeholder 3"/>
          <p:cNvSpPr>
            <a:spLocks noGrp="1"/>
          </p:cNvSpPr>
          <p:nvPr>
            <p:ph type="sldNum" sz="quarter" idx="10"/>
          </p:nvPr>
        </p:nvSpPr>
        <p:spPr/>
        <p:txBody>
          <a:bodyPr/>
          <a:lstStyle/>
          <a:p>
            <a:fld id="{0BCBBC22-4F46-4FFA-80DF-EC6385D5B190}" type="slidenum">
              <a:rPr lang="lv-LV" smtClean="0"/>
              <a:pPr/>
              <a:t>11</a:t>
            </a:fld>
            <a:endParaRPr lang="lv-LV"/>
          </a:p>
        </p:txBody>
      </p:sp>
    </p:spTree>
    <p:extLst>
      <p:ext uri="{BB962C8B-B14F-4D97-AF65-F5344CB8AC3E}">
        <p14:creationId xmlns:p14="http://schemas.microsoft.com/office/powerpoint/2010/main" val="2918204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a</a:t>
            </a:r>
            <a:r>
              <a:rPr lang="en-US" sz="1200" b="0" i="0" kern="1200" dirty="0" smtClean="0">
                <a:solidFill>
                  <a:schemeClr val="tx1"/>
                </a:solidFill>
                <a:effectLst/>
                <a:latin typeface="+mn-lt"/>
                <a:ea typeface="+mn-ea"/>
                <a:cs typeface="+mn-cs"/>
              </a:rPr>
              <a:t>, Cross-cell-type correlation (red arcs, left </a:t>
            </a:r>
            <a:r>
              <a:rPr lang="en-US" sz="1200" b="0" i="1" kern="1200" dirty="0" smtClean="0">
                <a:solidFill>
                  <a:schemeClr val="tx1"/>
                </a:solidFill>
                <a:effectLst/>
                <a:latin typeface="+mn-lt"/>
                <a:ea typeface="+mn-ea"/>
                <a:cs typeface="+mn-cs"/>
              </a:rPr>
              <a:t>y</a:t>
            </a:r>
            <a:r>
              <a:rPr lang="en-US" sz="1200" b="0" i="0" kern="1200" dirty="0" smtClean="0">
                <a:solidFill>
                  <a:schemeClr val="tx1"/>
                </a:solidFill>
                <a:effectLst/>
                <a:latin typeface="+mn-lt"/>
                <a:ea typeface="+mn-ea"/>
                <a:cs typeface="+mn-cs"/>
              </a:rPr>
              <a:t> axis) of distal DHSs and </a:t>
            </a:r>
            <a:r>
              <a:rPr lang="en-US" sz="1200" b="0" i="1" kern="1200" dirty="0" smtClean="0">
                <a:solidFill>
                  <a:schemeClr val="tx1"/>
                </a:solidFill>
                <a:effectLst/>
                <a:latin typeface="+mn-lt"/>
                <a:ea typeface="+mn-ea"/>
                <a:cs typeface="+mn-cs"/>
              </a:rPr>
              <a:t>PAH</a:t>
            </a:r>
            <a:r>
              <a:rPr lang="en-US" sz="1200" b="0" i="0" kern="1200" dirty="0" smtClean="0">
                <a:solidFill>
                  <a:schemeClr val="tx1"/>
                </a:solidFill>
                <a:effectLst/>
                <a:latin typeface="+mn-lt"/>
                <a:ea typeface="+mn-ea"/>
                <a:cs typeface="+mn-cs"/>
              </a:rPr>
              <a:t> promoter closely parallels chromatin interactions measured by 5C-seq (blue arcs, right </a:t>
            </a:r>
            <a:r>
              <a:rPr lang="en-US" sz="1200" b="0" i="1" kern="1200" dirty="0" smtClean="0">
                <a:solidFill>
                  <a:schemeClr val="tx1"/>
                </a:solidFill>
                <a:effectLst/>
                <a:latin typeface="+mn-lt"/>
                <a:ea typeface="+mn-ea"/>
                <a:cs typeface="+mn-cs"/>
              </a:rPr>
              <a:t>y</a:t>
            </a:r>
            <a:r>
              <a:rPr lang="en-US" sz="1200" b="0" i="0" kern="1200" dirty="0" smtClean="0">
                <a:solidFill>
                  <a:schemeClr val="tx1"/>
                </a:solidFill>
                <a:effectLst/>
                <a:latin typeface="+mn-lt"/>
                <a:ea typeface="+mn-ea"/>
                <a:cs typeface="+mn-cs"/>
              </a:rPr>
              <a:t> axis); black bars indicate </a:t>
            </a:r>
            <a:r>
              <a:rPr lang="en-US" sz="1200" b="0" i="0" kern="1200" dirty="0" err="1" smtClean="0">
                <a:solidFill>
                  <a:schemeClr val="tx1"/>
                </a:solidFill>
                <a:effectLst/>
                <a:latin typeface="+mn-lt"/>
                <a:ea typeface="+mn-ea"/>
                <a:cs typeface="+mn-cs"/>
              </a:rPr>
              <a:t>HindIII</a:t>
            </a:r>
            <a:r>
              <a:rPr lang="en-US" sz="1200" b="0" i="0" kern="1200" dirty="0" smtClean="0">
                <a:solidFill>
                  <a:schemeClr val="tx1"/>
                </a:solidFill>
                <a:effectLst/>
                <a:latin typeface="+mn-lt"/>
                <a:ea typeface="+mn-ea"/>
                <a:cs typeface="+mn-cs"/>
              </a:rPr>
              <a:t> fragments used in 5C assays. Known (green) and novel (magenta) enhancers confirmed in transfection assays are shown below. Enhancer at far right is not separable by 5C as it lies within the </a:t>
            </a:r>
            <a:r>
              <a:rPr lang="en-US" sz="1200" b="0" i="0" kern="1200" dirty="0" err="1" smtClean="0">
                <a:solidFill>
                  <a:schemeClr val="tx1"/>
                </a:solidFill>
                <a:effectLst/>
                <a:latin typeface="+mn-lt"/>
                <a:ea typeface="+mn-ea"/>
                <a:cs typeface="+mn-cs"/>
              </a:rPr>
              <a:t>HindIII</a:t>
            </a:r>
            <a:r>
              <a:rPr lang="en-US" sz="1200" b="0" i="0" kern="1200" dirty="0" smtClean="0">
                <a:solidFill>
                  <a:schemeClr val="tx1"/>
                </a:solidFill>
                <a:effectLst/>
                <a:latin typeface="+mn-lt"/>
                <a:ea typeface="+mn-ea"/>
                <a:cs typeface="+mn-cs"/>
              </a:rPr>
              <a:t> fragment containing the promoter. </a:t>
            </a:r>
            <a:r>
              <a:rPr lang="en-US" sz="1200" b="1" i="0" kern="1200" dirty="0" smtClean="0">
                <a:solidFill>
                  <a:schemeClr val="tx1"/>
                </a:solidFill>
                <a:effectLst/>
                <a:latin typeface="+mn-lt"/>
                <a:ea typeface="+mn-ea"/>
                <a:cs typeface="+mn-cs"/>
              </a:rPr>
              <a:t>b</a:t>
            </a:r>
            <a:r>
              <a:rPr lang="en-US" sz="1200" b="0" i="0" kern="1200" dirty="0" smtClean="0">
                <a:solidFill>
                  <a:schemeClr val="tx1"/>
                </a:solidFill>
                <a:effectLst/>
                <a:latin typeface="+mn-lt"/>
                <a:ea typeface="+mn-ea"/>
                <a:cs typeface="+mn-cs"/>
              </a:rPr>
              <a:t>, Left: proportions of 69,965 promoters correlated (</a:t>
            </a:r>
            <a:r>
              <a:rPr lang="en-US" sz="1200" b="0" i="1" kern="1200" dirty="0" smtClean="0">
                <a:solidFill>
                  <a:schemeClr val="tx1"/>
                </a:solidFill>
                <a:effectLst/>
                <a:latin typeface="+mn-lt"/>
                <a:ea typeface="+mn-ea"/>
                <a:cs typeface="+mn-cs"/>
              </a:rPr>
              <a:t>r</a:t>
            </a:r>
            <a:r>
              <a:rPr lang="en-US" sz="1200" b="0" i="0" kern="1200" dirty="0" smtClean="0">
                <a:solidFill>
                  <a:schemeClr val="tx1"/>
                </a:solidFill>
                <a:effectLst/>
                <a:latin typeface="+mn-lt"/>
                <a:ea typeface="+mn-ea"/>
                <a:cs typeface="+mn-cs"/>
              </a:rPr>
              <a:t> &gt; 0.7) with 0 to &gt;20 DHSs within 500 kb. Right: proportions of 578,905 non-promoter DHSs (out of 1,454,901) correlated with 1 to &gt;3 promoters within 500 kb. </a:t>
            </a:r>
            <a:r>
              <a:rPr lang="en-US" sz="1200" b="1" i="0" kern="1200" dirty="0" smtClean="0">
                <a:solidFill>
                  <a:schemeClr val="tx1"/>
                </a:solidFill>
                <a:effectLst/>
                <a:latin typeface="+mn-lt"/>
                <a:ea typeface="+mn-ea"/>
                <a:cs typeface="+mn-cs"/>
              </a:rPr>
              <a:t>c</a:t>
            </a:r>
            <a:r>
              <a:rPr lang="en-US" sz="1200" b="0" i="0" kern="1200" dirty="0" smtClean="0">
                <a:solidFill>
                  <a:schemeClr val="tx1"/>
                </a:solidFill>
                <a:effectLst/>
                <a:latin typeface="+mn-lt"/>
                <a:ea typeface="+mn-ea"/>
                <a:cs typeface="+mn-cs"/>
              </a:rPr>
              <a:t>, Pairing of canonical promoter motif families with specific motifs in distal DHSs.</a:t>
            </a:r>
            <a:endParaRPr lang="en-US" dirty="0"/>
          </a:p>
        </p:txBody>
      </p:sp>
      <p:sp>
        <p:nvSpPr>
          <p:cNvPr id="4" name="Slide Number Placeholder 3"/>
          <p:cNvSpPr>
            <a:spLocks noGrp="1"/>
          </p:cNvSpPr>
          <p:nvPr>
            <p:ph type="sldNum" sz="quarter" idx="10"/>
          </p:nvPr>
        </p:nvSpPr>
        <p:spPr/>
        <p:txBody>
          <a:bodyPr/>
          <a:lstStyle/>
          <a:p>
            <a:fld id="{0BCBBC22-4F46-4FFA-80DF-EC6385D5B190}" type="slidenum">
              <a:rPr lang="lv-LV" smtClean="0"/>
              <a:pPr/>
              <a:t>12</a:t>
            </a:fld>
            <a:endParaRPr lang="lv-LV"/>
          </a:p>
        </p:txBody>
      </p:sp>
    </p:spTree>
    <p:extLst>
      <p:ext uri="{BB962C8B-B14F-4D97-AF65-F5344CB8AC3E}">
        <p14:creationId xmlns:p14="http://schemas.microsoft.com/office/powerpoint/2010/main" val="106761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a</a:t>
            </a:r>
            <a:r>
              <a:rPr lang="en-US" sz="1200" b="0" i="0" kern="1200" dirty="0" smtClean="0">
                <a:solidFill>
                  <a:schemeClr val="tx1"/>
                </a:solidFill>
                <a:effectLst/>
                <a:latin typeface="+mn-lt"/>
                <a:ea typeface="+mn-ea"/>
                <a:cs typeface="+mn-cs"/>
              </a:rPr>
              <a:t>, Mean nucleotide diversity (</a:t>
            </a:r>
            <a:r>
              <a:rPr lang="en-US" sz="1200" b="0" i="1" kern="1200" dirty="0" smtClean="0">
                <a:solidFill>
                  <a:schemeClr val="tx1"/>
                </a:solidFill>
                <a:effectLst/>
                <a:latin typeface="+mn-lt"/>
                <a:ea typeface="+mn-ea"/>
                <a:cs typeface="+mn-cs"/>
              </a:rPr>
              <a:t>π</a:t>
            </a:r>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y</a:t>
            </a:r>
            <a:r>
              <a:rPr lang="en-US" sz="1200" b="0" i="0" kern="1200" dirty="0" smtClean="0">
                <a:solidFill>
                  <a:schemeClr val="tx1"/>
                </a:solidFill>
                <a:effectLst/>
                <a:latin typeface="+mn-lt"/>
                <a:ea typeface="+mn-ea"/>
                <a:cs typeface="+mn-cs"/>
              </a:rPr>
              <a:t> axis) in DHSs of 97 diverse cell types (</a:t>
            </a:r>
            <a:r>
              <a:rPr lang="en-US" sz="1200" b="0" i="1" kern="1200" dirty="0" smtClean="0">
                <a:solidFill>
                  <a:schemeClr val="tx1"/>
                </a:solidFill>
                <a:effectLst/>
                <a:latin typeface="+mn-lt"/>
                <a:ea typeface="+mn-ea"/>
                <a:cs typeface="+mn-cs"/>
              </a:rPr>
              <a:t>x</a:t>
            </a:r>
            <a:r>
              <a:rPr lang="en-US" sz="1200" b="0" i="0" kern="1200" dirty="0" smtClean="0">
                <a:solidFill>
                  <a:schemeClr val="tx1"/>
                </a:solidFill>
                <a:effectLst/>
                <a:latin typeface="+mn-lt"/>
                <a:ea typeface="+mn-ea"/>
                <a:cs typeface="+mn-cs"/>
              </a:rPr>
              <a:t> axis) estimated using whole-genome sequencing data from 53 unrelated individuals. Cell types are ordered left-to-right by increasing mean </a:t>
            </a:r>
            <a:r>
              <a:rPr lang="en-US" sz="1200" b="0" i="1" kern="1200" dirty="0" smtClean="0">
                <a:solidFill>
                  <a:schemeClr val="tx1"/>
                </a:solidFill>
                <a:effectLst/>
                <a:latin typeface="+mn-lt"/>
                <a:ea typeface="+mn-ea"/>
                <a:cs typeface="+mn-cs"/>
              </a:rPr>
              <a:t>π</a:t>
            </a:r>
            <a:r>
              <a:rPr lang="en-US" sz="1200" b="0" i="0" kern="1200" dirty="0" smtClean="0">
                <a:solidFill>
                  <a:schemeClr val="tx1"/>
                </a:solidFill>
                <a:effectLst/>
                <a:latin typeface="+mn-lt"/>
                <a:ea typeface="+mn-ea"/>
                <a:cs typeface="+mn-cs"/>
              </a:rPr>
              <a:t>. Horizontal blue bar shows 95% confidence intervals on mean </a:t>
            </a:r>
            <a:r>
              <a:rPr lang="en-US" sz="1200" b="0" i="1" kern="1200" dirty="0" smtClean="0">
                <a:solidFill>
                  <a:schemeClr val="tx1"/>
                </a:solidFill>
                <a:effectLst/>
                <a:latin typeface="+mn-lt"/>
                <a:ea typeface="+mn-ea"/>
                <a:cs typeface="+mn-cs"/>
              </a:rPr>
              <a:t>π</a:t>
            </a:r>
            <a:r>
              <a:rPr lang="en-US" sz="1200" b="0" i="0" kern="1200" dirty="0" smtClean="0">
                <a:solidFill>
                  <a:schemeClr val="tx1"/>
                </a:solidFill>
                <a:effectLst/>
                <a:latin typeface="+mn-lt"/>
                <a:ea typeface="+mn-ea"/>
                <a:cs typeface="+mn-cs"/>
              </a:rPr>
              <a:t> in a background model of fourfold degenerate coding sites. Note the enrichment of immortal cells at right. ES, embryonic stem; </a:t>
            </a:r>
            <a:r>
              <a:rPr lang="en-US" sz="1200" b="0" i="0" kern="1200" dirty="0" err="1" smtClean="0">
                <a:solidFill>
                  <a:schemeClr val="tx1"/>
                </a:solidFill>
                <a:effectLst/>
                <a:latin typeface="+mn-lt"/>
                <a:ea typeface="+mn-ea"/>
                <a:cs typeface="+mn-cs"/>
              </a:rPr>
              <a:t>iPS</a:t>
            </a:r>
            <a:r>
              <a:rPr lang="en-US" sz="1200" b="0" i="0" kern="1200" dirty="0" smtClean="0">
                <a:solidFill>
                  <a:schemeClr val="tx1"/>
                </a:solidFill>
                <a:effectLst/>
                <a:latin typeface="+mn-lt"/>
                <a:ea typeface="+mn-ea"/>
                <a:cs typeface="+mn-cs"/>
              </a:rPr>
              <a:t>, induced pluripotent stem. </a:t>
            </a:r>
            <a:r>
              <a:rPr lang="en-US" sz="1200" b="1" i="0" kern="1200" dirty="0" smtClean="0">
                <a:solidFill>
                  <a:schemeClr val="tx1"/>
                </a:solidFill>
                <a:effectLst/>
                <a:latin typeface="+mn-lt"/>
                <a:ea typeface="+mn-ea"/>
                <a:cs typeface="+mn-cs"/>
              </a:rPr>
              <a:t>b</a:t>
            </a:r>
            <a:r>
              <a:rPr lang="en-US" sz="1200" b="0" i="0" kern="1200" dirty="0" smtClean="0">
                <a:solidFill>
                  <a:schemeClr val="tx1"/>
                </a:solidFill>
                <a:effectLst/>
                <a:latin typeface="+mn-lt"/>
                <a:ea typeface="+mn-ea"/>
                <a:cs typeface="+mn-cs"/>
              </a:rPr>
              <a:t>, Mean </a:t>
            </a:r>
            <a:r>
              <a:rPr lang="en-US" sz="1200" b="0" i="1" kern="1200" dirty="0" smtClean="0">
                <a:solidFill>
                  <a:schemeClr val="tx1"/>
                </a:solidFill>
                <a:effectLst/>
                <a:latin typeface="+mn-lt"/>
                <a:ea typeface="+mn-ea"/>
                <a:cs typeface="+mn-cs"/>
              </a:rPr>
              <a:t>π</a:t>
            </a:r>
            <a:r>
              <a:rPr lang="en-US" sz="1200" b="0" i="0" kern="1200" dirty="0" smtClean="0">
                <a:solidFill>
                  <a:schemeClr val="tx1"/>
                </a:solidFill>
                <a:effectLst/>
                <a:latin typeface="+mn-lt"/>
                <a:ea typeface="+mn-ea"/>
                <a:cs typeface="+mn-cs"/>
              </a:rPr>
              <a:t> (left </a:t>
            </a:r>
            <a:r>
              <a:rPr lang="en-US" sz="1200" b="0" i="1" kern="1200" dirty="0" smtClean="0">
                <a:solidFill>
                  <a:schemeClr val="tx1"/>
                </a:solidFill>
                <a:effectLst/>
                <a:latin typeface="+mn-lt"/>
                <a:ea typeface="+mn-ea"/>
                <a:cs typeface="+mn-cs"/>
              </a:rPr>
              <a:t>y</a:t>
            </a:r>
            <a:r>
              <a:rPr lang="en-US" sz="1200" b="0" i="0" kern="1200" dirty="0" smtClean="0">
                <a:solidFill>
                  <a:schemeClr val="tx1"/>
                </a:solidFill>
                <a:effectLst/>
                <a:latin typeface="+mn-lt"/>
                <a:ea typeface="+mn-ea"/>
                <a:cs typeface="+mn-cs"/>
              </a:rPr>
              <a:t> axis) for pluripotent (yellow) versus malignancy-derived (red) versus normal cells (light green), plotted side-by-side with human–chimpanzee divergence (right </a:t>
            </a:r>
            <a:r>
              <a:rPr lang="en-US" sz="1200" b="0" i="1" kern="1200" dirty="0" smtClean="0">
                <a:solidFill>
                  <a:schemeClr val="tx1"/>
                </a:solidFill>
                <a:effectLst/>
                <a:latin typeface="+mn-lt"/>
                <a:ea typeface="+mn-ea"/>
                <a:cs typeface="+mn-cs"/>
              </a:rPr>
              <a:t>y</a:t>
            </a:r>
            <a:r>
              <a:rPr lang="en-US" sz="1200" b="0" i="0" kern="1200" dirty="0" smtClean="0">
                <a:solidFill>
                  <a:schemeClr val="tx1"/>
                </a:solidFill>
                <a:effectLst/>
                <a:latin typeface="+mn-lt"/>
                <a:ea typeface="+mn-ea"/>
                <a:cs typeface="+mn-cs"/>
              </a:rPr>
              <a:t> axis) computed on the same groups. Boxes indicate 25–75 percentiles, with medians highlighted. </a:t>
            </a:r>
            <a:r>
              <a:rPr lang="en-US" sz="1200" b="1" i="0" kern="1200" dirty="0" smtClean="0">
                <a:solidFill>
                  <a:schemeClr val="tx1"/>
                </a:solidFill>
                <a:effectLst/>
                <a:latin typeface="+mn-lt"/>
                <a:ea typeface="+mn-ea"/>
                <a:cs typeface="+mn-cs"/>
              </a:rPr>
              <a:t>c</a:t>
            </a:r>
            <a:r>
              <a:rPr lang="en-US" sz="1200" b="0" i="0" kern="1200" dirty="0" smtClean="0">
                <a:solidFill>
                  <a:schemeClr val="tx1"/>
                </a:solidFill>
                <a:effectLst/>
                <a:latin typeface="+mn-lt"/>
                <a:ea typeface="+mn-ea"/>
                <a:cs typeface="+mn-cs"/>
              </a:rPr>
              <a:t>, Both low- and high-frequency derived alleles show the same effect. Density of SNPs in DHSs with derived allele frequency (DAF) &lt;5% (</a:t>
            </a:r>
            <a:r>
              <a:rPr lang="en-US" sz="1200" b="0" i="1" kern="1200" dirty="0" smtClean="0">
                <a:solidFill>
                  <a:schemeClr val="tx1"/>
                </a:solidFill>
                <a:effectLst/>
                <a:latin typeface="+mn-lt"/>
                <a:ea typeface="+mn-ea"/>
                <a:cs typeface="+mn-cs"/>
              </a:rPr>
              <a:t>x</a:t>
            </a:r>
            <a:r>
              <a:rPr lang="en-US" sz="1200" b="0" i="0" kern="1200" dirty="0" smtClean="0">
                <a:solidFill>
                  <a:schemeClr val="tx1"/>
                </a:solidFill>
                <a:effectLst/>
                <a:latin typeface="+mn-lt"/>
                <a:ea typeface="+mn-ea"/>
                <a:cs typeface="+mn-cs"/>
              </a:rPr>
              <a:t> axis) is tightly correlated (</a:t>
            </a:r>
            <a:r>
              <a:rPr lang="en-US" sz="1200" b="0" i="1" kern="1200" dirty="0" smtClean="0">
                <a:solidFill>
                  <a:schemeClr val="tx1"/>
                </a:solidFill>
                <a:effectLst/>
                <a:latin typeface="+mn-lt"/>
                <a:ea typeface="+mn-ea"/>
                <a:cs typeface="+mn-cs"/>
              </a:rPr>
              <a:t>r</a:t>
            </a:r>
            <a:r>
              <a:rPr lang="en-US" sz="1200" b="0" i="0" kern="1200" baseline="30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 = 0.84) with the same measure computed for higher-frequency derived alleles (</a:t>
            </a:r>
            <a:r>
              <a:rPr lang="en-US" sz="1200" b="0" i="1" kern="1200" dirty="0" smtClean="0">
                <a:solidFill>
                  <a:schemeClr val="tx1"/>
                </a:solidFill>
                <a:effectLst/>
                <a:latin typeface="+mn-lt"/>
                <a:ea typeface="+mn-ea"/>
                <a:cs typeface="+mn-cs"/>
              </a:rPr>
              <a:t>y</a:t>
            </a:r>
            <a:r>
              <a:rPr lang="en-US" sz="1200" b="0" i="0" kern="1200" dirty="0" smtClean="0">
                <a:solidFill>
                  <a:schemeClr val="tx1"/>
                </a:solidFill>
                <a:effectLst/>
                <a:latin typeface="+mn-lt"/>
                <a:ea typeface="+mn-ea"/>
                <a:cs typeface="+mn-cs"/>
              </a:rPr>
              <a:t> axis). </a:t>
            </a:r>
            <a:r>
              <a:rPr lang="en-US" sz="1200" b="0" i="0" kern="1200" dirty="0" err="1" smtClean="0">
                <a:solidFill>
                  <a:schemeClr val="tx1"/>
                </a:solidFill>
                <a:effectLst/>
                <a:latin typeface="+mn-lt"/>
                <a:ea typeface="+mn-ea"/>
                <a:cs typeface="+mn-cs"/>
              </a:rPr>
              <a:t>Colour</a:t>
            </a:r>
            <a:r>
              <a:rPr lang="en-US" sz="1200" b="0" i="0" kern="1200" dirty="0" smtClean="0">
                <a:solidFill>
                  <a:schemeClr val="tx1"/>
                </a:solidFill>
                <a:effectLst/>
                <a:latin typeface="+mn-lt"/>
                <a:ea typeface="+mn-ea"/>
                <a:cs typeface="+mn-cs"/>
              </a:rPr>
              <a:t>-coding is the same as in panel </a:t>
            </a:r>
            <a:r>
              <a:rPr lang="en-US" sz="1200" b="1" i="0" kern="1200" dirty="0" smtClean="0">
                <a:solidFill>
                  <a:schemeClr val="tx1"/>
                </a:solidFill>
                <a:effectLst/>
                <a:latin typeface="+mn-lt"/>
                <a:ea typeface="+mn-ea"/>
                <a:cs typeface="+mn-cs"/>
              </a:rPr>
              <a:t>a</a:t>
            </a:r>
            <a:r>
              <a:rPr lang="en-US" sz="1200" b="0" i="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0BCBBC22-4F46-4FFA-80DF-EC6385D5B190}" type="slidenum">
              <a:rPr lang="lv-LV" smtClean="0"/>
              <a:pPr/>
              <a:t>13</a:t>
            </a:fld>
            <a:endParaRPr lang="lv-LV"/>
          </a:p>
        </p:txBody>
      </p:sp>
    </p:spTree>
    <p:extLst>
      <p:ext uri="{BB962C8B-B14F-4D97-AF65-F5344CB8AC3E}">
        <p14:creationId xmlns:p14="http://schemas.microsoft.com/office/powerpoint/2010/main" val="822115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DNase</a:t>
            </a:r>
            <a:r>
              <a:rPr lang="en-US" sz="1200" b="0" i="0" kern="1200" dirty="0" smtClean="0">
                <a:solidFill>
                  <a:schemeClr val="tx1"/>
                </a:solidFill>
                <a:effectLst/>
                <a:latin typeface="+mn-lt"/>
                <a:ea typeface="+mn-ea"/>
                <a:cs typeface="+mn-cs"/>
              </a:rPr>
              <a:t> I </a:t>
            </a:r>
            <a:r>
              <a:rPr lang="en-US" sz="1200" b="0" i="0" kern="1200" dirty="0" err="1" smtClean="0">
                <a:solidFill>
                  <a:schemeClr val="tx1"/>
                </a:solidFill>
                <a:effectLst/>
                <a:latin typeface="+mn-lt"/>
                <a:ea typeface="+mn-ea"/>
                <a:cs typeface="+mn-cs"/>
              </a:rPr>
              <a:t>footprinting</a:t>
            </a:r>
            <a:r>
              <a:rPr lang="en-US" sz="1200" b="0" i="0" kern="1200" dirty="0" smtClean="0">
                <a:solidFill>
                  <a:schemeClr val="tx1"/>
                </a:solidFill>
                <a:effectLst/>
                <a:latin typeface="+mn-lt"/>
                <a:ea typeface="+mn-ea"/>
                <a:cs typeface="+mn-cs"/>
              </a:rPr>
              <a:t> of K562 cells identifies the individual nucleotides within the </a:t>
            </a:r>
            <a:r>
              <a:rPr lang="en-US" sz="1200" b="0" i="1" kern="1200" dirty="0" smtClean="0">
                <a:solidFill>
                  <a:schemeClr val="tx1"/>
                </a:solidFill>
                <a:effectLst/>
                <a:latin typeface="+mn-lt"/>
                <a:ea typeface="+mn-ea"/>
                <a:cs typeface="+mn-cs"/>
              </a:rPr>
              <a:t>MTPN</a:t>
            </a:r>
            <a:r>
              <a:rPr lang="en-US" sz="1200" b="0" i="0" kern="1200" dirty="0" smtClean="0">
                <a:solidFill>
                  <a:schemeClr val="tx1"/>
                </a:solidFill>
                <a:effectLst/>
                <a:latin typeface="+mn-lt"/>
                <a:ea typeface="+mn-ea"/>
                <a:cs typeface="+mn-cs"/>
              </a:rPr>
              <a:t> promoter that are bound by NRF1. </a:t>
            </a:r>
            <a:r>
              <a:rPr lang="en-US" sz="1200" b="1" i="0" kern="1200" dirty="0" smtClean="0">
                <a:solidFill>
                  <a:schemeClr val="tx1"/>
                </a:solidFill>
                <a:effectLst/>
                <a:latin typeface="+mn-lt"/>
                <a:ea typeface="+mn-ea"/>
                <a:cs typeface="+mn-cs"/>
              </a:rPr>
              <a:t>b</a:t>
            </a:r>
            <a:r>
              <a:rPr lang="en-US" sz="1200" b="0" i="0" kern="1200" dirty="0" smtClean="0">
                <a:solidFill>
                  <a:schemeClr val="tx1"/>
                </a:solidFill>
                <a:effectLst/>
                <a:latin typeface="+mn-lt"/>
                <a:ea typeface="+mn-ea"/>
                <a:cs typeface="+mn-cs"/>
              </a:rPr>
              <a:t>, Example locus </a:t>
            </a:r>
            <a:r>
              <a:rPr lang="en-US" sz="1200" b="0" i="0" kern="1200" dirty="0" err="1" smtClean="0">
                <a:solidFill>
                  <a:schemeClr val="tx1"/>
                </a:solidFill>
                <a:effectLst/>
                <a:latin typeface="+mn-lt"/>
                <a:ea typeface="+mn-ea"/>
                <a:cs typeface="+mn-cs"/>
              </a:rPr>
              <a:t>harbouring</a:t>
            </a:r>
            <a:r>
              <a:rPr lang="en-US" sz="1200" b="0" i="0" kern="1200" dirty="0" smtClean="0">
                <a:solidFill>
                  <a:schemeClr val="tx1"/>
                </a:solidFill>
                <a:effectLst/>
                <a:latin typeface="+mn-lt"/>
                <a:ea typeface="+mn-ea"/>
                <a:cs typeface="+mn-cs"/>
              </a:rPr>
              <a:t> eight clearly defined </a:t>
            </a:r>
            <a:r>
              <a:rPr lang="en-US" sz="1200" b="0" i="0" kern="1200" dirty="0" err="1" smtClean="0">
                <a:solidFill>
                  <a:schemeClr val="tx1"/>
                </a:solidFill>
                <a:effectLst/>
                <a:latin typeface="+mn-lt"/>
                <a:ea typeface="+mn-ea"/>
                <a:cs typeface="+mn-cs"/>
              </a:rPr>
              <a:t>DNase</a:t>
            </a:r>
            <a:r>
              <a:rPr lang="en-US" sz="1200" b="0" i="0" kern="1200" dirty="0" smtClean="0">
                <a:solidFill>
                  <a:schemeClr val="tx1"/>
                </a:solidFill>
                <a:effectLst/>
                <a:latin typeface="+mn-lt"/>
                <a:ea typeface="+mn-ea"/>
                <a:cs typeface="+mn-cs"/>
              </a:rPr>
              <a:t> I footprints in T-helper type 1 (T</a:t>
            </a:r>
            <a:r>
              <a:rPr lang="en-US" sz="1200" b="0" i="0" kern="1200" baseline="-25000" dirty="0" smtClean="0">
                <a:solidFill>
                  <a:schemeClr val="tx1"/>
                </a:solidFill>
                <a:effectLst/>
                <a:latin typeface="+mn-lt"/>
                <a:ea typeface="+mn-ea"/>
                <a:cs typeface="+mn-cs"/>
              </a:rPr>
              <a:t>H</a:t>
            </a:r>
            <a:r>
              <a:rPr lang="en-US" sz="1200" b="0" i="0" kern="1200" dirty="0" smtClean="0">
                <a:solidFill>
                  <a:schemeClr val="tx1"/>
                </a:solidFill>
                <a:effectLst/>
                <a:latin typeface="+mn-lt"/>
                <a:ea typeface="+mn-ea"/>
                <a:cs typeface="+mn-cs"/>
              </a:rPr>
              <a:t>1) and SK-N-SH_RA cells, with TRANSFAC database motif instances indicated below. </a:t>
            </a:r>
            <a:r>
              <a:rPr lang="en-US" sz="1200" b="1" i="0" kern="1200" dirty="0" smtClean="0">
                <a:solidFill>
                  <a:schemeClr val="tx1"/>
                </a:solidFill>
                <a:effectLst/>
                <a:latin typeface="+mn-lt"/>
                <a:ea typeface="+mn-ea"/>
                <a:cs typeface="+mn-cs"/>
              </a:rPr>
              <a:t>c</a:t>
            </a:r>
            <a:r>
              <a:rPr lang="en-US" sz="1200" b="0" i="0" kern="1200" dirty="0" smtClean="0">
                <a:solidFill>
                  <a:schemeClr val="tx1"/>
                </a:solidFill>
                <a:effectLst/>
                <a:latin typeface="+mn-lt"/>
                <a:ea typeface="+mn-ea"/>
                <a:cs typeface="+mn-cs"/>
              </a:rPr>
              <a:t>, Heat maps showing per-nucleotide </a:t>
            </a:r>
            <a:r>
              <a:rPr lang="en-US" sz="1200" b="0" i="0" kern="1200" dirty="0" err="1" smtClean="0">
                <a:solidFill>
                  <a:schemeClr val="tx1"/>
                </a:solidFill>
                <a:effectLst/>
                <a:latin typeface="+mn-lt"/>
                <a:ea typeface="+mn-ea"/>
                <a:cs typeface="+mn-cs"/>
              </a:rPr>
              <a:t>DNase</a:t>
            </a:r>
            <a:r>
              <a:rPr lang="en-US" sz="1200" b="0" i="0" kern="1200" dirty="0" smtClean="0">
                <a:solidFill>
                  <a:schemeClr val="tx1"/>
                </a:solidFill>
                <a:effectLst/>
                <a:latin typeface="+mn-lt"/>
                <a:ea typeface="+mn-ea"/>
                <a:cs typeface="+mn-cs"/>
              </a:rPr>
              <a:t> I cleavage (left) and vertebrate conservation by </a:t>
            </a:r>
            <a:r>
              <a:rPr lang="en-US" sz="1200" b="0" i="0" kern="1200" dirty="0" err="1" smtClean="0">
                <a:solidFill>
                  <a:schemeClr val="tx1"/>
                </a:solidFill>
                <a:effectLst/>
                <a:latin typeface="+mn-lt"/>
                <a:ea typeface="+mn-ea"/>
                <a:cs typeface="+mn-cs"/>
              </a:rPr>
              <a:t>phyloP</a:t>
            </a:r>
            <a:r>
              <a:rPr lang="en-US" sz="1200" b="0" i="0" kern="1200" dirty="0" smtClean="0">
                <a:solidFill>
                  <a:schemeClr val="tx1"/>
                </a:solidFill>
                <a:effectLst/>
                <a:latin typeface="+mn-lt"/>
                <a:ea typeface="+mn-ea"/>
                <a:cs typeface="+mn-cs"/>
              </a:rPr>
              <a:t> (right) for 4,262 NRF1 motifs within K562 DHSs ranked by the local density of </a:t>
            </a:r>
            <a:r>
              <a:rPr lang="en-US" sz="1200" b="0" i="0" kern="1200" dirty="0" err="1" smtClean="0">
                <a:solidFill>
                  <a:schemeClr val="tx1"/>
                </a:solidFill>
                <a:effectLst/>
                <a:latin typeface="+mn-lt"/>
                <a:ea typeface="+mn-ea"/>
                <a:cs typeface="+mn-cs"/>
              </a:rPr>
              <a:t>DNase</a:t>
            </a:r>
            <a:r>
              <a:rPr lang="en-US" sz="1200" b="0" i="0" kern="1200" dirty="0" smtClean="0">
                <a:solidFill>
                  <a:schemeClr val="tx1"/>
                </a:solidFill>
                <a:effectLst/>
                <a:latin typeface="+mn-lt"/>
                <a:ea typeface="+mn-ea"/>
                <a:cs typeface="+mn-cs"/>
              </a:rPr>
              <a:t> I cleavages. Green ticks indicate the presence of </a:t>
            </a:r>
            <a:r>
              <a:rPr lang="en-US" sz="1200" b="0" i="0" kern="1200" dirty="0" err="1" smtClean="0">
                <a:solidFill>
                  <a:schemeClr val="tx1"/>
                </a:solidFill>
                <a:effectLst/>
                <a:latin typeface="+mn-lt"/>
                <a:ea typeface="+mn-ea"/>
                <a:cs typeface="+mn-cs"/>
              </a:rPr>
              <a:t>DNase</a:t>
            </a:r>
            <a:r>
              <a:rPr lang="en-US" sz="1200" b="0" i="0" kern="1200" dirty="0" smtClean="0">
                <a:solidFill>
                  <a:schemeClr val="tx1"/>
                </a:solidFill>
                <a:effectLst/>
                <a:latin typeface="+mn-lt"/>
                <a:ea typeface="+mn-ea"/>
                <a:cs typeface="+mn-cs"/>
              </a:rPr>
              <a:t> I footprints over motif instances. Blue ticks indicate the presence of </a:t>
            </a:r>
            <a:r>
              <a:rPr lang="en-US" sz="1200" b="0" i="0" kern="1200" dirty="0" err="1" smtClean="0">
                <a:solidFill>
                  <a:schemeClr val="tx1"/>
                </a:solidFill>
                <a:effectLst/>
                <a:latin typeface="+mn-lt"/>
                <a:ea typeface="+mn-ea"/>
                <a:cs typeface="+mn-cs"/>
              </a:rPr>
              <a:t>ChIP-seq</a:t>
            </a:r>
            <a:r>
              <a:rPr lang="en-US" sz="1200" b="0" i="0" kern="1200" dirty="0" smtClean="0">
                <a:solidFill>
                  <a:schemeClr val="tx1"/>
                </a:solidFill>
                <a:effectLst/>
                <a:latin typeface="+mn-lt"/>
                <a:ea typeface="+mn-ea"/>
                <a:cs typeface="+mn-cs"/>
              </a:rPr>
              <a:t> peaks over the motif instances. </a:t>
            </a:r>
            <a:r>
              <a:rPr lang="en-US" sz="1200" b="1" i="0" kern="1200" dirty="0" smtClean="0">
                <a:solidFill>
                  <a:schemeClr val="tx1"/>
                </a:solidFill>
                <a:effectLst/>
                <a:latin typeface="+mn-lt"/>
                <a:ea typeface="+mn-ea"/>
                <a:cs typeface="+mn-cs"/>
              </a:rPr>
              <a:t>d</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Lowess</a:t>
            </a:r>
            <a:r>
              <a:rPr lang="en-US" sz="1200" b="0" i="0" kern="1200" dirty="0" smtClean="0">
                <a:solidFill>
                  <a:schemeClr val="tx1"/>
                </a:solidFill>
                <a:effectLst/>
                <a:latin typeface="+mn-lt"/>
                <a:ea typeface="+mn-ea"/>
                <a:cs typeface="+mn-cs"/>
              </a:rPr>
              <a:t> regression of NRF1, USF1, NFE2 and NFYA K562 </a:t>
            </a:r>
            <a:r>
              <a:rPr lang="en-US" sz="1200" b="0" i="0" kern="1200" dirty="0" err="1" smtClean="0">
                <a:solidFill>
                  <a:schemeClr val="tx1"/>
                </a:solidFill>
                <a:effectLst/>
                <a:latin typeface="+mn-lt"/>
                <a:ea typeface="+mn-ea"/>
                <a:cs typeface="+mn-cs"/>
              </a:rPr>
              <a:t>ChIP-seq</a:t>
            </a:r>
            <a:r>
              <a:rPr lang="en-US" sz="1200" b="0" i="0" kern="1200" dirty="0" smtClean="0">
                <a:solidFill>
                  <a:schemeClr val="tx1"/>
                </a:solidFill>
                <a:effectLst/>
                <a:latin typeface="+mn-lt"/>
                <a:ea typeface="+mn-ea"/>
                <a:cs typeface="+mn-cs"/>
              </a:rPr>
              <a:t> signal intensities versus </a:t>
            </a:r>
            <a:r>
              <a:rPr lang="en-US" sz="1200" b="0" i="0" kern="1200" dirty="0" err="1" smtClean="0">
                <a:solidFill>
                  <a:schemeClr val="tx1"/>
                </a:solidFill>
                <a:effectLst/>
                <a:latin typeface="+mn-lt"/>
                <a:ea typeface="+mn-ea"/>
                <a:cs typeface="+mn-cs"/>
              </a:rPr>
              <a:t>DNase</a:t>
            </a:r>
            <a:r>
              <a:rPr lang="en-US" sz="1200" b="0" i="0" kern="1200" dirty="0" smtClean="0">
                <a:solidFill>
                  <a:schemeClr val="tx1"/>
                </a:solidFill>
                <a:effectLst/>
                <a:latin typeface="+mn-lt"/>
                <a:ea typeface="+mn-ea"/>
                <a:cs typeface="+mn-cs"/>
              </a:rPr>
              <a:t> I </a:t>
            </a:r>
            <a:r>
              <a:rPr lang="en-US" sz="1200" b="0" i="0" kern="1200" dirty="0" err="1" smtClean="0">
                <a:solidFill>
                  <a:schemeClr val="tx1"/>
                </a:solidFill>
                <a:effectLst/>
                <a:latin typeface="+mn-lt"/>
                <a:ea typeface="+mn-ea"/>
                <a:cs typeface="+mn-cs"/>
              </a:rPr>
              <a:t>footprinting</a:t>
            </a:r>
            <a:r>
              <a:rPr lang="en-US" sz="1200" b="0" i="0" kern="1200" dirty="0" smtClean="0">
                <a:solidFill>
                  <a:schemeClr val="tx1"/>
                </a:solidFill>
                <a:effectLst/>
                <a:latin typeface="+mn-lt"/>
                <a:ea typeface="+mn-ea"/>
                <a:cs typeface="+mn-cs"/>
              </a:rPr>
              <a:t> occupancy (footprint occupancy score) at K562 </a:t>
            </a:r>
            <a:r>
              <a:rPr lang="en-US" sz="1200" b="0" i="0" kern="1200" dirty="0" err="1" smtClean="0">
                <a:solidFill>
                  <a:schemeClr val="tx1"/>
                </a:solidFill>
                <a:effectLst/>
                <a:latin typeface="+mn-lt"/>
                <a:ea typeface="+mn-ea"/>
                <a:cs typeface="+mn-cs"/>
              </a:rPr>
              <a:t>DNase</a:t>
            </a:r>
            <a:r>
              <a:rPr lang="en-US" sz="1200" b="0" i="0" kern="1200" dirty="0" smtClean="0">
                <a:solidFill>
                  <a:schemeClr val="tx1"/>
                </a:solidFill>
                <a:effectLst/>
                <a:latin typeface="+mn-lt"/>
                <a:ea typeface="+mn-ea"/>
                <a:cs typeface="+mn-cs"/>
              </a:rPr>
              <a:t> I footprints containing NRF1, USF, NFE2 and NFYA motifs.</a:t>
            </a:r>
            <a:endParaRPr lang="en-US" dirty="0"/>
          </a:p>
        </p:txBody>
      </p:sp>
      <p:sp>
        <p:nvSpPr>
          <p:cNvPr id="4" name="Slide Number Placeholder 3"/>
          <p:cNvSpPr>
            <a:spLocks noGrp="1"/>
          </p:cNvSpPr>
          <p:nvPr>
            <p:ph type="sldNum" sz="quarter" idx="10"/>
          </p:nvPr>
        </p:nvSpPr>
        <p:spPr/>
        <p:txBody>
          <a:bodyPr/>
          <a:lstStyle/>
          <a:p>
            <a:fld id="{0BCBBC22-4F46-4FFA-80DF-EC6385D5B190}" type="slidenum">
              <a:rPr lang="lv-LV" smtClean="0"/>
              <a:pPr/>
              <a:t>16</a:t>
            </a:fld>
            <a:endParaRPr lang="lv-LV"/>
          </a:p>
        </p:txBody>
      </p:sp>
    </p:spTree>
    <p:extLst>
      <p:ext uri="{BB962C8B-B14F-4D97-AF65-F5344CB8AC3E}">
        <p14:creationId xmlns:p14="http://schemas.microsoft.com/office/powerpoint/2010/main" val="815729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a</a:t>
            </a:r>
            <a:r>
              <a:rPr lang="en-US" sz="1200" b="0" i="0" kern="1200" dirty="0" smtClean="0">
                <a:solidFill>
                  <a:schemeClr val="tx1"/>
                </a:solidFill>
                <a:effectLst/>
                <a:latin typeface="+mn-lt"/>
                <a:ea typeface="+mn-ea"/>
                <a:cs typeface="+mn-cs"/>
              </a:rPr>
              <a:t>, Schematic and plots showing the effect of T/C SNV rs4144593 on protein occupancy and chromatin accessibility. The </a:t>
            </a:r>
            <a:r>
              <a:rPr lang="en-US" sz="1200" b="0" i="1" kern="1200" dirty="0" smtClean="0">
                <a:solidFill>
                  <a:schemeClr val="tx1"/>
                </a:solidFill>
                <a:effectLst/>
                <a:latin typeface="+mn-lt"/>
                <a:ea typeface="+mn-ea"/>
                <a:cs typeface="+mn-cs"/>
              </a:rPr>
              <a:t>y</a:t>
            </a:r>
            <a:r>
              <a:rPr lang="en-US" sz="1200" b="0" i="0" kern="1200" dirty="0" smtClean="0">
                <a:solidFill>
                  <a:schemeClr val="tx1"/>
                </a:solidFill>
                <a:effectLst/>
                <a:latin typeface="+mn-lt"/>
                <a:ea typeface="+mn-ea"/>
                <a:cs typeface="+mn-cs"/>
              </a:rPr>
              <a:t> axis of the bar graph shows the number of </a:t>
            </a:r>
            <a:r>
              <a:rPr lang="en-US" sz="1200" b="0" i="0" kern="1200" dirty="0" err="1" smtClean="0">
                <a:solidFill>
                  <a:schemeClr val="tx1"/>
                </a:solidFill>
                <a:effectLst/>
                <a:latin typeface="+mn-lt"/>
                <a:ea typeface="+mn-ea"/>
                <a:cs typeface="+mn-cs"/>
              </a:rPr>
              <a:t>DNase</a:t>
            </a:r>
            <a:r>
              <a:rPr lang="en-US" sz="1200" b="0" i="0" kern="1200" dirty="0" smtClean="0">
                <a:solidFill>
                  <a:schemeClr val="tx1"/>
                </a:solidFill>
                <a:effectLst/>
                <a:latin typeface="+mn-lt"/>
                <a:ea typeface="+mn-ea"/>
                <a:cs typeface="+mn-cs"/>
              </a:rPr>
              <a:t> I cleavage events containing either the T or C allele. Middle plots show T or C allele-specific </a:t>
            </a:r>
            <a:r>
              <a:rPr lang="en-US" sz="1200" b="0" i="0" kern="1200" dirty="0" err="1" smtClean="0">
                <a:solidFill>
                  <a:schemeClr val="tx1"/>
                </a:solidFill>
                <a:effectLst/>
                <a:latin typeface="+mn-lt"/>
                <a:ea typeface="+mn-ea"/>
                <a:cs typeface="+mn-cs"/>
              </a:rPr>
              <a:t>DNase</a:t>
            </a:r>
            <a:r>
              <a:rPr lang="en-US" sz="1200" b="0" i="0" kern="1200" dirty="0" smtClean="0">
                <a:solidFill>
                  <a:schemeClr val="tx1"/>
                </a:solidFill>
                <a:effectLst/>
                <a:latin typeface="+mn-lt"/>
                <a:ea typeface="+mn-ea"/>
                <a:cs typeface="+mn-cs"/>
              </a:rPr>
              <a:t> I cleavage profiles from ten cell lines heterozygous for the T/C alleles at rs4144593. Right plots show </a:t>
            </a:r>
            <a:r>
              <a:rPr lang="en-US" sz="1200" b="0" i="0" kern="1200" dirty="0" err="1" smtClean="0">
                <a:solidFill>
                  <a:schemeClr val="tx1"/>
                </a:solidFill>
                <a:effectLst/>
                <a:latin typeface="+mn-lt"/>
                <a:ea typeface="+mn-ea"/>
                <a:cs typeface="+mn-cs"/>
              </a:rPr>
              <a:t>DNase</a:t>
            </a:r>
            <a:r>
              <a:rPr lang="en-US" sz="1200" b="0" i="0" kern="1200" dirty="0" smtClean="0">
                <a:solidFill>
                  <a:schemeClr val="tx1"/>
                </a:solidFill>
                <a:effectLst/>
                <a:latin typeface="+mn-lt"/>
                <a:ea typeface="+mn-ea"/>
                <a:cs typeface="+mn-cs"/>
              </a:rPr>
              <a:t> I cleavage profiles from 18 cell lines homozygous for the C allele at rs4144593 and one cell line homozygous for the T allele at rs4144593. Cleavage plots are cut off at 60% cleavage height. </a:t>
            </a:r>
            <a:r>
              <a:rPr lang="en-US" sz="1200" b="1" i="0" kern="1200" dirty="0" smtClean="0">
                <a:solidFill>
                  <a:schemeClr val="tx1"/>
                </a:solidFill>
                <a:effectLst/>
                <a:latin typeface="+mn-lt"/>
                <a:ea typeface="+mn-ea"/>
                <a:cs typeface="+mn-cs"/>
              </a:rPr>
              <a:t>b</a:t>
            </a:r>
            <a:r>
              <a:rPr lang="en-US" sz="1200" b="0" i="0" kern="1200" dirty="0" smtClean="0">
                <a:solidFill>
                  <a:schemeClr val="tx1"/>
                </a:solidFill>
                <a:effectLst/>
                <a:latin typeface="+mn-lt"/>
                <a:ea typeface="+mn-ea"/>
                <a:cs typeface="+mn-cs"/>
              </a:rPr>
              <a:t>, The average </a:t>
            </a:r>
            <a:r>
              <a:rPr lang="en-US" sz="1200" b="0" i="0" kern="1200" dirty="0" err="1" smtClean="0">
                <a:solidFill>
                  <a:schemeClr val="tx1"/>
                </a:solidFill>
                <a:effectLst/>
                <a:latin typeface="+mn-lt"/>
                <a:ea typeface="+mn-ea"/>
                <a:cs typeface="+mn-cs"/>
              </a:rPr>
              <a:t>CpG</a:t>
            </a:r>
            <a:r>
              <a:rPr lang="en-US" sz="1200" b="0" i="0" kern="1200" dirty="0" smtClean="0">
                <a:solidFill>
                  <a:schemeClr val="tx1"/>
                </a:solidFill>
                <a:effectLst/>
                <a:latin typeface="+mn-lt"/>
                <a:ea typeface="+mn-ea"/>
                <a:cs typeface="+mn-cs"/>
              </a:rPr>
              <a:t> methylation within IMR90 </a:t>
            </a:r>
            <a:r>
              <a:rPr lang="en-US" sz="1200" b="0" i="0" kern="1200" dirty="0" err="1" smtClean="0">
                <a:solidFill>
                  <a:schemeClr val="tx1"/>
                </a:solidFill>
                <a:effectLst/>
                <a:latin typeface="+mn-lt"/>
                <a:ea typeface="+mn-ea"/>
                <a:cs typeface="+mn-cs"/>
              </a:rPr>
              <a:t>DNase</a:t>
            </a:r>
            <a:r>
              <a:rPr lang="en-US" sz="1200" b="0" i="0" kern="1200" dirty="0" smtClean="0">
                <a:solidFill>
                  <a:schemeClr val="tx1"/>
                </a:solidFill>
                <a:effectLst/>
                <a:latin typeface="+mn-lt"/>
                <a:ea typeface="+mn-ea"/>
                <a:cs typeface="+mn-cs"/>
              </a:rPr>
              <a:t> I footprints, IMR90 DHSs (but not in footprints) and non-hypersensitive genomic regions in IMR90 cells. </a:t>
            </a:r>
            <a:r>
              <a:rPr lang="en-US" sz="1200" b="0" i="0" kern="1200" dirty="0" err="1" smtClean="0">
                <a:solidFill>
                  <a:schemeClr val="tx1"/>
                </a:solidFill>
                <a:effectLst/>
                <a:latin typeface="+mn-lt"/>
                <a:ea typeface="+mn-ea"/>
                <a:cs typeface="+mn-cs"/>
              </a:rPr>
              <a:t>CpG</a:t>
            </a:r>
            <a:r>
              <a:rPr lang="en-US" sz="1200" b="0" i="0" kern="1200" dirty="0" smtClean="0">
                <a:solidFill>
                  <a:schemeClr val="tx1"/>
                </a:solidFill>
                <a:effectLst/>
                <a:latin typeface="+mn-lt"/>
                <a:ea typeface="+mn-ea"/>
                <a:cs typeface="+mn-cs"/>
              </a:rPr>
              <a:t> methylation is significantly depleted in </a:t>
            </a:r>
            <a:r>
              <a:rPr lang="en-US" sz="1200" b="0" i="0" kern="1200" dirty="0" err="1" smtClean="0">
                <a:solidFill>
                  <a:schemeClr val="tx1"/>
                </a:solidFill>
                <a:effectLst/>
                <a:latin typeface="+mn-lt"/>
                <a:ea typeface="+mn-ea"/>
                <a:cs typeface="+mn-cs"/>
              </a:rPr>
              <a:t>DNase</a:t>
            </a:r>
            <a:r>
              <a:rPr lang="en-US" sz="1200" b="0" i="0" kern="1200" dirty="0" smtClean="0">
                <a:solidFill>
                  <a:schemeClr val="tx1"/>
                </a:solidFill>
                <a:effectLst/>
                <a:latin typeface="+mn-lt"/>
                <a:ea typeface="+mn-ea"/>
                <a:cs typeface="+mn-cs"/>
              </a:rPr>
              <a:t> I footprints (</a:t>
            </a:r>
            <a:r>
              <a:rPr lang="en-US" sz="1200" b="0" i="1" kern="1200" dirty="0" smtClean="0">
                <a:solidFill>
                  <a:schemeClr val="tx1"/>
                </a:solidFill>
                <a:effectLst/>
                <a:latin typeface="+mn-lt"/>
                <a:ea typeface="+mn-ea"/>
                <a:cs typeface="+mn-cs"/>
              </a:rPr>
              <a:t>P</a:t>
            </a:r>
            <a:r>
              <a:rPr lang="en-US" sz="1200" b="0" i="0" kern="1200" dirty="0" smtClean="0">
                <a:solidFill>
                  <a:schemeClr val="tx1"/>
                </a:solidFill>
                <a:effectLst/>
                <a:latin typeface="+mn-lt"/>
                <a:ea typeface="+mn-ea"/>
                <a:cs typeface="+mn-cs"/>
              </a:rPr>
              <a:t> &lt; 2.2 × 10</a:t>
            </a:r>
            <a:r>
              <a:rPr lang="en-US" sz="1200" b="0" i="0" kern="1200" baseline="30000" dirty="0" smtClean="0">
                <a:solidFill>
                  <a:schemeClr val="tx1"/>
                </a:solidFill>
                <a:effectLst/>
                <a:latin typeface="+mn-lt"/>
                <a:ea typeface="+mn-ea"/>
                <a:cs typeface="+mn-cs"/>
              </a:rPr>
              <a:t>−16</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MannWhitney</a:t>
            </a:r>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U</a:t>
            </a:r>
            <a:r>
              <a:rPr lang="en-US" sz="1200" b="0" i="0" kern="1200" dirty="0" smtClean="0">
                <a:solidFill>
                  <a:schemeClr val="tx1"/>
                </a:solidFill>
                <a:effectLst/>
                <a:latin typeface="+mn-lt"/>
                <a:ea typeface="+mn-ea"/>
                <a:cs typeface="+mn-cs"/>
              </a:rPr>
              <a:t>-test).</a:t>
            </a:r>
            <a:endParaRPr lang="en-US" dirty="0"/>
          </a:p>
        </p:txBody>
      </p:sp>
      <p:sp>
        <p:nvSpPr>
          <p:cNvPr id="4" name="Slide Number Placeholder 3"/>
          <p:cNvSpPr>
            <a:spLocks noGrp="1"/>
          </p:cNvSpPr>
          <p:nvPr>
            <p:ph type="sldNum" sz="quarter" idx="10"/>
          </p:nvPr>
        </p:nvSpPr>
        <p:spPr/>
        <p:txBody>
          <a:bodyPr/>
          <a:lstStyle/>
          <a:p>
            <a:fld id="{0BCBBC22-4F46-4FFA-80DF-EC6385D5B190}" type="slidenum">
              <a:rPr lang="lv-LV" smtClean="0"/>
              <a:pPr/>
              <a:t>17</a:t>
            </a:fld>
            <a:endParaRPr lang="lv-LV"/>
          </a:p>
        </p:txBody>
      </p:sp>
    </p:spTree>
    <p:extLst>
      <p:ext uri="{BB962C8B-B14F-4D97-AF65-F5344CB8AC3E}">
        <p14:creationId xmlns:p14="http://schemas.microsoft.com/office/powerpoint/2010/main" val="842835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a</a:t>
            </a:r>
            <a:r>
              <a:rPr lang="en-US" sz="1200" b="0" i="0" kern="1200" dirty="0" smtClean="0">
                <a:solidFill>
                  <a:schemeClr val="tx1"/>
                </a:solidFill>
                <a:effectLst/>
                <a:latin typeface="+mn-lt"/>
                <a:ea typeface="+mn-ea"/>
                <a:cs typeface="+mn-cs"/>
              </a:rPr>
              <a:t>, The co-crystal structure of upstream stimulatory factor (USF1) bound to its DNA ligand is juxtaposed above the average nucleotide-level </a:t>
            </a:r>
            <a:r>
              <a:rPr lang="en-US" sz="1200" b="0" i="0" kern="1200" dirty="0" err="1" smtClean="0">
                <a:solidFill>
                  <a:schemeClr val="tx1"/>
                </a:solidFill>
                <a:effectLst/>
                <a:latin typeface="+mn-lt"/>
                <a:ea typeface="+mn-ea"/>
                <a:cs typeface="+mn-cs"/>
              </a:rPr>
              <a:t>DNase</a:t>
            </a:r>
            <a:r>
              <a:rPr lang="en-US" sz="1200" b="0" i="0" kern="1200" dirty="0" smtClean="0">
                <a:solidFill>
                  <a:schemeClr val="tx1"/>
                </a:solidFill>
                <a:effectLst/>
                <a:latin typeface="+mn-lt"/>
                <a:ea typeface="+mn-ea"/>
                <a:cs typeface="+mn-cs"/>
              </a:rPr>
              <a:t> I cleavage pattern (blue) at motif instances of USF in </a:t>
            </a:r>
            <a:r>
              <a:rPr lang="en-US" sz="1200" b="0" i="0" kern="1200" dirty="0" err="1" smtClean="0">
                <a:solidFill>
                  <a:schemeClr val="tx1"/>
                </a:solidFill>
                <a:effectLst/>
                <a:latin typeface="+mn-lt"/>
                <a:ea typeface="+mn-ea"/>
                <a:cs typeface="+mn-cs"/>
              </a:rPr>
              <a:t>DNase</a:t>
            </a:r>
            <a:r>
              <a:rPr lang="en-US" sz="1200" b="0" i="0" kern="1200" dirty="0" smtClean="0">
                <a:solidFill>
                  <a:schemeClr val="tx1"/>
                </a:solidFill>
                <a:effectLst/>
                <a:latin typeface="+mn-lt"/>
                <a:ea typeface="+mn-ea"/>
                <a:cs typeface="+mn-cs"/>
              </a:rPr>
              <a:t> I footprints. Nucleotides that are sensitive to cleavage by </a:t>
            </a:r>
            <a:r>
              <a:rPr lang="en-US" sz="1200" b="0" i="0" kern="1200" dirty="0" err="1" smtClean="0">
                <a:solidFill>
                  <a:schemeClr val="tx1"/>
                </a:solidFill>
                <a:effectLst/>
                <a:latin typeface="+mn-lt"/>
                <a:ea typeface="+mn-ea"/>
                <a:cs typeface="+mn-cs"/>
              </a:rPr>
              <a:t>DNase</a:t>
            </a:r>
            <a:r>
              <a:rPr lang="en-US" sz="1200" b="0" i="0" kern="1200" dirty="0" smtClean="0">
                <a:solidFill>
                  <a:schemeClr val="tx1"/>
                </a:solidFill>
                <a:effectLst/>
                <a:latin typeface="+mn-lt"/>
                <a:ea typeface="+mn-ea"/>
                <a:cs typeface="+mn-cs"/>
              </a:rPr>
              <a:t> I are </a:t>
            </a:r>
            <a:r>
              <a:rPr lang="en-US" sz="1200" b="0" i="0" kern="1200" dirty="0" err="1" smtClean="0">
                <a:solidFill>
                  <a:schemeClr val="tx1"/>
                </a:solidFill>
                <a:effectLst/>
                <a:latin typeface="+mn-lt"/>
                <a:ea typeface="+mn-ea"/>
                <a:cs typeface="+mn-cs"/>
              </a:rPr>
              <a:t>coloured</a:t>
            </a:r>
            <a:r>
              <a:rPr lang="en-US" sz="1200" b="0" i="0" kern="1200" dirty="0" smtClean="0">
                <a:solidFill>
                  <a:schemeClr val="tx1"/>
                </a:solidFill>
                <a:effectLst/>
                <a:latin typeface="+mn-lt"/>
                <a:ea typeface="+mn-ea"/>
                <a:cs typeface="+mn-cs"/>
              </a:rPr>
              <a:t> blue on the co-crystal structure. The motif logo generated from USF </a:t>
            </a:r>
            <a:r>
              <a:rPr lang="en-US" sz="1200" b="0" i="0" kern="1200" dirty="0" err="1" smtClean="0">
                <a:solidFill>
                  <a:schemeClr val="tx1"/>
                </a:solidFill>
                <a:effectLst/>
                <a:latin typeface="+mn-lt"/>
                <a:ea typeface="+mn-ea"/>
                <a:cs typeface="+mn-cs"/>
              </a:rPr>
              <a:t>DNase</a:t>
            </a:r>
            <a:r>
              <a:rPr lang="en-US" sz="1200" b="0" i="0" kern="1200" dirty="0" smtClean="0">
                <a:solidFill>
                  <a:schemeClr val="tx1"/>
                </a:solidFill>
                <a:effectLst/>
                <a:latin typeface="+mn-lt"/>
                <a:ea typeface="+mn-ea"/>
                <a:cs typeface="+mn-cs"/>
              </a:rPr>
              <a:t> I footprints is displayed below the </a:t>
            </a:r>
            <a:r>
              <a:rPr lang="en-US" sz="1200" b="0" i="0" kern="1200" dirty="0" err="1" smtClean="0">
                <a:solidFill>
                  <a:schemeClr val="tx1"/>
                </a:solidFill>
                <a:effectLst/>
                <a:latin typeface="+mn-lt"/>
                <a:ea typeface="+mn-ea"/>
                <a:cs typeface="+mn-cs"/>
              </a:rPr>
              <a:t>DNase</a:t>
            </a:r>
            <a:r>
              <a:rPr lang="en-US" sz="1200" b="0" i="0" kern="1200" dirty="0" smtClean="0">
                <a:solidFill>
                  <a:schemeClr val="tx1"/>
                </a:solidFill>
                <a:effectLst/>
                <a:latin typeface="+mn-lt"/>
                <a:ea typeface="+mn-ea"/>
                <a:cs typeface="+mn-cs"/>
              </a:rPr>
              <a:t> I cleavage pattern. Below is a randomly ordered heat map showing the per-nucleotide </a:t>
            </a:r>
            <a:r>
              <a:rPr lang="en-US" sz="1200" b="0" i="0" kern="1200" dirty="0" err="1" smtClean="0">
                <a:solidFill>
                  <a:schemeClr val="tx1"/>
                </a:solidFill>
                <a:effectLst/>
                <a:latin typeface="+mn-lt"/>
                <a:ea typeface="+mn-ea"/>
                <a:cs typeface="+mn-cs"/>
              </a:rPr>
              <a:t>DNase</a:t>
            </a:r>
            <a:r>
              <a:rPr lang="en-US" sz="1200" b="0" i="0" kern="1200" dirty="0" smtClean="0">
                <a:solidFill>
                  <a:schemeClr val="tx1"/>
                </a:solidFill>
                <a:effectLst/>
                <a:latin typeface="+mn-lt"/>
                <a:ea typeface="+mn-ea"/>
                <a:cs typeface="+mn-cs"/>
              </a:rPr>
              <a:t> I cleavage for each motif instance of USF in </a:t>
            </a:r>
            <a:r>
              <a:rPr lang="en-US" sz="1200" b="0" i="0" kern="1200" dirty="0" err="1" smtClean="0">
                <a:solidFill>
                  <a:schemeClr val="tx1"/>
                </a:solidFill>
                <a:effectLst/>
                <a:latin typeface="+mn-lt"/>
                <a:ea typeface="+mn-ea"/>
                <a:cs typeface="+mn-cs"/>
              </a:rPr>
              <a:t>DNase</a:t>
            </a:r>
            <a:r>
              <a:rPr lang="en-US" sz="1200" b="0" i="0" kern="1200" dirty="0" smtClean="0">
                <a:solidFill>
                  <a:schemeClr val="tx1"/>
                </a:solidFill>
                <a:effectLst/>
                <a:latin typeface="+mn-lt"/>
                <a:ea typeface="+mn-ea"/>
                <a:cs typeface="+mn-cs"/>
              </a:rPr>
              <a:t> I footprints. </a:t>
            </a:r>
            <a:r>
              <a:rPr lang="en-US" sz="1200" b="1" i="0" kern="1200" dirty="0" smtClean="0">
                <a:solidFill>
                  <a:schemeClr val="tx1"/>
                </a:solidFill>
                <a:effectLst/>
                <a:latin typeface="+mn-lt"/>
                <a:ea typeface="+mn-ea"/>
                <a:cs typeface="+mn-cs"/>
              </a:rPr>
              <a:t>b</a:t>
            </a:r>
            <a:r>
              <a:rPr lang="en-US" sz="1200" b="0" i="0" kern="1200" dirty="0" smtClean="0">
                <a:solidFill>
                  <a:schemeClr val="tx1"/>
                </a:solidFill>
                <a:effectLst/>
                <a:latin typeface="+mn-lt"/>
                <a:ea typeface="+mn-ea"/>
                <a:cs typeface="+mn-cs"/>
              </a:rPr>
              <a:t>, The per-base </a:t>
            </a:r>
            <a:r>
              <a:rPr lang="en-US" sz="1200" b="0" i="0" kern="1200" dirty="0" err="1" smtClean="0">
                <a:solidFill>
                  <a:schemeClr val="tx1"/>
                </a:solidFill>
                <a:effectLst/>
                <a:latin typeface="+mn-lt"/>
                <a:ea typeface="+mn-ea"/>
                <a:cs typeface="+mn-cs"/>
              </a:rPr>
              <a:t>DNase</a:t>
            </a:r>
            <a:r>
              <a:rPr lang="en-US" sz="1200" b="0" i="0" kern="1200" dirty="0" smtClean="0">
                <a:solidFill>
                  <a:schemeClr val="tx1"/>
                </a:solidFill>
                <a:effectLst/>
                <a:latin typeface="+mn-lt"/>
                <a:ea typeface="+mn-ea"/>
                <a:cs typeface="+mn-cs"/>
              </a:rPr>
              <a:t> I hypersensitivity (blue) and vertebrate phylogenetic conservation (red) for all </a:t>
            </a:r>
            <a:r>
              <a:rPr lang="en-US" sz="1200" b="0" i="0" kern="1200" dirty="0" err="1" smtClean="0">
                <a:solidFill>
                  <a:schemeClr val="tx1"/>
                </a:solidFill>
                <a:effectLst/>
                <a:latin typeface="+mn-lt"/>
                <a:ea typeface="+mn-ea"/>
                <a:cs typeface="+mn-cs"/>
              </a:rPr>
              <a:t>DNase</a:t>
            </a:r>
            <a:r>
              <a:rPr lang="en-US" sz="1200" b="0" i="0" kern="1200" dirty="0" smtClean="0">
                <a:solidFill>
                  <a:schemeClr val="tx1"/>
                </a:solidFill>
                <a:effectLst/>
                <a:latin typeface="+mn-lt"/>
                <a:ea typeface="+mn-ea"/>
                <a:cs typeface="+mn-cs"/>
              </a:rPr>
              <a:t> I footprints in dermal fibroblasts matching three well-annotated transcription factor motifs. The white box indicates width of consensus motif. The number of motif occurrences within </a:t>
            </a:r>
            <a:r>
              <a:rPr lang="en-US" sz="1200" b="0" i="0" kern="1200" dirty="0" err="1" smtClean="0">
                <a:solidFill>
                  <a:schemeClr val="tx1"/>
                </a:solidFill>
                <a:effectLst/>
                <a:latin typeface="+mn-lt"/>
                <a:ea typeface="+mn-ea"/>
                <a:cs typeface="+mn-cs"/>
              </a:rPr>
              <a:t>DNase</a:t>
            </a:r>
            <a:r>
              <a:rPr lang="en-US" sz="1200" b="0" i="0" kern="1200" dirty="0" smtClean="0">
                <a:solidFill>
                  <a:schemeClr val="tx1"/>
                </a:solidFill>
                <a:effectLst/>
                <a:latin typeface="+mn-lt"/>
                <a:ea typeface="+mn-ea"/>
                <a:cs typeface="+mn-cs"/>
              </a:rPr>
              <a:t> I footprints is indicated below each graph.</a:t>
            </a:r>
            <a:endParaRPr lang="en-US" dirty="0"/>
          </a:p>
        </p:txBody>
      </p:sp>
      <p:sp>
        <p:nvSpPr>
          <p:cNvPr id="4" name="Slide Number Placeholder 3"/>
          <p:cNvSpPr>
            <a:spLocks noGrp="1"/>
          </p:cNvSpPr>
          <p:nvPr>
            <p:ph type="sldNum" sz="quarter" idx="10"/>
          </p:nvPr>
        </p:nvSpPr>
        <p:spPr/>
        <p:txBody>
          <a:bodyPr/>
          <a:lstStyle/>
          <a:p>
            <a:fld id="{0BCBBC22-4F46-4FFA-80DF-EC6385D5B190}" type="slidenum">
              <a:rPr lang="lv-LV" smtClean="0"/>
              <a:pPr/>
              <a:t>18</a:t>
            </a:fld>
            <a:endParaRPr lang="lv-LV"/>
          </a:p>
        </p:txBody>
      </p:sp>
    </p:spTree>
    <p:extLst>
      <p:ext uri="{BB962C8B-B14F-4D97-AF65-F5344CB8AC3E}">
        <p14:creationId xmlns:p14="http://schemas.microsoft.com/office/powerpoint/2010/main" val="2440326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bwMode="white">
          <a:xfrm>
            <a:off x="3048000" y="457200"/>
            <a:ext cx="5867400" cy="1752600"/>
          </a:xfrm>
        </p:spPr>
        <p:txBody>
          <a:bodyPr/>
          <a:lstStyle>
            <a:lvl1pPr>
              <a:defRPr sz="4000" b="1"/>
            </a:lvl1pPr>
          </a:lstStyle>
          <a:p>
            <a:r>
              <a:rPr lang="en-US" smtClean="0"/>
              <a:t>Click to edit Master title style</a:t>
            </a:r>
            <a:endParaRPr lang="en-US"/>
          </a:p>
        </p:txBody>
      </p:sp>
      <p:sp>
        <p:nvSpPr>
          <p:cNvPr id="3075" name="Rectangle 3"/>
          <p:cNvSpPr>
            <a:spLocks noGrp="1" noChangeArrowheads="1"/>
          </p:cNvSpPr>
          <p:nvPr>
            <p:ph type="subTitle" idx="1"/>
          </p:nvPr>
        </p:nvSpPr>
        <p:spPr bwMode="white">
          <a:xfrm>
            <a:off x="990600" y="4953000"/>
            <a:ext cx="7315200" cy="381000"/>
          </a:xfrm>
        </p:spPr>
        <p:txBody>
          <a:bodyPr/>
          <a:lstStyle>
            <a:lvl1pPr marL="0" indent="0" algn="ctr">
              <a:buFont typeface="Wingdings" pitchFamily="2" charset="2"/>
              <a:buNone/>
              <a:defRPr sz="1800" b="1"/>
            </a:lvl1pPr>
          </a:lstStyle>
          <a:p>
            <a:r>
              <a:rPr lang="en-US" smtClean="0"/>
              <a:t>Click to edit Master subtitle style</a:t>
            </a:r>
            <a:endParaRPr lang="en-US"/>
          </a:p>
        </p:txBody>
      </p:sp>
      <p:grpSp>
        <p:nvGrpSpPr>
          <p:cNvPr id="5" name="Group 1131"/>
          <p:cNvGrpSpPr>
            <a:grpSpLocks noChangeAspect="1"/>
          </p:cNvGrpSpPr>
          <p:nvPr userDrawn="1"/>
        </p:nvGrpSpPr>
        <p:grpSpPr bwMode="auto">
          <a:xfrm>
            <a:off x="3286116" y="5429264"/>
            <a:ext cx="1976440" cy="1182670"/>
            <a:chOff x="2410" y="4448"/>
            <a:chExt cx="770" cy="532"/>
          </a:xfrm>
        </p:grpSpPr>
        <p:sp>
          <p:nvSpPr>
            <p:cNvPr id="6" name="Freeform 1132"/>
            <p:cNvSpPr>
              <a:spLocks noChangeAspect="1" noEditPoints="1"/>
            </p:cNvSpPr>
            <p:nvPr/>
          </p:nvSpPr>
          <p:spPr bwMode="auto">
            <a:xfrm>
              <a:off x="2410" y="4564"/>
              <a:ext cx="770" cy="416"/>
            </a:xfrm>
            <a:custGeom>
              <a:avLst/>
              <a:gdLst>
                <a:gd name="T0" fmla="*/ 0 w 2309"/>
                <a:gd name="T1" fmla="*/ 0 h 1247"/>
                <a:gd name="T2" fmla="*/ 0 w 2309"/>
                <a:gd name="T3" fmla="*/ 0 h 1247"/>
                <a:gd name="T4" fmla="*/ 0 w 2309"/>
                <a:gd name="T5" fmla="*/ 0 h 1247"/>
                <a:gd name="T6" fmla="*/ 0 w 2309"/>
                <a:gd name="T7" fmla="*/ 0 h 1247"/>
                <a:gd name="T8" fmla="*/ 0 w 2309"/>
                <a:gd name="T9" fmla="*/ 0 h 1247"/>
                <a:gd name="T10" fmla="*/ 0 w 2309"/>
                <a:gd name="T11" fmla="*/ 0 h 1247"/>
                <a:gd name="T12" fmla="*/ 0 w 2309"/>
                <a:gd name="T13" fmla="*/ 0 h 1247"/>
                <a:gd name="T14" fmla="*/ 0 w 2309"/>
                <a:gd name="T15" fmla="*/ 0 h 1247"/>
                <a:gd name="T16" fmla="*/ 0 w 2309"/>
                <a:gd name="T17" fmla="*/ 0 h 1247"/>
                <a:gd name="T18" fmla="*/ 0 w 2309"/>
                <a:gd name="T19" fmla="*/ 0 h 1247"/>
                <a:gd name="T20" fmla="*/ 0 w 2309"/>
                <a:gd name="T21" fmla="*/ 0 h 1247"/>
                <a:gd name="T22" fmla="*/ 0 w 2309"/>
                <a:gd name="T23" fmla="*/ 0 h 1247"/>
                <a:gd name="T24" fmla="*/ 0 w 2309"/>
                <a:gd name="T25" fmla="*/ 0 h 1247"/>
                <a:gd name="T26" fmla="*/ 0 w 2309"/>
                <a:gd name="T27" fmla="*/ 0 h 1247"/>
                <a:gd name="T28" fmla="*/ 0 w 2309"/>
                <a:gd name="T29" fmla="*/ 0 h 1247"/>
                <a:gd name="T30" fmla="*/ 0 w 2309"/>
                <a:gd name="T31" fmla="*/ 0 h 1247"/>
                <a:gd name="T32" fmla="*/ 0 w 2309"/>
                <a:gd name="T33" fmla="*/ 0 h 1247"/>
                <a:gd name="T34" fmla="*/ 0 w 2309"/>
                <a:gd name="T35" fmla="*/ 0 h 1247"/>
                <a:gd name="T36" fmla="*/ 0 w 2309"/>
                <a:gd name="T37" fmla="*/ 0 h 1247"/>
                <a:gd name="T38" fmla="*/ 0 w 2309"/>
                <a:gd name="T39" fmla="*/ 0 h 1247"/>
                <a:gd name="T40" fmla="*/ 0 w 2309"/>
                <a:gd name="T41" fmla="*/ 0 h 1247"/>
                <a:gd name="T42" fmla="*/ 0 w 2309"/>
                <a:gd name="T43" fmla="*/ 0 h 1247"/>
                <a:gd name="T44" fmla="*/ 0 w 2309"/>
                <a:gd name="T45" fmla="*/ 0 h 1247"/>
                <a:gd name="T46" fmla="*/ 0 w 2309"/>
                <a:gd name="T47" fmla="*/ 0 h 1247"/>
                <a:gd name="T48" fmla="*/ 0 w 2309"/>
                <a:gd name="T49" fmla="*/ 0 h 1247"/>
                <a:gd name="T50" fmla="*/ 0 w 2309"/>
                <a:gd name="T51" fmla="*/ 0 h 1247"/>
                <a:gd name="T52" fmla="*/ 0 w 2309"/>
                <a:gd name="T53" fmla="*/ 0 h 1247"/>
                <a:gd name="T54" fmla="*/ 0 w 2309"/>
                <a:gd name="T55" fmla="*/ 0 h 1247"/>
                <a:gd name="T56" fmla="*/ 0 w 2309"/>
                <a:gd name="T57" fmla="*/ 0 h 1247"/>
                <a:gd name="T58" fmla="*/ 0 w 2309"/>
                <a:gd name="T59" fmla="*/ 0 h 1247"/>
                <a:gd name="T60" fmla="*/ 0 w 2309"/>
                <a:gd name="T61" fmla="*/ 0 h 1247"/>
                <a:gd name="T62" fmla="*/ 0 w 2309"/>
                <a:gd name="T63" fmla="*/ 0 h 1247"/>
                <a:gd name="T64" fmla="*/ 0 w 2309"/>
                <a:gd name="T65" fmla="*/ 0 h 1247"/>
                <a:gd name="T66" fmla="*/ 0 w 2309"/>
                <a:gd name="T67" fmla="*/ 0 h 1247"/>
                <a:gd name="T68" fmla="*/ 0 w 2309"/>
                <a:gd name="T69" fmla="*/ 0 h 1247"/>
                <a:gd name="T70" fmla="*/ 0 w 2309"/>
                <a:gd name="T71" fmla="*/ 0 h 1247"/>
                <a:gd name="T72" fmla="*/ 0 w 2309"/>
                <a:gd name="T73" fmla="*/ 0 h 1247"/>
                <a:gd name="T74" fmla="*/ 0 w 2309"/>
                <a:gd name="T75" fmla="*/ 0 h 1247"/>
                <a:gd name="T76" fmla="*/ 0 w 2309"/>
                <a:gd name="T77" fmla="*/ 0 h 1247"/>
                <a:gd name="T78" fmla="*/ 0 w 2309"/>
                <a:gd name="T79" fmla="*/ 0 h 1247"/>
                <a:gd name="T80" fmla="*/ 0 w 2309"/>
                <a:gd name="T81" fmla="*/ 0 h 1247"/>
                <a:gd name="T82" fmla="*/ 0 w 2309"/>
                <a:gd name="T83" fmla="*/ 0 h 1247"/>
                <a:gd name="T84" fmla="*/ 0 w 2309"/>
                <a:gd name="T85" fmla="*/ 0 h 1247"/>
                <a:gd name="T86" fmla="*/ 0 w 2309"/>
                <a:gd name="T87" fmla="*/ 0 h 1247"/>
                <a:gd name="T88" fmla="*/ 0 w 2309"/>
                <a:gd name="T89" fmla="*/ 0 h 1247"/>
                <a:gd name="T90" fmla="*/ 0 w 2309"/>
                <a:gd name="T91" fmla="*/ 0 h 1247"/>
                <a:gd name="T92" fmla="*/ 0 w 2309"/>
                <a:gd name="T93" fmla="*/ 0 h 1247"/>
                <a:gd name="T94" fmla="*/ 0 w 2309"/>
                <a:gd name="T95" fmla="*/ 0 h 1247"/>
                <a:gd name="T96" fmla="*/ 0 w 2309"/>
                <a:gd name="T97" fmla="*/ 0 h 1247"/>
                <a:gd name="T98" fmla="*/ 0 w 2309"/>
                <a:gd name="T99" fmla="*/ 0 h 1247"/>
                <a:gd name="T100" fmla="*/ 0 w 2309"/>
                <a:gd name="T101" fmla="*/ 0 h 1247"/>
                <a:gd name="T102" fmla="*/ 0 w 2309"/>
                <a:gd name="T103" fmla="*/ 0 h 1247"/>
                <a:gd name="T104" fmla="*/ 0 w 2309"/>
                <a:gd name="T105" fmla="*/ 0 h 1247"/>
                <a:gd name="T106" fmla="*/ 0 w 2309"/>
                <a:gd name="T107" fmla="*/ 0 h 1247"/>
                <a:gd name="T108" fmla="*/ 0 w 2309"/>
                <a:gd name="T109" fmla="*/ 0 h 1247"/>
                <a:gd name="T110" fmla="*/ 0 w 2309"/>
                <a:gd name="T111" fmla="*/ 0 h 1247"/>
                <a:gd name="T112" fmla="*/ 0 w 2309"/>
                <a:gd name="T113" fmla="*/ 0 h 1247"/>
                <a:gd name="T114" fmla="*/ 0 w 2309"/>
                <a:gd name="T115" fmla="*/ 0 h 1247"/>
                <a:gd name="T116" fmla="*/ 0 w 2309"/>
                <a:gd name="T117" fmla="*/ 0 h 124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309"/>
                <a:gd name="T178" fmla="*/ 0 h 1247"/>
                <a:gd name="T179" fmla="*/ 2309 w 2309"/>
                <a:gd name="T180" fmla="*/ 1247 h 124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309" h="1247">
                  <a:moveTo>
                    <a:pt x="1155" y="1247"/>
                  </a:moveTo>
                  <a:lnTo>
                    <a:pt x="1214" y="1245"/>
                  </a:lnTo>
                  <a:lnTo>
                    <a:pt x="1273" y="1243"/>
                  </a:lnTo>
                  <a:lnTo>
                    <a:pt x="1330" y="1239"/>
                  </a:lnTo>
                  <a:lnTo>
                    <a:pt x="1387" y="1233"/>
                  </a:lnTo>
                  <a:lnTo>
                    <a:pt x="1442" y="1226"/>
                  </a:lnTo>
                  <a:lnTo>
                    <a:pt x="1497" y="1217"/>
                  </a:lnTo>
                  <a:lnTo>
                    <a:pt x="1551" y="1208"/>
                  </a:lnTo>
                  <a:lnTo>
                    <a:pt x="1603" y="1197"/>
                  </a:lnTo>
                  <a:lnTo>
                    <a:pt x="1654" y="1183"/>
                  </a:lnTo>
                  <a:lnTo>
                    <a:pt x="1704" y="1170"/>
                  </a:lnTo>
                  <a:lnTo>
                    <a:pt x="1753" y="1154"/>
                  </a:lnTo>
                  <a:lnTo>
                    <a:pt x="1799" y="1139"/>
                  </a:lnTo>
                  <a:lnTo>
                    <a:pt x="1844" y="1120"/>
                  </a:lnTo>
                  <a:lnTo>
                    <a:pt x="1888" y="1102"/>
                  </a:lnTo>
                  <a:lnTo>
                    <a:pt x="1930" y="1081"/>
                  </a:lnTo>
                  <a:lnTo>
                    <a:pt x="1970" y="1061"/>
                  </a:lnTo>
                  <a:lnTo>
                    <a:pt x="2009" y="1039"/>
                  </a:lnTo>
                  <a:lnTo>
                    <a:pt x="2044" y="1016"/>
                  </a:lnTo>
                  <a:lnTo>
                    <a:pt x="2079" y="993"/>
                  </a:lnTo>
                  <a:lnTo>
                    <a:pt x="2111" y="967"/>
                  </a:lnTo>
                  <a:lnTo>
                    <a:pt x="2142" y="942"/>
                  </a:lnTo>
                  <a:lnTo>
                    <a:pt x="2170" y="915"/>
                  </a:lnTo>
                  <a:lnTo>
                    <a:pt x="2194" y="888"/>
                  </a:lnTo>
                  <a:lnTo>
                    <a:pt x="2218" y="860"/>
                  </a:lnTo>
                  <a:lnTo>
                    <a:pt x="2239" y="831"/>
                  </a:lnTo>
                  <a:lnTo>
                    <a:pt x="2256" y="802"/>
                  </a:lnTo>
                  <a:lnTo>
                    <a:pt x="2272" y="773"/>
                  </a:lnTo>
                  <a:lnTo>
                    <a:pt x="2285" y="741"/>
                  </a:lnTo>
                  <a:lnTo>
                    <a:pt x="2295" y="711"/>
                  </a:lnTo>
                  <a:lnTo>
                    <a:pt x="2303" y="679"/>
                  </a:lnTo>
                  <a:lnTo>
                    <a:pt x="2307" y="648"/>
                  </a:lnTo>
                  <a:lnTo>
                    <a:pt x="2309" y="615"/>
                  </a:lnTo>
                  <a:lnTo>
                    <a:pt x="2307" y="588"/>
                  </a:lnTo>
                  <a:lnTo>
                    <a:pt x="2305" y="563"/>
                  </a:lnTo>
                  <a:lnTo>
                    <a:pt x="2300" y="537"/>
                  </a:lnTo>
                  <a:lnTo>
                    <a:pt x="2294" y="512"/>
                  </a:lnTo>
                  <a:lnTo>
                    <a:pt x="2285" y="487"/>
                  </a:lnTo>
                  <a:lnTo>
                    <a:pt x="2274" y="463"/>
                  </a:lnTo>
                  <a:lnTo>
                    <a:pt x="2262" y="439"/>
                  </a:lnTo>
                  <a:lnTo>
                    <a:pt x="2249" y="414"/>
                  </a:lnTo>
                  <a:lnTo>
                    <a:pt x="2234" y="391"/>
                  </a:lnTo>
                  <a:lnTo>
                    <a:pt x="2217" y="368"/>
                  </a:lnTo>
                  <a:lnTo>
                    <a:pt x="2199" y="345"/>
                  </a:lnTo>
                  <a:lnTo>
                    <a:pt x="2178" y="323"/>
                  </a:lnTo>
                  <a:lnTo>
                    <a:pt x="2156" y="301"/>
                  </a:lnTo>
                  <a:lnTo>
                    <a:pt x="2134" y="281"/>
                  </a:lnTo>
                  <a:lnTo>
                    <a:pt x="2109" y="260"/>
                  </a:lnTo>
                  <a:lnTo>
                    <a:pt x="2083" y="241"/>
                  </a:lnTo>
                  <a:lnTo>
                    <a:pt x="2056" y="221"/>
                  </a:lnTo>
                  <a:lnTo>
                    <a:pt x="2028" y="202"/>
                  </a:lnTo>
                  <a:lnTo>
                    <a:pt x="1998" y="185"/>
                  </a:lnTo>
                  <a:lnTo>
                    <a:pt x="1967" y="167"/>
                  </a:lnTo>
                  <a:lnTo>
                    <a:pt x="1934" y="149"/>
                  </a:lnTo>
                  <a:lnTo>
                    <a:pt x="1902" y="134"/>
                  </a:lnTo>
                  <a:lnTo>
                    <a:pt x="1866" y="118"/>
                  </a:lnTo>
                  <a:lnTo>
                    <a:pt x="1831" y="103"/>
                  </a:lnTo>
                  <a:lnTo>
                    <a:pt x="1794" y="90"/>
                  </a:lnTo>
                  <a:lnTo>
                    <a:pt x="1757" y="77"/>
                  </a:lnTo>
                  <a:lnTo>
                    <a:pt x="1719" y="63"/>
                  </a:lnTo>
                  <a:lnTo>
                    <a:pt x="1679" y="52"/>
                  </a:lnTo>
                  <a:lnTo>
                    <a:pt x="1638" y="41"/>
                  </a:lnTo>
                  <a:lnTo>
                    <a:pt x="1597" y="32"/>
                  </a:lnTo>
                  <a:lnTo>
                    <a:pt x="1555" y="22"/>
                  </a:lnTo>
                  <a:lnTo>
                    <a:pt x="1512" y="13"/>
                  </a:lnTo>
                  <a:lnTo>
                    <a:pt x="1504" y="39"/>
                  </a:lnTo>
                  <a:lnTo>
                    <a:pt x="1495" y="63"/>
                  </a:lnTo>
                  <a:lnTo>
                    <a:pt x="1484" y="88"/>
                  </a:lnTo>
                  <a:lnTo>
                    <a:pt x="1470" y="109"/>
                  </a:lnTo>
                  <a:lnTo>
                    <a:pt x="1454" y="130"/>
                  </a:lnTo>
                  <a:lnTo>
                    <a:pt x="1437" y="151"/>
                  </a:lnTo>
                  <a:lnTo>
                    <a:pt x="1419" y="169"/>
                  </a:lnTo>
                  <a:lnTo>
                    <a:pt x="1399" y="186"/>
                  </a:lnTo>
                  <a:lnTo>
                    <a:pt x="1379" y="201"/>
                  </a:lnTo>
                  <a:lnTo>
                    <a:pt x="1357" y="214"/>
                  </a:lnTo>
                  <a:lnTo>
                    <a:pt x="1334" y="226"/>
                  </a:lnTo>
                  <a:lnTo>
                    <a:pt x="1309" y="236"/>
                  </a:lnTo>
                  <a:lnTo>
                    <a:pt x="1284" y="243"/>
                  </a:lnTo>
                  <a:lnTo>
                    <a:pt x="1257" y="249"/>
                  </a:lnTo>
                  <a:lnTo>
                    <a:pt x="1230" y="253"/>
                  </a:lnTo>
                  <a:lnTo>
                    <a:pt x="1203" y="254"/>
                  </a:lnTo>
                  <a:lnTo>
                    <a:pt x="1189" y="254"/>
                  </a:lnTo>
                  <a:lnTo>
                    <a:pt x="1174" y="253"/>
                  </a:lnTo>
                  <a:lnTo>
                    <a:pt x="1161" y="252"/>
                  </a:lnTo>
                  <a:lnTo>
                    <a:pt x="1146" y="249"/>
                  </a:lnTo>
                  <a:lnTo>
                    <a:pt x="1119" y="243"/>
                  </a:lnTo>
                  <a:lnTo>
                    <a:pt x="1094" y="235"/>
                  </a:lnTo>
                  <a:lnTo>
                    <a:pt x="1068" y="224"/>
                  </a:lnTo>
                  <a:lnTo>
                    <a:pt x="1044" y="211"/>
                  </a:lnTo>
                  <a:lnTo>
                    <a:pt x="1022" y="197"/>
                  </a:lnTo>
                  <a:lnTo>
                    <a:pt x="1000" y="181"/>
                  </a:lnTo>
                  <a:lnTo>
                    <a:pt x="980" y="163"/>
                  </a:lnTo>
                  <a:lnTo>
                    <a:pt x="962" y="143"/>
                  </a:lnTo>
                  <a:lnTo>
                    <a:pt x="945" y="123"/>
                  </a:lnTo>
                  <a:lnTo>
                    <a:pt x="930" y="101"/>
                  </a:lnTo>
                  <a:lnTo>
                    <a:pt x="917" y="77"/>
                  </a:lnTo>
                  <a:lnTo>
                    <a:pt x="906" y="52"/>
                  </a:lnTo>
                  <a:lnTo>
                    <a:pt x="897" y="27"/>
                  </a:lnTo>
                  <a:lnTo>
                    <a:pt x="890" y="0"/>
                  </a:lnTo>
                  <a:lnTo>
                    <a:pt x="843" y="6"/>
                  </a:lnTo>
                  <a:lnTo>
                    <a:pt x="796" y="15"/>
                  </a:lnTo>
                  <a:lnTo>
                    <a:pt x="751" y="23"/>
                  </a:lnTo>
                  <a:lnTo>
                    <a:pt x="706" y="33"/>
                  </a:lnTo>
                  <a:lnTo>
                    <a:pt x="662" y="44"/>
                  </a:lnTo>
                  <a:lnTo>
                    <a:pt x="620" y="56"/>
                  </a:lnTo>
                  <a:lnTo>
                    <a:pt x="577" y="68"/>
                  </a:lnTo>
                  <a:lnTo>
                    <a:pt x="537" y="81"/>
                  </a:lnTo>
                  <a:lnTo>
                    <a:pt x="496" y="96"/>
                  </a:lnTo>
                  <a:lnTo>
                    <a:pt x="459" y="112"/>
                  </a:lnTo>
                  <a:lnTo>
                    <a:pt x="421" y="128"/>
                  </a:lnTo>
                  <a:lnTo>
                    <a:pt x="386" y="145"/>
                  </a:lnTo>
                  <a:lnTo>
                    <a:pt x="350" y="163"/>
                  </a:lnTo>
                  <a:lnTo>
                    <a:pt x="317" y="181"/>
                  </a:lnTo>
                  <a:lnTo>
                    <a:pt x="286" y="201"/>
                  </a:lnTo>
                  <a:lnTo>
                    <a:pt x="255" y="220"/>
                  </a:lnTo>
                  <a:lnTo>
                    <a:pt x="226" y="241"/>
                  </a:lnTo>
                  <a:lnTo>
                    <a:pt x="198" y="262"/>
                  </a:lnTo>
                  <a:lnTo>
                    <a:pt x="172" y="284"/>
                  </a:lnTo>
                  <a:lnTo>
                    <a:pt x="148" y="306"/>
                  </a:lnTo>
                  <a:lnTo>
                    <a:pt x="126" y="329"/>
                  </a:lnTo>
                  <a:lnTo>
                    <a:pt x="104" y="354"/>
                  </a:lnTo>
                  <a:lnTo>
                    <a:pt x="86" y="378"/>
                  </a:lnTo>
                  <a:lnTo>
                    <a:pt x="69" y="402"/>
                  </a:lnTo>
                  <a:lnTo>
                    <a:pt x="53" y="428"/>
                  </a:lnTo>
                  <a:lnTo>
                    <a:pt x="39" y="453"/>
                  </a:lnTo>
                  <a:lnTo>
                    <a:pt x="27" y="479"/>
                  </a:lnTo>
                  <a:lnTo>
                    <a:pt x="19" y="505"/>
                  </a:lnTo>
                  <a:lnTo>
                    <a:pt x="10" y="532"/>
                  </a:lnTo>
                  <a:lnTo>
                    <a:pt x="5" y="559"/>
                  </a:lnTo>
                  <a:lnTo>
                    <a:pt x="2" y="587"/>
                  </a:lnTo>
                  <a:lnTo>
                    <a:pt x="0" y="615"/>
                  </a:lnTo>
                  <a:lnTo>
                    <a:pt x="2" y="633"/>
                  </a:lnTo>
                  <a:lnTo>
                    <a:pt x="3" y="651"/>
                  </a:lnTo>
                  <a:lnTo>
                    <a:pt x="5" y="670"/>
                  </a:lnTo>
                  <a:lnTo>
                    <a:pt x="9" y="687"/>
                  </a:lnTo>
                  <a:lnTo>
                    <a:pt x="13" y="705"/>
                  </a:lnTo>
                  <a:lnTo>
                    <a:pt x="18" y="723"/>
                  </a:lnTo>
                  <a:lnTo>
                    <a:pt x="24" y="740"/>
                  </a:lnTo>
                  <a:lnTo>
                    <a:pt x="31" y="757"/>
                  </a:lnTo>
                  <a:lnTo>
                    <a:pt x="38" y="774"/>
                  </a:lnTo>
                  <a:lnTo>
                    <a:pt x="47" y="791"/>
                  </a:lnTo>
                  <a:lnTo>
                    <a:pt x="57" y="808"/>
                  </a:lnTo>
                  <a:lnTo>
                    <a:pt x="66" y="825"/>
                  </a:lnTo>
                  <a:lnTo>
                    <a:pt x="77" y="841"/>
                  </a:lnTo>
                  <a:lnTo>
                    <a:pt x="89" y="857"/>
                  </a:lnTo>
                  <a:lnTo>
                    <a:pt x="102" y="872"/>
                  </a:lnTo>
                  <a:lnTo>
                    <a:pt x="115" y="888"/>
                  </a:lnTo>
                  <a:lnTo>
                    <a:pt x="231" y="352"/>
                  </a:lnTo>
                  <a:lnTo>
                    <a:pt x="503" y="352"/>
                  </a:lnTo>
                  <a:lnTo>
                    <a:pt x="527" y="352"/>
                  </a:lnTo>
                  <a:lnTo>
                    <a:pt x="549" y="352"/>
                  </a:lnTo>
                  <a:lnTo>
                    <a:pt x="567" y="355"/>
                  </a:lnTo>
                  <a:lnTo>
                    <a:pt x="585" y="356"/>
                  </a:lnTo>
                  <a:lnTo>
                    <a:pt x="601" y="360"/>
                  </a:lnTo>
                  <a:lnTo>
                    <a:pt x="616" y="365"/>
                  </a:lnTo>
                  <a:lnTo>
                    <a:pt x="632" y="371"/>
                  </a:lnTo>
                  <a:lnTo>
                    <a:pt x="646" y="379"/>
                  </a:lnTo>
                  <a:lnTo>
                    <a:pt x="661" y="389"/>
                  </a:lnTo>
                  <a:lnTo>
                    <a:pt x="673" y="400"/>
                  </a:lnTo>
                  <a:lnTo>
                    <a:pt x="684" y="412"/>
                  </a:lnTo>
                  <a:lnTo>
                    <a:pt x="693" y="425"/>
                  </a:lnTo>
                  <a:lnTo>
                    <a:pt x="700" y="441"/>
                  </a:lnTo>
                  <a:lnTo>
                    <a:pt x="705" y="457"/>
                  </a:lnTo>
                  <a:lnTo>
                    <a:pt x="709" y="473"/>
                  </a:lnTo>
                  <a:lnTo>
                    <a:pt x="710" y="490"/>
                  </a:lnTo>
                  <a:lnTo>
                    <a:pt x="710" y="502"/>
                  </a:lnTo>
                  <a:lnTo>
                    <a:pt x="709" y="513"/>
                  </a:lnTo>
                  <a:lnTo>
                    <a:pt x="706" y="523"/>
                  </a:lnTo>
                  <a:lnTo>
                    <a:pt x="702" y="533"/>
                  </a:lnTo>
                  <a:lnTo>
                    <a:pt x="699" y="544"/>
                  </a:lnTo>
                  <a:lnTo>
                    <a:pt x="695" y="554"/>
                  </a:lnTo>
                  <a:lnTo>
                    <a:pt x="689" y="565"/>
                  </a:lnTo>
                  <a:lnTo>
                    <a:pt x="683" y="575"/>
                  </a:lnTo>
                  <a:lnTo>
                    <a:pt x="676" y="584"/>
                  </a:lnTo>
                  <a:lnTo>
                    <a:pt x="668" y="593"/>
                  </a:lnTo>
                  <a:lnTo>
                    <a:pt x="659" y="601"/>
                  </a:lnTo>
                  <a:lnTo>
                    <a:pt x="649" y="609"/>
                  </a:lnTo>
                  <a:lnTo>
                    <a:pt x="638" y="616"/>
                  </a:lnTo>
                  <a:lnTo>
                    <a:pt x="626" y="622"/>
                  </a:lnTo>
                  <a:lnTo>
                    <a:pt x="613" y="627"/>
                  </a:lnTo>
                  <a:lnTo>
                    <a:pt x="599" y="632"/>
                  </a:lnTo>
                  <a:lnTo>
                    <a:pt x="599" y="633"/>
                  </a:lnTo>
                  <a:lnTo>
                    <a:pt x="611" y="637"/>
                  </a:lnTo>
                  <a:lnTo>
                    <a:pt x="621" y="642"/>
                  </a:lnTo>
                  <a:lnTo>
                    <a:pt x="632" y="646"/>
                  </a:lnTo>
                  <a:lnTo>
                    <a:pt x="640" y="653"/>
                  </a:lnTo>
                  <a:lnTo>
                    <a:pt x="649" y="657"/>
                  </a:lnTo>
                  <a:lnTo>
                    <a:pt x="657" y="665"/>
                  </a:lnTo>
                  <a:lnTo>
                    <a:pt x="663" y="671"/>
                  </a:lnTo>
                  <a:lnTo>
                    <a:pt x="671" y="679"/>
                  </a:lnTo>
                  <a:lnTo>
                    <a:pt x="676" y="687"/>
                  </a:lnTo>
                  <a:lnTo>
                    <a:pt x="680" y="695"/>
                  </a:lnTo>
                  <a:lnTo>
                    <a:pt x="684" y="705"/>
                  </a:lnTo>
                  <a:lnTo>
                    <a:pt x="688" y="714"/>
                  </a:lnTo>
                  <a:lnTo>
                    <a:pt x="690" y="724"/>
                  </a:lnTo>
                  <a:lnTo>
                    <a:pt x="693" y="735"/>
                  </a:lnTo>
                  <a:lnTo>
                    <a:pt x="694" y="746"/>
                  </a:lnTo>
                  <a:lnTo>
                    <a:pt x="694" y="758"/>
                  </a:lnTo>
                  <a:lnTo>
                    <a:pt x="693" y="775"/>
                  </a:lnTo>
                  <a:lnTo>
                    <a:pt x="690" y="792"/>
                  </a:lnTo>
                  <a:lnTo>
                    <a:pt x="685" y="808"/>
                  </a:lnTo>
                  <a:lnTo>
                    <a:pt x="679" y="825"/>
                  </a:lnTo>
                  <a:lnTo>
                    <a:pt x="671" y="840"/>
                  </a:lnTo>
                  <a:lnTo>
                    <a:pt x="661" y="855"/>
                  </a:lnTo>
                  <a:lnTo>
                    <a:pt x="649" y="870"/>
                  </a:lnTo>
                  <a:lnTo>
                    <a:pt x="635" y="885"/>
                  </a:lnTo>
                  <a:lnTo>
                    <a:pt x="620" y="898"/>
                  </a:lnTo>
                  <a:lnTo>
                    <a:pt x="602" y="910"/>
                  </a:lnTo>
                  <a:lnTo>
                    <a:pt x="584" y="920"/>
                  </a:lnTo>
                  <a:lnTo>
                    <a:pt x="565" y="927"/>
                  </a:lnTo>
                  <a:lnTo>
                    <a:pt x="543" y="933"/>
                  </a:lnTo>
                  <a:lnTo>
                    <a:pt x="520" y="938"/>
                  </a:lnTo>
                  <a:lnTo>
                    <a:pt x="495" y="940"/>
                  </a:lnTo>
                  <a:lnTo>
                    <a:pt x="468" y="942"/>
                  </a:lnTo>
                  <a:lnTo>
                    <a:pt x="169" y="942"/>
                  </a:lnTo>
                  <a:lnTo>
                    <a:pt x="188" y="959"/>
                  </a:lnTo>
                  <a:lnTo>
                    <a:pt x="208" y="974"/>
                  </a:lnTo>
                  <a:lnTo>
                    <a:pt x="230" y="991"/>
                  </a:lnTo>
                  <a:lnTo>
                    <a:pt x="252" y="1007"/>
                  </a:lnTo>
                  <a:lnTo>
                    <a:pt x="275" y="1023"/>
                  </a:lnTo>
                  <a:lnTo>
                    <a:pt x="299" y="1038"/>
                  </a:lnTo>
                  <a:lnTo>
                    <a:pt x="323" y="1052"/>
                  </a:lnTo>
                  <a:lnTo>
                    <a:pt x="349" y="1066"/>
                  </a:lnTo>
                  <a:lnTo>
                    <a:pt x="376" y="1080"/>
                  </a:lnTo>
                  <a:lnTo>
                    <a:pt x="403" y="1094"/>
                  </a:lnTo>
                  <a:lnTo>
                    <a:pt x="431" y="1106"/>
                  </a:lnTo>
                  <a:lnTo>
                    <a:pt x="460" y="1118"/>
                  </a:lnTo>
                  <a:lnTo>
                    <a:pt x="489" y="1130"/>
                  </a:lnTo>
                  <a:lnTo>
                    <a:pt x="518" y="1141"/>
                  </a:lnTo>
                  <a:lnTo>
                    <a:pt x="550" y="1152"/>
                  </a:lnTo>
                  <a:lnTo>
                    <a:pt x="581" y="1163"/>
                  </a:lnTo>
                  <a:lnTo>
                    <a:pt x="613" y="1173"/>
                  </a:lnTo>
                  <a:lnTo>
                    <a:pt x="645" y="1181"/>
                  </a:lnTo>
                  <a:lnTo>
                    <a:pt x="679" y="1190"/>
                  </a:lnTo>
                  <a:lnTo>
                    <a:pt x="712" y="1198"/>
                  </a:lnTo>
                  <a:lnTo>
                    <a:pt x="748" y="1205"/>
                  </a:lnTo>
                  <a:lnTo>
                    <a:pt x="782" y="1213"/>
                  </a:lnTo>
                  <a:lnTo>
                    <a:pt x="817" y="1219"/>
                  </a:lnTo>
                  <a:lnTo>
                    <a:pt x="854" y="1225"/>
                  </a:lnTo>
                  <a:lnTo>
                    <a:pt x="889" y="1230"/>
                  </a:lnTo>
                  <a:lnTo>
                    <a:pt x="927" y="1233"/>
                  </a:lnTo>
                  <a:lnTo>
                    <a:pt x="963" y="1238"/>
                  </a:lnTo>
                  <a:lnTo>
                    <a:pt x="1001" y="1241"/>
                  </a:lnTo>
                  <a:lnTo>
                    <a:pt x="1039" y="1243"/>
                  </a:lnTo>
                  <a:lnTo>
                    <a:pt x="1078" y="1245"/>
                  </a:lnTo>
                  <a:lnTo>
                    <a:pt x="1116" y="1245"/>
                  </a:lnTo>
                  <a:lnTo>
                    <a:pt x="1155" y="1247"/>
                  </a:lnTo>
                  <a:close/>
                  <a:moveTo>
                    <a:pt x="365" y="582"/>
                  </a:moveTo>
                  <a:lnTo>
                    <a:pt x="427" y="582"/>
                  </a:lnTo>
                  <a:lnTo>
                    <a:pt x="445" y="582"/>
                  </a:lnTo>
                  <a:lnTo>
                    <a:pt x="462" y="581"/>
                  </a:lnTo>
                  <a:lnTo>
                    <a:pt x="477" y="580"/>
                  </a:lnTo>
                  <a:lnTo>
                    <a:pt x="489" y="577"/>
                  </a:lnTo>
                  <a:lnTo>
                    <a:pt x="499" y="574"/>
                  </a:lnTo>
                  <a:lnTo>
                    <a:pt x="509" y="567"/>
                  </a:lnTo>
                  <a:lnTo>
                    <a:pt x="517" y="561"/>
                  </a:lnTo>
                  <a:lnTo>
                    <a:pt x="524" y="553"/>
                  </a:lnTo>
                  <a:lnTo>
                    <a:pt x="531" y="544"/>
                  </a:lnTo>
                  <a:lnTo>
                    <a:pt x="534" y="535"/>
                  </a:lnTo>
                  <a:lnTo>
                    <a:pt x="537" y="526"/>
                  </a:lnTo>
                  <a:lnTo>
                    <a:pt x="538" y="518"/>
                  </a:lnTo>
                  <a:lnTo>
                    <a:pt x="537" y="507"/>
                  </a:lnTo>
                  <a:lnTo>
                    <a:pt x="534" y="498"/>
                  </a:lnTo>
                  <a:lnTo>
                    <a:pt x="529" y="490"/>
                  </a:lnTo>
                  <a:lnTo>
                    <a:pt x="523" y="484"/>
                  </a:lnTo>
                  <a:lnTo>
                    <a:pt x="518" y="480"/>
                  </a:lnTo>
                  <a:lnTo>
                    <a:pt x="514" y="478"/>
                  </a:lnTo>
                  <a:lnTo>
                    <a:pt x="507" y="476"/>
                  </a:lnTo>
                  <a:lnTo>
                    <a:pt x="501" y="474"/>
                  </a:lnTo>
                  <a:lnTo>
                    <a:pt x="485" y="471"/>
                  </a:lnTo>
                  <a:lnTo>
                    <a:pt x="465" y="471"/>
                  </a:lnTo>
                  <a:lnTo>
                    <a:pt x="387" y="471"/>
                  </a:lnTo>
                  <a:lnTo>
                    <a:pt x="365" y="582"/>
                  </a:lnTo>
                  <a:close/>
                  <a:moveTo>
                    <a:pt x="315" y="815"/>
                  </a:moveTo>
                  <a:lnTo>
                    <a:pt x="412" y="815"/>
                  </a:lnTo>
                  <a:lnTo>
                    <a:pt x="425" y="814"/>
                  </a:lnTo>
                  <a:lnTo>
                    <a:pt x="437" y="814"/>
                  </a:lnTo>
                  <a:lnTo>
                    <a:pt x="448" y="813"/>
                  </a:lnTo>
                  <a:lnTo>
                    <a:pt x="457" y="810"/>
                  </a:lnTo>
                  <a:lnTo>
                    <a:pt x="467" y="808"/>
                  </a:lnTo>
                  <a:lnTo>
                    <a:pt x="476" y="806"/>
                  </a:lnTo>
                  <a:lnTo>
                    <a:pt x="483" y="802"/>
                  </a:lnTo>
                  <a:lnTo>
                    <a:pt x="489" y="798"/>
                  </a:lnTo>
                  <a:lnTo>
                    <a:pt x="495" y="793"/>
                  </a:lnTo>
                  <a:lnTo>
                    <a:pt x="501" y="789"/>
                  </a:lnTo>
                  <a:lnTo>
                    <a:pt x="505" y="783"/>
                  </a:lnTo>
                  <a:lnTo>
                    <a:pt x="509" y="776"/>
                  </a:lnTo>
                  <a:lnTo>
                    <a:pt x="512" y="769"/>
                  </a:lnTo>
                  <a:lnTo>
                    <a:pt x="514" y="763"/>
                  </a:lnTo>
                  <a:lnTo>
                    <a:pt x="515" y="755"/>
                  </a:lnTo>
                  <a:lnTo>
                    <a:pt x="516" y="746"/>
                  </a:lnTo>
                  <a:lnTo>
                    <a:pt x="515" y="735"/>
                  </a:lnTo>
                  <a:lnTo>
                    <a:pt x="512" y="725"/>
                  </a:lnTo>
                  <a:lnTo>
                    <a:pt x="507" y="716"/>
                  </a:lnTo>
                  <a:lnTo>
                    <a:pt x="500" y="708"/>
                  </a:lnTo>
                  <a:lnTo>
                    <a:pt x="496" y="705"/>
                  </a:lnTo>
                  <a:lnTo>
                    <a:pt x="492" y="702"/>
                  </a:lnTo>
                  <a:lnTo>
                    <a:pt x="485" y="700"/>
                  </a:lnTo>
                  <a:lnTo>
                    <a:pt x="478" y="697"/>
                  </a:lnTo>
                  <a:lnTo>
                    <a:pt x="461" y="695"/>
                  </a:lnTo>
                  <a:lnTo>
                    <a:pt x="439" y="695"/>
                  </a:lnTo>
                  <a:lnTo>
                    <a:pt x="340" y="695"/>
                  </a:lnTo>
                  <a:lnTo>
                    <a:pt x="315" y="815"/>
                  </a:lnTo>
                  <a:close/>
                  <a:moveTo>
                    <a:pt x="1534" y="352"/>
                  </a:moveTo>
                  <a:lnTo>
                    <a:pt x="1406" y="942"/>
                  </a:lnTo>
                  <a:lnTo>
                    <a:pt x="1254" y="942"/>
                  </a:lnTo>
                  <a:lnTo>
                    <a:pt x="1363" y="491"/>
                  </a:lnTo>
                  <a:lnTo>
                    <a:pt x="1360" y="491"/>
                  </a:lnTo>
                  <a:lnTo>
                    <a:pt x="1142" y="942"/>
                  </a:lnTo>
                  <a:lnTo>
                    <a:pt x="1007" y="942"/>
                  </a:lnTo>
                  <a:lnTo>
                    <a:pt x="981" y="491"/>
                  </a:lnTo>
                  <a:lnTo>
                    <a:pt x="980" y="491"/>
                  </a:lnTo>
                  <a:lnTo>
                    <a:pt x="895" y="942"/>
                  </a:lnTo>
                  <a:lnTo>
                    <a:pt x="743" y="942"/>
                  </a:lnTo>
                  <a:lnTo>
                    <a:pt x="869" y="352"/>
                  </a:lnTo>
                  <a:lnTo>
                    <a:pt x="1092" y="352"/>
                  </a:lnTo>
                  <a:lnTo>
                    <a:pt x="1114" y="725"/>
                  </a:lnTo>
                  <a:lnTo>
                    <a:pt x="1116" y="725"/>
                  </a:lnTo>
                  <a:lnTo>
                    <a:pt x="1303" y="352"/>
                  </a:lnTo>
                  <a:lnTo>
                    <a:pt x="1534" y="352"/>
                  </a:lnTo>
                  <a:close/>
                  <a:moveTo>
                    <a:pt x="2159" y="546"/>
                  </a:moveTo>
                  <a:lnTo>
                    <a:pt x="1992" y="564"/>
                  </a:lnTo>
                  <a:lnTo>
                    <a:pt x="1992" y="561"/>
                  </a:lnTo>
                  <a:lnTo>
                    <a:pt x="1991" y="550"/>
                  </a:lnTo>
                  <a:lnTo>
                    <a:pt x="1989" y="541"/>
                  </a:lnTo>
                  <a:lnTo>
                    <a:pt x="1988" y="532"/>
                  </a:lnTo>
                  <a:lnTo>
                    <a:pt x="1984" y="524"/>
                  </a:lnTo>
                  <a:lnTo>
                    <a:pt x="1981" y="516"/>
                  </a:lnTo>
                  <a:lnTo>
                    <a:pt x="1977" y="509"/>
                  </a:lnTo>
                  <a:lnTo>
                    <a:pt x="1971" y="503"/>
                  </a:lnTo>
                  <a:lnTo>
                    <a:pt x="1965" y="497"/>
                  </a:lnTo>
                  <a:lnTo>
                    <a:pt x="1959" y="492"/>
                  </a:lnTo>
                  <a:lnTo>
                    <a:pt x="1953" y="488"/>
                  </a:lnTo>
                  <a:lnTo>
                    <a:pt x="1945" y="485"/>
                  </a:lnTo>
                  <a:lnTo>
                    <a:pt x="1938" y="481"/>
                  </a:lnTo>
                  <a:lnTo>
                    <a:pt x="1931" y="479"/>
                  </a:lnTo>
                  <a:lnTo>
                    <a:pt x="1924" y="478"/>
                  </a:lnTo>
                  <a:lnTo>
                    <a:pt x="1916" y="476"/>
                  </a:lnTo>
                  <a:lnTo>
                    <a:pt x="1909" y="476"/>
                  </a:lnTo>
                  <a:lnTo>
                    <a:pt x="1898" y="476"/>
                  </a:lnTo>
                  <a:lnTo>
                    <a:pt x="1888" y="478"/>
                  </a:lnTo>
                  <a:lnTo>
                    <a:pt x="1878" y="480"/>
                  </a:lnTo>
                  <a:lnTo>
                    <a:pt x="1869" y="484"/>
                  </a:lnTo>
                  <a:lnTo>
                    <a:pt x="1859" y="487"/>
                  </a:lnTo>
                  <a:lnTo>
                    <a:pt x="1849" y="493"/>
                  </a:lnTo>
                  <a:lnTo>
                    <a:pt x="1839" y="498"/>
                  </a:lnTo>
                  <a:lnTo>
                    <a:pt x="1830" y="505"/>
                  </a:lnTo>
                  <a:lnTo>
                    <a:pt x="1820" y="514"/>
                  </a:lnTo>
                  <a:lnTo>
                    <a:pt x="1811" y="523"/>
                  </a:lnTo>
                  <a:lnTo>
                    <a:pt x="1803" y="532"/>
                  </a:lnTo>
                  <a:lnTo>
                    <a:pt x="1796" y="543"/>
                  </a:lnTo>
                  <a:lnTo>
                    <a:pt x="1788" y="555"/>
                  </a:lnTo>
                  <a:lnTo>
                    <a:pt x="1781" y="567"/>
                  </a:lnTo>
                  <a:lnTo>
                    <a:pt x="1775" y="581"/>
                  </a:lnTo>
                  <a:lnTo>
                    <a:pt x="1769" y="595"/>
                  </a:lnTo>
                  <a:lnTo>
                    <a:pt x="1763" y="611"/>
                  </a:lnTo>
                  <a:lnTo>
                    <a:pt x="1758" y="626"/>
                  </a:lnTo>
                  <a:lnTo>
                    <a:pt x="1754" y="642"/>
                  </a:lnTo>
                  <a:lnTo>
                    <a:pt x="1750" y="656"/>
                  </a:lnTo>
                  <a:lnTo>
                    <a:pt x="1748" y="671"/>
                  </a:lnTo>
                  <a:lnTo>
                    <a:pt x="1747" y="685"/>
                  </a:lnTo>
                  <a:lnTo>
                    <a:pt x="1746" y="700"/>
                  </a:lnTo>
                  <a:lnTo>
                    <a:pt x="1746" y="714"/>
                  </a:lnTo>
                  <a:lnTo>
                    <a:pt x="1746" y="725"/>
                  </a:lnTo>
                  <a:lnTo>
                    <a:pt x="1747" y="735"/>
                  </a:lnTo>
                  <a:lnTo>
                    <a:pt x="1748" y="745"/>
                  </a:lnTo>
                  <a:lnTo>
                    <a:pt x="1750" y="755"/>
                  </a:lnTo>
                  <a:lnTo>
                    <a:pt x="1754" y="763"/>
                  </a:lnTo>
                  <a:lnTo>
                    <a:pt x="1759" y="772"/>
                  </a:lnTo>
                  <a:lnTo>
                    <a:pt x="1764" y="780"/>
                  </a:lnTo>
                  <a:lnTo>
                    <a:pt x="1769" y="787"/>
                  </a:lnTo>
                  <a:lnTo>
                    <a:pt x="1775" y="795"/>
                  </a:lnTo>
                  <a:lnTo>
                    <a:pt x="1782" y="801"/>
                  </a:lnTo>
                  <a:lnTo>
                    <a:pt x="1789" y="806"/>
                  </a:lnTo>
                  <a:lnTo>
                    <a:pt x="1798" y="810"/>
                  </a:lnTo>
                  <a:lnTo>
                    <a:pt x="1808" y="813"/>
                  </a:lnTo>
                  <a:lnTo>
                    <a:pt x="1816" y="815"/>
                  </a:lnTo>
                  <a:lnTo>
                    <a:pt x="1827" y="817"/>
                  </a:lnTo>
                  <a:lnTo>
                    <a:pt x="1838" y="818"/>
                  </a:lnTo>
                  <a:lnTo>
                    <a:pt x="1849" y="817"/>
                  </a:lnTo>
                  <a:lnTo>
                    <a:pt x="1859" y="815"/>
                  </a:lnTo>
                  <a:lnTo>
                    <a:pt x="1867" y="814"/>
                  </a:lnTo>
                  <a:lnTo>
                    <a:pt x="1877" y="810"/>
                  </a:lnTo>
                  <a:lnTo>
                    <a:pt x="1886" y="807"/>
                  </a:lnTo>
                  <a:lnTo>
                    <a:pt x="1894" y="802"/>
                  </a:lnTo>
                  <a:lnTo>
                    <a:pt x="1902" y="797"/>
                  </a:lnTo>
                  <a:lnTo>
                    <a:pt x="1909" y="791"/>
                  </a:lnTo>
                  <a:lnTo>
                    <a:pt x="1916" y="784"/>
                  </a:lnTo>
                  <a:lnTo>
                    <a:pt x="1924" y="775"/>
                  </a:lnTo>
                  <a:lnTo>
                    <a:pt x="1930" y="767"/>
                  </a:lnTo>
                  <a:lnTo>
                    <a:pt x="1936" y="757"/>
                  </a:lnTo>
                  <a:lnTo>
                    <a:pt x="1948" y="735"/>
                  </a:lnTo>
                  <a:lnTo>
                    <a:pt x="1960" y="710"/>
                  </a:lnTo>
                  <a:lnTo>
                    <a:pt x="2131" y="735"/>
                  </a:lnTo>
                  <a:lnTo>
                    <a:pt x="2123" y="758"/>
                  </a:lnTo>
                  <a:lnTo>
                    <a:pt x="2115" y="779"/>
                  </a:lnTo>
                  <a:lnTo>
                    <a:pt x="2104" y="800"/>
                  </a:lnTo>
                  <a:lnTo>
                    <a:pt x="2092" y="820"/>
                  </a:lnTo>
                  <a:lnTo>
                    <a:pt x="2078" y="838"/>
                  </a:lnTo>
                  <a:lnTo>
                    <a:pt x="2062" y="857"/>
                  </a:lnTo>
                  <a:lnTo>
                    <a:pt x="2047" y="874"/>
                  </a:lnTo>
                  <a:lnTo>
                    <a:pt x="2028" y="889"/>
                  </a:lnTo>
                  <a:lnTo>
                    <a:pt x="2019" y="897"/>
                  </a:lnTo>
                  <a:lnTo>
                    <a:pt x="2008" y="904"/>
                  </a:lnTo>
                  <a:lnTo>
                    <a:pt x="1998" y="910"/>
                  </a:lnTo>
                  <a:lnTo>
                    <a:pt x="1987" y="916"/>
                  </a:lnTo>
                  <a:lnTo>
                    <a:pt x="1964" y="927"/>
                  </a:lnTo>
                  <a:lnTo>
                    <a:pt x="1939" y="936"/>
                  </a:lnTo>
                  <a:lnTo>
                    <a:pt x="1914" y="943"/>
                  </a:lnTo>
                  <a:lnTo>
                    <a:pt x="1887" y="948"/>
                  </a:lnTo>
                  <a:lnTo>
                    <a:pt x="1859" y="950"/>
                  </a:lnTo>
                  <a:lnTo>
                    <a:pt x="1828" y="951"/>
                  </a:lnTo>
                  <a:lnTo>
                    <a:pt x="1798" y="950"/>
                  </a:lnTo>
                  <a:lnTo>
                    <a:pt x="1769" y="948"/>
                  </a:lnTo>
                  <a:lnTo>
                    <a:pt x="1754" y="945"/>
                  </a:lnTo>
                  <a:lnTo>
                    <a:pt x="1741" y="942"/>
                  </a:lnTo>
                  <a:lnTo>
                    <a:pt x="1729" y="938"/>
                  </a:lnTo>
                  <a:lnTo>
                    <a:pt x="1716" y="934"/>
                  </a:lnTo>
                  <a:lnTo>
                    <a:pt x="1704" y="930"/>
                  </a:lnTo>
                  <a:lnTo>
                    <a:pt x="1692" y="925"/>
                  </a:lnTo>
                  <a:lnTo>
                    <a:pt x="1681" y="920"/>
                  </a:lnTo>
                  <a:lnTo>
                    <a:pt x="1671" y="914"/>
                  </a:lnTo>
                  <a:lnTo>
                    <a:pt x="1660" y="906"/>
                  </a:lnTo>
                  <a:lnTo>
                    <a:pt x="1651" y="899"/>
                  </a:lnTo>
                  <a:lnTo>
                    <a:pt x="1642" y="892"/>
                  </a:lnTo>
                  <a:lnTo>
                    <a:pt x="1633" y="883"/>
                  </a:lnTo>
                  <a:lnTo>
                    <a:pt x="1625" y="875"/>
                  </a:lnTo>
                  <a:lnTo>
                    <a:pt x="1618" y="866"/>
                  </a:lnTo>
                  <a:lnTo>
                    <a:pt x="1610" y="857"/>
                  </a:lnTo>
                  <a:lnTo>
                    <a:pt x="1603" y="847"/>
                  </a:lnTo>
                  <a:lnTo>
                    <a:pt x="1597" y="837"/>
                  </a:lnTo>
                  <a:lnTo>
                    <a:pt x="1592" y="826"/>
                  </a:lnTo>
                  <a:lnTo>
                    <a:pt x="1587" y="815"/>
                  </a:lnTo>
                  <a:lnTo>
                    <a:pt x="1582" y="804"/>
                  </a:lnTo>
                  <a:lnTo>
                    <a:pt x="1575" y="781"/>
                  </a:lnTo>
                  <a:lnTo>
                    <a:pt x="1570" y="756"/>
                  </a:lnTo>
                  <a:lnTo>
                    <a:pt x="1566" y="730"/>
                  </a:lnTo>
                  <a:lnTo>
                    <a:pt x="1565" y="702"/>
                  </a:lnTo>
                  <a:lnTo>
                    <a:pt x="1566" y="680"/>
                  </a:lnTo>
                  <a:lnTo>
                    <a:pt x="1568" y="660"/>
                  </a:lnTo>
                  <a:lnTo>
                    <a:pt x="1571" y="638"/>
                  </a:lnTo>
                  <a:lnTo>
                    <a:pt x="1575" y="616"/>
                  </a:lnTo>
                  <a:lnTo>
                    <a:pt x="1581" y="594"/>
                  </a:lnTo>
                  <a:lnTo>
                    <a:pt x="1588" y="572"/>
                  </a:lnTo>
                  <a:lnTo>
                    <a:pt x="1596" y="550"/>
                  </a:lnTo>
                  <a:lnTo>
                    <a:pt x="1605" y="529"/>
                  </a:lnTo>
                  <a:lnTo>
                    <a:pt x="1616" y="508"/>
                  </a:lnTo>
                  <a:lnTo>
                    <a:pt x="1629" y="487"/>
                  </a:lnTo>
                  <a:lnTo>
                    <a:pt x="1641" y="469"/>
                  </a:lnTo>
                  <a:lnTo>
                    <a:pt x="1655" y="451"/>
                  </a:lnTo>
                  <a:lnTo>
                    <a:pt x="1670" y="434"/>
                  </a:lnTo>
                  <a:lnTo>
                    <a:pt x="1687" y="419"/>
                  </a:lnTo>
                  <a:lnTo>
                    <a:pt x="1704" y="405"/>
                  </a:lnTo>
                  <a:lnTo>
                    <a:pt x="1722" y="391"/>
                  </a:lnTo>
                  <a:lnTo>
                    <a:pt x="1743" y="380"/>
                  </a:lnTo>
                  <a:lnTo>
                    <a:pt x="1764" y="369"/>
                  </a:lnTo>
                  <a:lnTo>
                    <a:pt x="1785" y="361"/>
                  </a:lnTo>
                  <a:lnTo>
                    <a:pt x="1808" y="355"/>
                  </a:lnTo>
                  <a:lnTo>
                    <a:pt x="1831" y="349"/>
                  </a:lnTo>
                  <a:lnTo>
                    <a:pt x="1855" y="345"/>
                  </a:lnTo>
                  <a:lnTo>
                    <a:pt x="1881" y="343"/>
                  </a:lnTo>
                  <a:lnTo>
                    <a:pt x="1908" y="341"/>
                  </a:lnTo>
                  <a:lnTo>
                    <a:pt x="1934" y="343"/>
                  </a:lnTo>
                  <a:lnTo>
                    <a:pt x="1960" y="345"/>
                  </a:lnTo>
                  <a:lnTo>
                    <a:pt x="1984" y="350"/>
                  </a:lnTo>
                  <a:lnTo>
                    <a:pt x="2008" y="356"/>
                  </a:lnTo>
                  <a:lnTo>
                    <a:pt x="2030" y="363"/>
                  </a:lnTo>
                  <a:lnTo>
                    <a:pt x="2049" y="373"/>
                  </a:lnTo>
                  <a:lnTo>
                    <a:pt x="2067" y="385"/>
                  </a:lnTo>
                  <a:lnTo>
                    <a:pt x="2084" y="397"/>
                  </a:lnTo>
                  <a:lnTo>
                    <a:pt x="2099" y="412"/>
                  </a:lnTo>
                  <a:lnTo>
                    <a:pt x="2114" y="428"/>
                  </a:lnTo>
                  <a:lnTo>
                    <a:pt x="2125" y="445"/>
                  </a:lnTo>
                  <a:lnTo>
                    <a:pt x="2136" y="463"/>
                  </a:lnTo>
                  <a:lnTo>
                    <a:pt x="2144" y="481"/>
                  </a:lnTo>
                  <a:lnTo>
                    <a:pt x="2150" y="502"/>
                  </a:lnTo>
                  <a:lnTo>
                    <a:pt x="2156" y="523"/>
                  </a:lnTo>
                  <a:lnTo>
                    <a:pt x="2159" y="546"/>
                  </a:lnTo>
                  <a:close/>
                </a:path>
              </a:pathLst>
            </a:custGeom>
            <a:solidFill>
              <a:srgbClr val="990033"/>
            </a:solidFill>
            <a:ln w="9525">
              <a:noFill/>
              <a:round/>
              <a:headEnd/>
              <a:tailEnd/>
            </a:ln>
          </p:spPr>
          <p:txBody>
            <a:bodyPr/>
            <a:lstStyle/>
            <a:p>
              <a:endParaRPr lang="lv-LV"/>
            </a:p>
          </p:txBody>
        </p:sp>
        <p:sp>
          <p:nvSpPr>
            <p:cNvPr id="7" name="Freeform 1133"/>
            <p:cNvSpPr>
              <a:spLocks noChangeAspect="1" noEditPoints="1"/>
            </p:cNvSpPr>
            <p:nvPr/>
          </p:nvSpPr>
          <p:spPr bwMode="auto">
            <a:xfrm>
              <a:off x="2716" y="4448"/>
              <a:ext cx="190" cy="189"/>
            </a:xfrm>
            <a:custGeom>
              <a:avLst/>
              <a:gdLst>
                <a:gd name="T0" fmla="*/ 0 w 569"/>
                <a:gd name="T1" fmla="*/ 0 h 568"/>
                <a:gd name="T2" fmla="*/ 0 w 569"/>
                <a:gd name="T3" fmla="*/ 0 h 568"/>
                <a:gd name="T4" fmla="*/ 0 w 569"/>
                <a:gd name="T5" fmla="*/ 0 h 568"/>
                <a:gd name="T6" fmla="*/ 0 w 569"/>
                <a:gd name="T7" fmla="*/ 0 h 568"/>
                <a:gd name="T8" fmla="*/ 0 w 569"/>
                <a:gd name="T9" fmla="*/ 0 h 568"/>
                <a:gd name="T10" fmla="*/ 0 w 569"/>
                <a:gd name="T11" fmla="*/ 0 h 568"/>
                <a:gd name="T12" fmla="*/ 0 w 569"/>
                <a:gd name="T13" fmla="*/ 0 h 568"/>
                <a:gd name="T14" fmla="*/ 0 w 569"/>
                <a:gd name="T15" fmla="*/ 0 h 568"/>
                <a:gd name="T16" fmla="*/ 0 w 569"/>
                <a:gd name="T17" fmla="*/ 0 h 568"/>
                <a:gd name="T18" fmla="*/ 0 w 569"/>
                <a:gd name="T19" fmla="*/ 0 h 568"/>
                <a:gd name="T20" fmla="*/ 0 w 569"/>
                <a:gd name="T21" fmla="*/ 0 h 568"/>
                <a:gd name="T22" fmla="*/ 0 w 569"/>
                <a:gd name="T23" fmla="*/ 0 h 568"/>
                <a:gd name="T24" fmla="*/ 0 w 569"/>
                <a:gd name="T25" fmla="*/ 0 h 568"/>
                <a:gd name="T26" fmla="*/ 0 w 569"/>
                <a:gd name="T27" fmla="*/ 0 h 568"/>
                <a:gd name="T28" fmla="*/ 0 w 569"/>
                <a:gd name="T29" fmla="*/ 0 h 568"/>
                <a:gd name="T30" fmla="*/ 0 w 569"/>
                <a:gd name="T31" fmla="*/ 0 h 568"/>
                <a:gd name="T32" fmla="*/ 0 w 569"/>
                <a:gd name="T33" fmla="*/ 0 h 568"/>
                <a:gd name="T34" fmla="*/ 0 w 569"/>
                <a:gd name="T35" fmla="*/ 0 h 568"/>
                <a:gd name="T36" fmla="*/ 0 w 569"/>
                <a:gd name="T37" fmla="*/ 0 h 568"/>
                <a:gd name="T38" fmla="*/ 0 w 569"/>
                <a:gd name="T39" fmla="*/ 0 h 568"/>
                <a:gd name="T40" fmla="*/ 0 w 569"/>
                <a:gd name="T41" fmla="*/ 0 h 568"/>
                <a:gd name="T42" fmla="*/ 0 w 569"/>
                <a:gd name="T43" fmla="*/ 0 h 568"/>
                <a:gd name="T44" fmla="*/ 0 w 569"/>
                <a:gd name="T45" fmla="*/ 0 h 568"/>
                <a:gd name="T46" fmla="*/ 0 w 569"/>
                <a:gd name="T47" fmla="*/ 0 h 568"/>
                <a:gd name="T48" fmla="*/ 0 w 569"/>
                <a:gd name="T49" fmla="*/ 0 h 568"/>
                <a:gd name="T50" fmla="*/ 0 w 569"/>
                <a:gd name="T51" fmla="*/ 0 h 568"/>
                <a:gd name="T52" fmla="*/ 0 w 569"/>
                <a:gd name="T53" fmla="*/ 0 h 568"/>
                <a:gd name="T54" fmla="*/ 0 w 569"/>
                <a:gd name="T55" fmla="*/ 0 h 568"/>
                <a:gd name="T56" fmla="*/ 0 w 569"/>
                <a:gd name="T57" fmla="*/ 0 h 568"/>
                <a:gd name="T58" fmla="*/ 0 w 569"/>
                <a:gd name="T59" fmla="*/ 0 h 568"/>
                <a:gd name="T60" fmla="*/ 0 w 569"/>
                <a:gd name="T61" fmla="*/ 0 h 568"/>
                <a:gd name="T62" fmla="*/ 0 w 569"/>
                <a:gd name="T63" fmla="*/ 0 h 568"/>
                <a:gd name="T64" fmla="*/ 0 w 569"/>
                <a:gd name="T65" fmla="*/ 0 h 568"/>
                <a:gd name="T66" fmla="*/ 0 w 569"/>
                <a:gd name="T67" fmla="*/ 0 h 568"/>
                <a:gd name="T68" fmla="*/ 0 w 569"/>
                <a:gd name="T69" fmla="*/ 0 h 568"/>
                <a:gd name="T70" fmla="*/ 0 w 569"/>
                <a:gd name="T71" fmla="*/ 0 h 568"/>
                <a:gd name="T72" fmla="*/ 0 w 569"/>
                <a:gd name="T73" fmla="*/ 0 h 568"/>
                <a:gd name="T74" fmla="*/ 0 w 569"/>
                <a:gd name="T75" fmla="*/ 0 h 568"/>
                <a:gd name="T76" fmla="*/ 0 w 569"/>
                <a:gd name="T77" fmla="*/ 0 h 568"/>
                <a:gd name="T78" fmla="*/ 0 w 569"/>
                <a:gd name="T79" fmla="*/ 0 h 568"/>
                <a:gd name="T80" fmla="*/ 0 w 569"/>
                <a:gd name="T81" fmla="*/ 0 h 568"/>
                <a:gd name="T82" fmla="*/ 0 w 569"/>
                <a:gd name="T83" fmla="*/ 0 h 568"/>
                <a:gd name="T84" fmla="*/ 0 w 569"/>
                <a:gd name="T85" fmla="*/ 0 h 568"/>
                <a:gd name="T86" fmla="*/ 0 w 569"/>
                <a:gd name="T87" fmla="*/ 0 h 568"/>
                <a:gd name="T88" fmla="*/ 0 w 569"/>
                <a:gd name="T89" fmla="*/ 0 h 568"/>
                <a:gd name="T90" fmla="*/ 0 w 569"/>
                <a:gd name="T91" fmla="*/ 0 h 568"/>
                <a:gd name="T92" fmla="*/ 0 w 569"/>
                <a:gd name="T93" fmla="*/ 0 h 568"/>
                <a:gd name="T94" fmla="*/ 0 w 569"/>
                <a:gd name="T95" fmla="*/ 0 h 56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69"/>
                <a:gd name="T145" fmla="*/ 0 h 568"/>
                <a:gd name="T146" fmla="*/ 569 w 569"/>
                <a:gd name="T147" fmla="*/ 568 h 56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69" h="568">
                  <a:moveTo>
                    <a:pt x="285" y="568"/>
                  </a:moveTo>
                  <a:lnTo>
                    <a:pt x="299" y="568"/>
                  </a:lnTo>
                  <a:lnTo>
                    <a:pt x="313" y="567"/>
                  </a:lnTo>
                  <a:lnTo>
                    <a:pt x="328" y="565"/>
                  </a:lnTo>
                  <a:lnTo>
                    <a:pt x="341" y="563"/>
                  </a:lnTo>
                  <a:lnTo>
                    <a:pt x="356" y="559"/>
                  </a:lnTo>
                  <a:lnTo>
                    <a:pt x="369" y="556"/>
                  </a:lnTo>
                  <a:lnTo>
                    <a:pt x="383" y="551"/>
                  </a:lnTo>
                  <a:lnTo>
                    <a:pt x="395" y="546"/>
                  </a:lnTo>
                  <a:lnTo>
                    <a:pt x="408" y="540"/>
                  </a:lnTo>
                  <a:lnTo>
                    <a:pt x="421" y="534"/>
                  </a:lnTo>
                  <a:lnTo>
                    <a:pt x="432" y="526"/>
                  </a:lnTo>
                  <a:lnTo>
                    <a:pt x="444" y="519"/>
                  </a:lnTo>
                  <a:lnTo>
                    <a:pt x="455" y="512"/>
                  </a:lnTo>
                  <a:lnTo>
                    <a:pt x="466" y="503"/>
                  </a:lnTo>
                  <a:lnTo>
                    <a:pt x="475" y="495"/>
                  </a:lnTo>
                  <a:lnTo>
                    <a:pt x="485" y="485"/>
                  </a:lnTo>
                  <a:lnTo>
                    <a:pt x="495" y="475"/>
                  </a:lnTo>
                  <a:lnTo>
                    <a:pt x="505" y="464"/>
                  </a:lnTo>
                  <a:lnTo>
                    <a:pt x="512" y="454"/>
                  </a:lnTo>
                  <a:lnTo>
                    <a:pt x="520" y="443"/>
                  </a:lnTo>
                  <a:lnTo>
                    <a:pt x="528" y="432"/>
                  </a:lnTo>
                  <a:lnTo>
                    <a:pt x="535" y="420"/>
                  </a:lnTo>
                  <a:lnTo>
                    <a:pt x="541" y="407"/>
                  </a:lnTo>
                  <a:lnTo>
                    <a:pt x="547" y="395"/>
                  </a:lnTo>
                  <a:lnTo>
                    <a:pt x="552" y="382"/>
                  </a:lnTo>
                  <a:lnTo>
                    <a:pt x="556" y="368"/>
                  </a:lnTo>
                  <a:lnTo>
                    <a:pt x="561" y="355"/>
                  </a:lnTo>
                  <a:lnTo>
                    <a:pt x="563" y="342"/>
                  </a:lnTo>
                  <a:lnTo>
                    <a:pt x="566" y="327"/>
                  </a:lnTo>
                  <a:lnTo>
                    <a:pt x="568" y="314"/>
                  </a:lnTo>
                  <a:lnTo>
                    <a:pt x="569" y="299"/>
                  </a:lnTo>
                  <a:lnTo>
                    <a:pt x="569" y="285"/>
                  </a:lnTo>
                  <a:lnTo>
                    <a:pt x="569" y="270"/>
                  </a:lnTo>
                  <a:lnTo>
                    <a:pt x="568" y="255"/>
                  </a:lnTo>
                  <a:lnTo>
                    <a:pt x="566" y="241"/>
                  </a:lnTo>
                  <a:lnTo>
                    <a:pt x="563" y="228"/>
                  </a:lnTo>
                  <a:lnTo>
                    <a:pt x="561" y="214"/>
                  </a:lnTo>
                  <a:lnTo>
                    <a:pt x="556" y="201"/>
                  </a:lnTo>
                  <a:lnTo>
                    <a:pt x="552" y="187"/>
                  </a:lnTo>
                  <a:lnTo>
                    <a:pt x="547" y="174"/>
                  </a:lnTo>
                  <a:lnTo>
                    <a:pt x="541" y="162"/>
                  </a:lnTo>
                  <a:lnTo>
                    <a:pt x="535" y="150"/>
                  </a:lnTo>
                  <a:lnTo>
                    <a:pt x="528" y="138"/>
                  </a:lnTo>
                  <a:lnTo>
                    <a:pt x="520" y="127"/>
                  </a:lnTo>
                  <a:lnTo>
                    <a:pt x="512" y="115"/>
                  </a:lnTo>
                  <a:lnTo>
                    <a:pt x="505" y="105"/>
                  </a:lnTo>
                  <a:lnTo>
                    <a:pt x="495" y="94"/>
                  </a:lnTo>
                  <a:lnTo>
                    <a:pt x="485" y="84"/>
                  </a:lnTo>
                  <a:lnTo>
                    <a:pt x="475" y="74"/>
                  </a:lnTo>
                  <a:lnTo>
                    <a:pt x="466" y="66"/>
                  </a:lnTo>
                  <a:lnTo>
                    <a:pt x="455" y="57"/>
                  </a:lnTo>
                  <a:lnTo>
                    <a:pt x="444" y="49"/>
                  </a:lnTo>
                  <a:lnTo>
                    <a:pt x="432" y="42"/>
                  </a:lnTo>
                  <a:lnTo>
                    <a:pt x="421" y="36"/>
                  </a:lnTo>
                  <a:lnTo>
                    <a:pt x="408" y="30"/>
                  </a:lnTo>
                  <a:lnTo>
                    <a:pt x="395" y="23"/>
                  </a:lnTo>
                  <a:lnTo>
                    <a:pt x="383" y="19"/>
                  </a:lnTo>
                  <a:lnTo>
                    <a:pt x="369" y="14"/>
                  </a:lnTo>
                  <a:lnTo>
                    <a:pt x="356" y="10"/>
                  </a:lnTo>
                  <a:lnTo>
                    <a:pt x="341" y="6"/>
                  </a:lnTo>
                  <a:lnTo>
                    <a:pt x="328" y="4"/>
                  </a:lnTo>
                  <a:lnTo>
                    <a:pt x="313" y="3"/>
                  </a:lnTo>
                  <a:lnTo>
                    <a:pt x="299" y="2"/>
                  </a:lnTo>
                  <a:lnTo>
                    <a:pt x="285" y="0"/>
                  </a:lnTo>
                  <a:lnTo>
                    <a:pt x="271" y="2"/>
                  </a:lnTo>
                  <a:lnTo>
                    <a:pt x="256" y="3"/>
                  </a:lnTo>
                  <a:lnTo>
                    <a:pt x="241" y="4"/>
                  </a:lnTo>
                  <a:lnTo>
                    <a:pt x="228" y="6"/>
                  </a:lnTo>
                  <a:lnTo>
                    <a:pt x="213" y="10"/>
                  </a:lnTo>
                  <a:lnTo>
                    <a:pt x="200" y="14"/>
                  </a:lnTo>
                  <a:lnTo>
                    <a:pt x="187" y="19"/>
                  </a:lnTo>
                  <a:lnTo>
                    <a:pt x="174" y="23"/>
                  </a:lnTo>
                  <a:lnTo>
                    <a:pt x="161" y="30"/>
                  </a:lnTo>
                  <a:lnTo>
                    <a:pt x="149" y="36"/>
                  </a:lnTo>
                  <a:lnTo>
                    <a:pt x="138" y="42"/>
                  </a:lnTo>
                  <a:lnTo>
                    <a:pt x="126" y="49"/>
                  </a:lnTo>
                  <a:lnTo>
                    <a:pt x="115" y="57"/>
                  </a:lnTo>
                  <a:lnTo>
                    <a:pt x="104" y="66"/>
                  </a:lnTo>
                  <a:lnTo>
                    <a:pt x="94" y="74"/>
                  </a:lnTo>
                  <a:lnTo>
                    <a:pt x="84" y="84"/>
                  </a:lnTo>
                  <a:lnTo>
                    <a:pt x="74" y="94"/>
                  </a:lnTo>
                  <a:lnTo>
                    <a:pt x="65" y="105"/>
                  </a:lnTo>
                  <a:lnTo>
                    <a:pt x="57" y="115"/>
                  </a:lnTo>
                  <a:lnTo>
                    <a:pt x="49" y="127"/>
                  </a:lnTo>
                  <a:lnTo>
                    <a:pt x="42" y="138"/>
                  </a:lnTo>
                  <a:lnTo>
                    <a:pt x="34" y="150"/>
                  </a:lnTo>
                  <a:lnTo>
                    <a:pt x="28" y="162"/>
                  </a:lnTo>
                  <a:lnTo>
                    <a:pt x="22" y="174"/>
                  </a:lnTo>
                  <a:lnTo>
                    <a:pt x="17" y="187"/>
                  </a:lnTo>
                  <a:lnTo>
                    <a:pt x="14" y="201"/>
                  </a:lnTo>
                  <a:lnTo>
                    <a:pt x="9" y="214"/>
                  </a:lnTo>
                  <a:lnTo>
                    <a:pt x="6" y="228"/>
                  </a:lnTo>
                  <a:lnTo>
                    <a:pt x="4" y="241"/>
                  </a:lnTo>
                  <a:lnTo>
                    <a:pt x="1" y="255"/>
                  </a:lnTo>
                  <a:lnTo>
                    <a:pt x="0" y="270"/>
                  </a:lnTo>
                  <a:lnTo>
                    <a:pt x="0" y="285"/>
                  </a:lnTo>
                  <a:lnTo>
                    <a:pt x="0" y="299"/>
                  </a:lnTo>
                  <a:lnTo>
                    <a:pt x="1" y="314"/>
                  </a:lnTo>
                  <a:lnTo>
                    <a:pt x="4" y="327"/>
                  </a:lnTo>
                  <a:lnTo>
                    <a:pt x="6" y="342"/>
                  </a:lnTo>
                  <a:lnTo>
                    <a:pt x="9" y="355"/>
                  </a:lnTo>
                  <a:lnTo>
                    <a:pt x="14" y="368"/>
                  </a:lnTo>
                  <a:lnTo>
                    <a:pt x="17" y="382"/>
                  </a:lnTo>
                  <a:lnTo>
                    <a:pt x="22" y="395"/>
                  </a:lnTo>
                  <a:lnTo>
                    <a:pt x="28" y="407"/>
                  </a:lnTo>
                  <a:lnTo>
                    <a:pt x="34" y="420"/>
                  </a:lnTo>
                  <a:lnTo>
                    <a:pt x="42" y="432"/>
                  </a:lnTo>
                  <a:lnTo>
                    <a:pt x="49" y="443"/>
                  </a:lnTo>
                  <a:lnTo>
                    <a:pt x="57" y="454"/>
                  </a:lnTo>
                  <a:lnTo>
                    <a:pt x="65" y="464"/>
                  </a:lnTo>
                  <a:lnTo>
                    <a:pt x="74" y="475"/>
                  </a:lnTo>
                  <a:lnTo>
                    <a:pt x="84" y="485"/>
                  </a:lnTo>
                  <a:lnTo>
                    <a:pt x="94" y="495"/>
                  </a:lnTo>
                  <a:lnTo>
                    <a:pt x="104" y="503"/>
                  </a:lnTo>
                  <a:lnTo>
                    <a:pt x="115" y="512"/>
                  </a:lnTo>
                  <a:lnTo>
                    <a:pt x="126" y="519"/>
                  </a:lnTo>
                  <a:lnTo>
                    <a:pt x="138" y="526"/>
                  </a:lnTo>
                  <a:lnTo>
                    <a:pt x="149" y="534"/>
                  </a:lnTo>
                  <a:lnTo>
                    <a:pt x="161" y="540"/>
                  </a:lnTo>
                  <a:lnTo>
                    <a:pt x="174" y="546"/>
                  </a:lnTo>
                  <a:lnTo>
                    <a:pt x="187" y="551"/>
                  </a:lnTo>
                  <a:lnTo>
                    <a:pt x="200" y="556"/>
                  </a:lnTo>
                  <a:lnTo>
                    <a:pt x="213" y="559"/>
                  </a:lnTo>
                  <a:lnTo>
                    <a:pt x="228" y="563"/>
                  </a:lnTo>
                  <a:lnTo>
                    <a:pt x="241" y="565"/>
                  </a:lnTo>
                  <a:lnTo>
                    <a:pt x="256" y="567"/>
                  </a:lnTo>
                  <a:lnTo>
                    <a:pt x="271" y="568"/>
                  </a:lnTo>
                  <a:lnTo>
                    <a:pt x="285" y="568"/>
                  </a:lnTo>
                  <a:close/>
                  <a:moveTo>
                    <a:pt x="131" y="186"/>
                  </a:moveTo>
                  <a:lnTo>
                    <a:pt x="194" y="186"/>
                  </a:lnTo>
                  <a:lnTo>
                    <a:pt x="161" y="341"/>
                  </a:lnTo>
                  <a:lnTo>
                    <a:pt x="260" y="341"/>
                  </a:lnTo>
                  <a:lnTo>
                    <a:pt x="249" y="390"/>
                  </a:lnTo>
                  <a:lnTo>
                    <a:pt x="87" y="390"/>
                  </a:lnTo>
                  <a:lnTo>
                    <a:pt x="131" y="186"/>
                  </a:lnTo>
                  <a:close/>
                  <a:moveTo>
                    <a:pt x="286" y="186"/>
                  </a:moveTo>
                  <a:lnTo>
                    <a:pt x="354" y="186"/>
                  </a:lnTo>
                  <a:lnTo>
                    <a:pt x="367" y="333"/>
                  </a:lnTo>
                  <a:lnTo>
                    <a:pt x="445" y="186"/>
                  </a:lnTo>
                  <a:lnTo>
                    <a:pt x="508" y="186"/>
                  </a:lnTo>
                  <a:lnTo>
                    <a:pt x="389" y="390"/>
                  </a:lnTo>
                  <a:lnTo>
                    <a:pt x="321" y="390"/>
                  </a:lnTo>
                  <a:lnTo>
                    <a:pt x="286" y="186"/>
                  </a:lnTo>
                  <a:close/>
                </a:path>
              </a:pathLst>
            </a:custGeom>
            <a:solidFill>
              <a:srgbClr val="990033"/>
            </a:solidFill>
            <a:ln w="9525">
              <a:noFill/>
              <a:round/>
              <a:headEnd/>
              <a:tailEnd/>
            </a:ln>
          </p:spPr>
          <p:txBody>
            <a:bodyPr/>
            <a:lstStyle/>
            <a:p>
              <a:endParaRPr lang="lv-LV"/>
            </a:p>
          </p:txBody>
        </p:sp>
        <p:sp>
          <p:nvSpPr>
            <p:cNvPr id="8" name="Freeform 1134"/>
            <p:cNvSpPr>
              <a:spLocks noChangeAspect="1"/>
            </p:cNvSpPr>
            <p:nvPr/>
          </p:nvSpPr>
          <p:spPr bwMode="auto">
            <a:xfrm>
              <a:off x="2716" y="4448"/>
              <a:ext cx="190" cy="189"/>
            </a:xfrm>
            <a:custGeom>
              <a:avLst/>
              <a:gdLst>
                <a:gd name="T0" fmla="*/ 0 w 569"/>
                <a:gd name="T1" fmla="*/ 0 h 568"/>
                <a:gd name="T2" fmla="*/ 0 w 569"/>
                <a:gd name="T3" fmla="*/ 0 h 568"/>
                <a:gd name="T4" fmla="*/ 0 w 569"/>
                <a:gd name="T5" fmla="*/ 0 h 568"/>
                <a:gd name="T6" fmla="*/ 0 w 569"/>
                <a:gd name="T7" fmla="*/ 0 h 568"/>
                <a:gd name="T8" fmla="*/ 0 w 569"/>
                <a:gd name="T9" fmla="*/ 0 h 568"/>
                <a:gd name="T10" fmla="*/ 0 w 569"/>
                <a:gd name="T11" fmla="*/ 0 h 568"/>
                <a:gd name="T12" fmla="*/ 0 w 569"/>
                <a:gd name="T13" fmla="*/ 0 h 568"/>
                <a:gd name="T14" fmla="*/ 0 w 569"/>
                <a:gd name="T15" fmla="*/ 0 h 568"/>
                <a:gd name="T16" fmla="*/ 0 w 569"/>
                <a:gd name="T17" fmla="*/ 0 h 568"/>
                <a:gd name="T18" fmla="*/ 0 w 569"/>
                <a:gd name="T19" fmla="*/ 0 h 568"/>
                <a:gd name="T20" fmla="*/ 0 w 569"/>
                <a:gd name="T21" fmla="*/ 0 h 568"/>
                <a:gd name="T22" fmla="*/ 0 w 569"/>
                <a:gd name="T23" fmla="*/ 0 h 568"/>
                <a:gd name="T24" fmla="*/ 0 w 569"/>
                <a:gd name="T25" fmla="*/ 0 h 568"/>
                <a:gd name="T26" fmla="*/ 0 w 569"/>
                <a:gd name="T27" fmla="*/ 0 h 568"/>
                <a:gd name="T28" fmla="*/ 0 w 569"/>
                <a:gd name="T29" fmla="*/ 0 h 568"/>
                <a:gd name="T30" fmla="*/ 0 w 569"/>
                <a:gd name="T31" fmla="*/ 0 h 568"/>
                <a:gd name="T32" fmla="*/ 0 w 569"/>
                <a:gd name="T33" fmla="*/ 0 h 568"/>
                <a:gd name="T34" fmla="*/ 0 w 569"/>
                <a:gd name="T35" fmla="*/ 0 h 568"/>
                <a:gd name="T36" fmla="*/ 0 w 569"/>
                <a:gd name="T37" fmla="*/ 0 h 568"/>
                <a:gd name="T38" fmla="*/ 0 w 569"/>
                <a:gd name="T39" fmla="*/ 0 h 568"/>
                <a:gd name="T40" fmla="*/ 0 w 569"/>
                <a:gd name="T41" fmla="*/ 0 h 568"/>
                <a:gd name="T42" fmla="*/ 0 w 569"/>
                <a:gd name="T43" fmla="*/ 0 h 568"/>
                <a:gd name="T44" fmla="*/ 0 w 569"/>
                <a:gd name="T45" fmla="*/ 0 h 568"/>
                <a:gd name="T46" fmla="*/ 0 w 569"/>
                <a:gd name="T47" fmla="*/ 0 h 568"/>
                <a:gd name="T48" fmla="*/ 0 w 569"/>
                <a:gd name="T49" fmla="*/ 0 h 568"/>
                <a:gd name="T50" fmla="*/ 0 w 569"/>
                <a:gd name="T51" fmla="*/ 0 h 568"/>
                <a:gd name="T52" fmla="*/ 0 w 569"/>
                <a:gd name="T53" fmla="*/ 0 h 568"/>
                <a:gd name="T54" fmla="*/ 0 w 569"/>
                <a:gd name="T55" fmla="*/ 0 h 568"/>
                <a:gd name="T56" fmla="*/ 0 w 569"/>
                <a:gd name="T57" fmla="*/ 0 h 568"/>
                <a:gd name="T58" fmla="*/ 0 w 569"/>
                <a:gd name="T59" fmla="*/ 0 h 568"/>
                <a:gd name="T60" fmla="*/ 0 w 569"/>
                <a:gd name="T61" fmla="*/ 0 h 568"/>
                <a:gd name="T62" fmla="*/ 0 w 569"/>
                <a:gd name="T63" fmla="*/ 0 h 568"/>
                <a:gd name="T64" fmla="*/ 0 w 569"/>
                <a:gd name="T65" fmla="*/ 0 h 568"/>
                <a:gd name="T66" fmla="*/ 0 w 569"/>
                <a:gd name="T67" fmla="*/ 0 h 568"/>
                <a:gd name="T68" fmla="*/ 0 w 569"/>
                <a:gd name="T69" fmla="*/ 0 h 568"/>
                <a:gd name="T70" fmla="*/ 0 w 569"/>
                <a:gd name="T71" fmla="*/ 0 h 568"/>
                <a:gd name="T72" fmla="*/ 0 w 569"/>
                <a:gd name="T73" fmla="*/ 0 h 568"/>
                <a:gd name="T74" fmla="*/ 0 w 569"/>
                <a:gd name="T75" fmla="*/ 0 h 568"/>
                <a:gd name="T76" fmla="*/ 0 w 569"/>
                <a:gd name="T77" fmla="*/ 0 h 568"/>
                <a:gd name="T78" fmla="*/ 0 w 569"/>
                <a:gd name="T79" fmla="*/ 0 h 568"/>
                <a:gd name="T80" fmla="*/ 0 w 569"/>
                <a:gd name="T81" fmla="*/ 0 h 568"/>
                <a:gd name="T82" fmla="*/ 0 w 569"/>
                <a:gd name="T83" fmla="*/ 0 h 568"/>
                <a:gd name="T84" fmla="*/ 0 w 569"/>
                <a:gd name="T85" fmla="*/ 0 h 5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69"/>
                <a:gd name="T130" fmla="*/ 0 h 568"/>
                <a:gd name="T131" fmla="*/ 569 w 569"/>
                <a:gd name="T132" fmla="*/ 568 h 56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69" h="568">
                  <a:moveTo>
                    <a:pt x="285" y="568"/>
                  </a:moveTo>
                  <a:lnTo>
                    <a:pt x="299" y="568"/>
                  </a:lnTo>
                  <a:lnTo>
                    <a:pt x="313" y="567"/>
                  </a:lnTo>
                  <a:lnTo>
                    <a:pt x="328" y="565"/>
                  </a:lnTo>
                  <a:lnTo>
                    <a:pt x="341" y="563"/>
                  </a:lnTo>
                  <a:lnTo>
                    <a:pt x="356" y="559"/>
                  </a:lnTo>
                  <a:lnTo>
                    <a:pt x="369" y="556"/>
                  </a:lnTo>
                  <a:lnTo>
                    <a:pt x="383" y="551"/>
                  </a:lnTo>
                  <a:lnTo>
                    <a:pt x="395" y="546"/>
                  </a:lnTo>
                  <a:lnTo>
                    <a:pt x="408" y="540"/>
                  </a:lnTo>
                  <a:lnTo>
                    <a:pt x="421" y="534"/>
                  </a:lnTo>
                  <a:lnTo>
                    <a:pt x="432" y="526"/>
                  </a:lnTo>
                  <a:lnTo>
                    <a:pt x="444" y="519"/>
                  </a:lnTo>
                  <a:lnTo>
                    <a:pt x="455" y="512"/>
                  </a:lnTo>
                  <a:lnTo>
                    <a:pt x="466" y="503"/>
                  </a:lnTo>
                  <a:lnTo>
                    <a:pt x="475" y="495"/>
                  </a:lnTo>
                  <a:lnTo>
                    <a:pt x="485" y="485"/>
                  </a:lnTo>
                  <a:lnTo>
                    <a:pt x="495" y="475"/>
                  </a:lnTo>
                  <a:lnTo>
                    <a:pt x="505" y="464"/>
                  </a:lnTo>
                  <a:lnTo>
                    <a:pt x="512" y="454"/>
                  </a:lnTo>
                  <a:lnTo>
                    <a:pt x="520" y="443"/>
                  </a:lnTo>
                  <a:lnTo>
                    <a:pt x="528" y="432"/>
                  </a:lnTo>
                  <a:lnTo>
                    <a:pt x="535" y="420"/>
                  </a:lnTo>
                  <a:lnTo>
                    <a:pt x="541" y="407"/>
                  </a:lnTo>
                  <a:lnTo>
                    <a:pt x="547" y="395"/>
                  </a:lnTo>
                  <a:lnTo>
                    <a:pt x="552" y="382"/>
                  </a:lnTo>
                  <a:lnTo>
                    <a:pt x="556" y="368"/>
                  </a:lnTo>
                  <a:lnTo>
                    <a:pt x="561" y="355"/>
                  </a:lnTo>
                  <a:lnTo>
                    <a:pt x="563" y="342"/>
                  </a:lnTo>
                  <a:lnTo>
                    <a:pt x="566" y="327"/>
                  </a:lnTo>
                  <a:lnTo>
                    <a:pt x="568" y="314"/>
                  </a:lnTo>
                  <a:lnTo>
                    <a:pt x="569" y="299"/>
                  </a:lnTo>
                  <a:lnTo>
                    <a:pt x="569" y="285"/>
                  </a:lnTo>
                  <a:lnTo>
                    <a:pt x="569" y="270"/>
                  </a:lnTo>
                  <a:lnTo>
                    <a:pt x="568" y="255"/>
                  </a:lnTo>
                  <a:lnTo>
                    <a:pt x="566" y="241"/>
                  </a:lnTo>
                  <a:lnTo>
                    <a:pt x="563" y="228"/>
                  </a:lnTo>
                  <a:lnTo>
                    <a:pt x="561" y="214"/>
                  </a:lnTo>
                  <a:lnTo>
                    <a:pt x="556" y="201"/>
                  </a:lnTo>
                  <a:lnTo>
                    <a:pt x="552" y="187"/>
                  </a:lnTo>
                  <a:lnTo>
                    <a:pt x="547" y="174"/>
                  </a:lnTo>
                  <a:lnTo>
                    <a:pt x="541" y="162"/>
                  </a:lnTo>
                  <a:lnTo>
                    <a:pt x="535" y="150"/>
                  </a:lnTo>
                  <a:lnTo>
                    <a:pt x="528" y="138"/>
                  </a:lnTo>
                  <a:lnTo>
                    <a:pt x="520" y="127"/>
                  </a:lnTo>
                  <a:lnTo>
                    <a:pt x="512" y="115"/>
                  </a:lnTo>
                  <a:lnTo>
                    <a:pt x="505" y="105"/>
                  </a:lnTo>
                  <a:lnTo>
                    <a:pt x="495" y="94"/>
                  </a:lnTo>
                  <a:lnTo>
                    <a:pt x="485" y="84"/>
                  </a:lnTo>
                  <a:lnTo>
                    <a:pt x="475" y="74"/>
                  </a:lnTo>
                  <a:lnTo>
                    <a:pt x="466" y="66"/>
                  </a:lnTo>
                  <a:lnTo>
                    <a:pt x="455" y="57"/>
                  </a:lnTo>
                  <a:lnTo>
                    <a:pt x="444" y="49"/>
                  </a:lnTo>
                  <a:lnTo>
                    <a:pt x="432" y="42"/>
                  </a:lnTo>
                  <a:lnTo>
                    <a:pt x="421" y="36"/>
                  </a:lnTo>
                  <a:lnTo>
                    <a:pt x="408" y="30"/>
                  </a:lnTo>
                  <a:lnTo>
                    <a:pt x="395" y="23"/>
                  </a:lnTo>
                  <a:lnTo>
                    <a:pt x="383" y="19"/>
                  </a:lnTo>
                  <a:lnTo>
                    <a:pt x="369" y="14"/>
                  </a:lnTo>
                  <a:lnTo>
                    <a:pt x="356" y="10"/>
                  </a:lnTo>
                  <a:lnTo>
                    <a:pt x="341" y="6"/>
                  </a:lnTo>
                  <a:lnTo>
                    <a:pt x="328" y="4"/>
                  </a:lnTo>
                  <a:lnTo>
                    <a:pt x="313" y="3"/>
                  </a:lnTo>
                  <a:lnTo>
                    <a:pt x="299" y="2"/>
                  </a:lnTo>
                  <a:lnTo>
                    <a:pt x="285" y="0"/>
                  </a:lnTo>
                  <a:lnTo>
                    <a:pt x="271" y="2"/>
                  </a:lnTo>
                  <a:lnTo>
                    <a:pt x="256" y="3"/>
                  </a:lnTo>
                  <a:lnTo>
                    <a:pt x="241" y="4"/>
                  </a:lnTo>
                  <a:lnTo>
                    <a:pt x="228" y="6"/>
                  </a:lnTo>
                  <a:lnTo>
                    <a:pt x="213" y="10"/>
                  </a:lnTo>
                  <a:lnTo>
                    <a:pt x="200" y="14"/>
                  </a:lnTo>
                  <a:lnTo>
                    <a:pt x="187" y="19"/>
                  </a:lnTo>
                  <a:lnTo>
                    <a:pt x="174" y="23"/>
                  </a:lnTo>
                  <a:lnTo>
                    <a:pt x="161" y="30"/>
                  </a:lnTo>
                  <a:lnTo>
                    <a:pt x="149" y="36"/>
                  </a:lnTo>
                  <a:lnTo>
                    <a:pt x="138" y="42"/>
                  </a:lnTo>
                  <a:lnTo>
                    <a:pt x="126" y="49"/>
                  </a:lnTo>
                  <a:lnTo>
                    <a:pt x="115" y="57"/>
                  </a:lnTo>
                  <a:lnTo>
                    <a:pt x="104" y="66"/>
                  </a:lnTo>
                  <a:lnTo>
                    <a:pt x="94" y="74"/>
                  </a:lnTo>
                  <a:lnTo>
                    <a:pt x="84" y="84"/>
                  </a:lnTo>
                  <a:lnTo>
                    <a:pt x="74" y="94"/>
                  </a:lnTo>
                  <a:lnTo>
                    <a:pt x="65" y="105"/>
                  </a:lnTo>
                  <a:lnTo>
                    <a:pt x="57" y="115"/>
                  </a:lnTo>
                  <a:lnTo>
                    <a:pt x="49" y="127"/>
                  </a:lnTo>
                  <a:lnTo>
                    <a:pt x="42" y="138"/>
                  </a:lnTo>
                  <a:lnTo>
                    <a:pt x="34" y="150"/>
                  </a:lnTo>
                  <a:lnTo>
                    <a:pt x="28" y="162"/>
                  </a:lnTo>
                  <a:lnTo>
                    <a:pt x="22" y="174"/>
                  </a:lnTo>
                  <a:lnTo>
                    <a:pt x="17" y="187"/>
                  </a:lnTo>
                  <a:lnTo>
                    <a:pt x="14" y="201"/>
                  </a:lnTo>
                  <a:lnTo>
                    <a:pt x="9" y="214"/>
                  </a:lnTo>
                  <a:lnTo>
                    <a:pt x="6" y="228"/>
                  </a:lnTo>
                  <a:lnTo>
                    <a:pt x="4" y="241"/>
                  </a:lnTo>
                  <a:lnTo>
                    <a:pt x="1" y="255"/>
                  </a:lnTo>
                  <a:lnTo>
                    <a:pt x="0" y="270"/>
                  </a:lnTo>
                  <a:lnTo>
                    <a:pt x="0" y="285"/>
                  </a:lnTo>
                  <a:lnTo>
                    <a:pt x="0" y="299"/>
                  </a:lnTo>
                  <a:lnTo>
                    <a:pt x="1" y="314"/>
                  </a:lnTo>
                  <a:lnTo>
                    <a:pt x="4" y="327"/>
                  </a:lnTo>
                  <a:lnTo>
                    <a:pt x="6" y="342"/>
                  </a:lnTo>
                  <a:lnTo>
                    <a:pt x="9" y="355"/>
                  </a:lnTo>
                  <a:lnTo>
                    <a:pt x="14" y="368"/>
                  </a:lnTo>
                  <a:lnTo>
                    <a:pt x="17" y="382"/>
                  </a:lnTo>
                  <a:lnTo>
                    <a:pt x="22" y="395"/>
                  </a:lnTo>
                  <a:lnTo>
                    <a:pt x="28" y="407"/>
                  </a:lnTo>
                  <a:lnTo>
                    <a:pt x="34" y="420"/>
                  </a:lnTo>
                  <a:lnTo>
                    <a:pt x="42" y="432"/>
                  </a:lnTo>
                  <a:lnTo>
                    <a:pt x="49" y="443"/>
                  </a:lnTo>
                  <a:lnTo>
                    <a:pt x="57" y="454"/>
                  </a:lnTo>
                  <a:lnTo>
                    <a:pt x="65" y="464"/>
                  </a:lnTo>
                  <a:lnTo>
                    <a:pt x="74" y="475"/>
                  </a:lnTo>
                  <a:lnTo>
                    <a:pt x="84" y="485"/>
                  </a:lnTo>
                  <a:lnTo>
                    <a:pt x="94" y="495"/>
                  </a:lnTo>
                  <a:lnTo>
                    <a:pt x="104" y="503"/>
                  </a:lnTo>
                  <a:lnTo>
                    <a:pt x="115" y="512"/>
                  </a:lnTo>
                  <a:lnTo>
                    <a:pt x="126" y="519"/>
                  </a:lnTo>
                  <a:lnTo>
                    <a:pt x="138" y="526"/>
                  </a:lnTo>
                  <a:lnTo>
                    <a:pt x="149" y="534"/>
                  </a:lnTo>
                  <a:lnTo>
                    <a:pt x="161" y="540"/>
                  </a:lnTo>
                  <a:lnTo>
                    <a:pt x="174" y="546"/>
                  </a:lnTo>
                  <a:lnTo>
                    <a:pt x="187" y="551"/>
                  </a:lnTo>
                  <a:lnTo>
                    <a:pt x="200" y="556"/>
                  </a:lnTo>
                  <a:lnTo>
                    <a:pt x="213" y="559"/>
                  </a:lnTo>
                  <a:lnTo>
                    <a:pt x="228" y="563"/>
                  </a:lnTo>
                  <a:lnTo>
                    <a:pt x="241" y="565"/>
                  </a:lnTo>
                  <a:lnTo>
                    <a:pt x="256" y="567"/>
                  </a:lnTo>
                  <a:lnTo>
                    <a:pt x="271" y="568"/>
                  </a:lnTo>
                  <a:lnTo>
                    <a:pt x="285" y="568"/>
                  </a:lnTo>
                </a:path>
              </a:pathLst>
            </a:custGeom>
            <a:solidFill>
              <a:srgbClr val="990033"/>
            </a:solidFill>
            <a:ln w="2540">
              <a:solidFill>
                <a:srgbClr val="FFFFFF"/>
              </a:solidFill>
              <a:round/>
              <a:headEnd/>
              <a:tailEnd/>
            </a:ln>
          </p:spPr>
          <p:txBody>
            <a:bodyPr/>
            <a:lstStyle/>
            <a:p>
              <a:endParaRPr lang="lv-LV"/>
            </a:p>
          </p:txBody>
        </p:sp>
        <p:sp>
          <p:nvSpPr>
            <p:cNvPr id="9" name="Freeform 1135"/>
            <p:cNvSpPr>
              <a:spLocks noChangeAspect="1"/>
            </p:cNvSpPr>
            <p:nvPr/>
          </p:nvSpPr>
          <p:spPr bwMode="auto">
            <a:xfrm>
              <a:off x="2745" y="4510"/>
              <a:ext cx="58" cy="68"/>
            </a:xfrm>
            <a:custGeom>
              <a:avLst/>
              <a:gdLst>
                <a:gd name="T0" fmla="*/ 0 w 173"/>
                <a:gd name="T1" fmla="*/ 0 h 204"/>
                <a:gd name="T2" fmla="*/ 0 w 173"/>
                <a:gd name="T3" fmla="*/ 0 h 204"/>
                <a:gd name="T4" fmla="*/ 0 w 173"/>
                <a:gd name="T5" fmla="*/ 0 h 204"/>
                <a:gd name="T6" fmla="*/ 0 w 173"/>
                <a:gd name="T7" fmla="*/ 0 h 204"/>
                <a:gd name="T8" fmla="*/ 0 w 173"/>
                <a:gd name="T9" fmla="*/ 0 h 204"/>
                <a:gd name="T10" fmla="*/ 0 w 173"/>
                <a:gd name="T11" fmla="*/ 0 h 204"/>
                <a:gd name="T12" fmla="*/ 0 w 173"/>
                <a:gd name="T13" fmla="*/ 0 h 204"/>
                <a:gd name="T14" fmla="*/ 0 60000 65536"/>
                <a:gd name="T15" fmla="*/ 0 60000 65536"/>
                <a:gd name="T16" fmla="*/ 0 60000 65536"/>
                <a:gd name="T17" fmla="*/ 0 60000 65536"/>
                <a:gd name="T18" fmla="*/ 0 60000 65536"/>
                <a:gd name="T19" fmla="*/ 0 60000 65536"/>
                <a:gd name="T20" fmla="*/ 0 60000 65536"/>
                <a:gd name="T21" fmla="*/ 0 w 173"/>
                <a:gd name="T22" fmla="*/ 0 h 204"/>
                <a:gd name="T23" fmla="*/ 173 w 173"/>
                <a:gd name="T24" fmla="*/ 204 h 2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3" h="204">
                  <a:moveTo>
                    <a:pt x="44" y="0"/>
                  </a:moveTo>
                  <a:lnTo>
                    <a:pt x="107" y="0"/>
                  </a:lnTo>
                  <a:lnTo>
                    <a:pt x="74" y="155"/>
                  </a:lnTo>
                  <a:lnTo>
                    <a:pt x="173" y="155"/>
                  </a:lnTo>
                  <a:lnTo>
                    <a:pt x="162" y="204"/>
                  </a:lnTo>
                  <a:lnTo>
                    <a:pt x="0" y="204"/>
                  </a:lnTo>
                  <a:lnTo>
                    <a:pt x="44" y="0"/>
                  </a:lnTo>
                  <a:close/>
                </a:path>
              </a:pathLst>
            </a:custGeom>
            <a:solidFill>
              <a:srgbClr val="990033"/>
            </a:solidFill>
            <a:ln w="2540">
              <a:solidFill>
                <a:srgbClr val="FFFFFF"/>
              </a:solidFill>
              <a:round/>
              <a:headEnd/>
              <a:tailEnd/>
            </a:ln>
          </p:spPr>
          <p:txBody>
            <a:bodyPr/>
            <a:lstStyle/>
            <a:p>
              <a:endParaRPr lang="lv-LV"/>
            </a:p>
          </p:txBody>
        </p:sp>
        <p:sp>
          <p:nvSpPr>
            <p:cNvPr id="10" name="Freeform 1136"/>
            <p:cNvSpPr>
              <a:spLocks noChangeAspect="1"/>
            </p:cNvSpPr>
            <p:nvPr/>
          </p:nvSpPr>
          <p:spPr bwMode="auto">
            <a:xfrm>
              <a:off x="2812" y="4510"/>
              <a:ext cx="74" cy="68"/>
            </a:xfrm>
            <a:custGeom>
              <a:avLst/>
              <a:gdLst>
                <a:gd name="T0" fmla="*/ 0 w 222"/>
                <a:gd name="T1" fmla="*/ 0 h 204"/>
                <a:gd name="T2" fmla="*/ 0 w 222"/>
                <a:gd name="T3" fmla="*/ 0 h 204"/>
                <a:gd name="T4" fmla="*/ 0 w 222"/>
                <a:gd name="T5" fmla="*/ 0 h 204"/>
                <a:gd name="T6" fmla="*/ 0 w 222"/>
                <a:gd name="T7" fmla="*/ 0 h 204"/>
                <a:gd name="T8" fmla="*/ 0 w 222"/>
                <a:gd name="T9" fmla="*/ 0 h 204"/>
                <a:gd name="T10" fmla="*/ 0 w 222"/>
                <a:gd name="T11" fmla="*/ 0 h 204"/>
                <a:gd name="T12" fmla="*/ 0 w 222"/>
                <a:gd name="T13" fmla="*/ 0 h 204"/>
                <a:gd name="T14" fmla="*/ 0 w 222"/>
                <a:gd name="T15" fmla="*/ 0 h 204"/>
                <a:gd name="T16" fmla="*/ 0 60000 65536"/>
                <a:gd name="T17" fmla="*/ 0 60000 65536"/>
                <a:gd name="T18" fmla="*/ 0 60000 65536"/>
                <a:gd name="T19" fmla="*/ 0 60000 65536"/>
                <a:gd name="T20" fmla="*/ 0 60000 65536"/>
                <a:gd name="T21" fmla="*/ 0 60000 65536"/>
                <a:gd name="T22" fmla="*/ 0 60000 65536"/>
                <a:gd name="T23" fmla="*/ 0 60000 65536"/>
                <a:gd name="T24" fmla="*/ 0 w 222"/>
                <a:gd name="T25" fmla="*/ 0 h 204"/>
                <a:gd name="T26" fmla="*/ 222 w 222"/>
                <a:gd name="T27" fmla="*/ 204 h 2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2" h="204">
                  <a:moveTo>
                    <a:pt x="0" y="0"/>
                  </a:moveTo>
                  <a:lnTo>
                    <a:pt x="68" y="0"/>
                  </a:lnTo>
                  <a:lnTo>
                    <a:pt x="81" y="147"/>
                  </a:lnTo>
                  <a:lnTo>
                    <a:pt x="159" y="0"/>
                  </a:lnTo>
                  <a:lnTo>
                    <a:pt x="222" y="0"/>
                  </a:lnTo>
                  <a:lnTo>
                    <a:pt x="103" y="204"/>
                  </a:lnTo>
                  <a:lnTo>
                    <a:pt x="35" y="204"/>
                  </a:lnTo>
                  <a:lnTo>
                    <a:pt x="0" y="0"/>
                  </a:lnTo>
                  <a:close/>
                </a:path>
              </a:pathLst>
            </a:custGeom>
            <a:solidFill>
              <a:srgbClr val="990033"/>
            </a:solidFill>
            <a:ln w="2540">
              <a:solidFill>
                <a:srgbClr val="FFFFFF"/>
              </a:solidFill>
              <a:round/>
              <a:headEnd/>
              <a:tailEnd/>
            </a:ln>
          </p:spPr>
          <p:txBody>
            <a:bodyPr/>
            <a:lstStyle/>
            <a:p>
              <a:endParaRPr lang="lv-LV"/>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a:xfrm>
            <a:off x="457200" y="6400800"/>
            <a:ext cx="2133600" cy="304800"/>
          </a:xfrm>
          <a:prstGeom prst="rect">
            <a:avLst/>
          </a:prstGeom>
        </p:spPr>
        <p:txBody>
          <a:bodyPr/>
          <a:lstStyle>
            <a:lvl1pPr>
              <a:defRPr/>
            </a:lvl1pPr>
          </a:lstStyle>
          <a:p>
            <a:r>
              <a:rPr lang="en-US"/>
              <a:t>www.themegallery.com</a:t>
            </a:r>
          </a:p>
        </p:txBody>
      </p:sp>
      <p:sp>
        <p:nvSpPr>
          <p:cNvPr id="5" name="Footer Placeholder 4"/>
          <p:cNvSpPr>
            <a:spLocks noGrp="1"/>
          </p:cNvSpPr>
          <p:nvPr>
            <p:ph type="ftr" sz="quarter" idx="11"/>
          </p:nvPr>
        </p:nvSpPr>
        <p:spPr>
          <a:xfrm>
            <a:off x="5867400" y="6443663"/>
            <a:ext cx="2895600" cy="290512"/>
          </a:xfrm>
          <a:prstGeom prst="rect">
            <a:avLst/>
          </a:prstGeom>
        </p:spPr>
        <p:txBody>
          <a:bodyPr/>
          <a:lstStyle>
            <a:lvl1pPr>
              <a:defRPr/>
            </a:lvl1pPr>
          </a:lstStyle>
          <a:p>
            <a:r>
              <a:rPr lang="en-US"/>
              <a:t>Company Logo</a:t>
            </a:r>
          </a:p>
        </p:txBody>
      </p:sp>
      <p:sp>
        <p:nvSpPr>
          <p:cNvPr id="6" name="Slide Number Placeholder 5"/>
          <p:cNvSpPr>
            <a:spLocks noGrp="1"/>
          </p:cNvSpPr>
          <p:nvPr>
            <p:ph type="sldNum" sz="quarter" idx="12"/>
          </p:nvPr>
        </p:nvSpPr>
        <p:spPr>
          <a:xfrm>
            <a:off x="3429000" y="6446838"/>
            <a:ext cx="2133600" cy="258762"/>
          </a:xfrm>
          <a:prstGeom prst="rect">
            <a:avLst/>
          </a:prstGeom>
        </p:spPr>
        <p:txBody>
          <a:bodyPr/>
          <a:lstStyle>
            <a:lvl1pPr>
              <a:defRPr/>
            </a:lvl1pPr>
          </a:lstStyle>
          <a:p>
            <a:fld id="{EFA978CF-AA87-4498-94E1-9B6CC628A38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6172200"/>
          </a:xfrm>
        </p:spPr>
        <p:txBody>
          <a:bodyPr vert="eaVert"/>
          <a:lstStyle/>
          <a:p>
            <a:r>
              <a:rPr lang="en-US" smtClean="0"/>
              <a:t>Click to edit Master title style</a:t>
            </a:r>
            <a:endParaRPr lang="lv-LV"/>
          </a:p>
        </p:txBody>
      </p:sp>
      <p:sp>
        <p:nvSpPr>
          <p:cNvPr id="3" name="Vertical Text Placeholder 2"/>
          <p:cNvSpPr>
            <a:spLocks noGrp="1"/>
          </p:cNvSpPr>
          <p:nvPr>
            <p:ph type="body" orient="vert" idx="1"/>
          </p:nvPr>
        </p:nvSpPr>
        <p:spPr>
          <a:xfrm>
            <a:off x="457200" y="152400"/>
            <a:ext cx="60198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63563"/>
          </a:xfrm>
        </p:spPr>
        <p:txBody>
          <a:bodyPr/>
          <a:lstStyle/>
          <a:p>
            <a:r>
              <a:rPr lang="en-US" smtClean="0"/>
              <a:t>Click to edit Master title style</a:t>
            </a:r>
            <a:endParaRPr lang="lv-LV"/>
          </a:p>
        </p:txBody>
      </p:sp>
      <p:sp>
        <p:nvSpPr>
          <p:cNvPr id="3" name="Table Placeholder 2"/>
          <p:cNvSpPr>
            <a:spLocks noGrp="1"/>
          </p:cNvSpPr>
          <p:nvPr>
            <p:ph type="tbl" idx="1"/>
          </p:nvPr>
        </p:nvSpPr>
        <p:spPr>
          <a:xfrm>
            <a:off x="457200" y="1076325"/>
            <a:ext cx="8229600" cy="5248275"/>
          </a:xfrm>
        </p:spPr>
        <p:txBody>
          <a:bodyPr/>
          <a:lstStyle/>
          <a:p>
            <a:r>
              <a:rPr lang="en-US" smtClean="0"/>
              <a:t>Click icon to add table</a:t>
            </a:r>
            <a:endParaRPr lang="lv-LV"/>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8" name="Title 7"/>
          <p:cNvSpPr>
            <a:spLocks noGrp="1"/>
          </p:cNvSpPr>
          <p:nvPr>
            <p:ph type="title"/>
          </p:nvPr>
        </p:nvSpPr>
        <p:spPr/>
        <p:txBody>
          <a:bodyPr/>
          <a:lstStyle/>
          <a:p>
            <a:r>
              <a:rPr lang="en-US" smtClean="0"/>
              <a:t>Click to edit Master title style</a:t>
            </a:r>
            <a:endParaRPr lang="lv-LV"/>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lv-LV"/>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sz="half" idx="1"/>
          </p:nvPr>
        </p:nvSpPr>
        <p:spPr>
          <a:xfrm>
            <a:off x="457200" y="1076325"/>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Content Placeholder 3"/>
          <p:cNvSpPr>
            <a:spLocks noGrp="1"/>
          </p:cNvSpPr>
          <p:nvPr>
            <p:ph sz="half" idx="2"/>
          </p:nvPr>
        </p:nvSpPr>
        <p:spPr>
          <a:xfrm>
            <a:off x="4648200" y="1076325"/>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lv-LV"/>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lv-LV"/>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lv-LV"/>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lv-LV"/>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400800"/>
            <a:ext cx="2133600" cy="304800"/>
          </a:xfrm>
          <a:prstGeom prst="rect">
            <a:avLst/>
          </a:prstGeom>
        </p:spPr>
        <p:txBody>
          <a:bodyPr/>
          <a:lstStyle>
            <a:lvl1pPr>
              <a:defRPr/>
            </a:lvl1pPr>
          </a:lstStyle>
          <a:p>
            <a:r>
              <a:rPr lang="en-US"/>
              <a:t>www.themegallery.com</a:t>
            </a:r>
          </a:p>
        </p:txBody>
      </p:sp>
      <p:sp>
        <p:nvSpPr>
          <p:cNvPr id="6" name="Footer Placeholder 5"/>
          <p:cNvSpPr>
            <a:spLocks noGrp="1"/>
          </p:cNvSpPr>
          <p:nvPr>
            <p:ph type="ftr" sz="quarter" idx="11"/>
          </p:nvPr>
        </p:nvSpPr>
        <p:spPr>
          <a:xfrm>
            <a:off x="5867400" y="6443663"/>
            <a:ext cx="2895600" cy="290512"/>
          </a:xfrm>
          <a:prstGeom prst="rect">
            <a:avLst/>
          </a:prstGeom>
        </p:spPr>
        <p:txBody>
          <a:bodyPr/>
          <a:lstStyle>
            <a:lvl1pPr>
              <a:defRPr/>
            </a:lvl1pPr>
          </a:lstStyle>
          <a:p>
            <a:r>
              <a:rPr lang="en-US"/>
              <a:t>Company Logo</a:t>
            </a:r>
          </a:p>
        </p:txBody>
      </p:sp>
      <p:sp>
        <p:nvSpPr>
          <p:cNvPr id="7" name="Slide Number Placeholder 6"/>
          <p:cNvSpPr>
            <a:spLocks noGrp="1"/>
          </p:cNvSpPr>
          <p:nvPr>
            <p:ph type="sldNum" sz="quarter" idx="12"/>
          </p:nvPr>
        </p:nvSpPr>
        <p:spPr>
          <a:xfrm>
            <a:off x="3429000" y="6446838"/>
            <a:ext cx="2133600" cy="258762"/>
          </a:xfrm>
          <a:prstGeom prst="rect">
            <a:avLst/>
          </a:prstGeom>
        </p:spPr>
        <p:txBody>
          <a:bodyPr/>
          <a:lstStyle>
            <a:lvl1pPr>
              <a:defRPr/>
            </a:lvl1pPr>
          </a:lstStyle>
          <a:p>
            <a:fld id="{A9E64C86-FE38-461B-BA61-643684BDB59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descr="1-3-1.jpg"/>
          <p:cNvPicPr>
            <a:picLocks noChangeAspect="1"/>
          </p:cNvPicPr>
          <p:nvPr userDrawn="1"/>
        </p:nvPicPr>
        <p:blipFill>
          <a:blip r:embed="rId14" cstate="print"/>
          <a:stretch>
            <a:fillRect/>
          </a:stretch>
        </p:blipFill>
        <p:spPr>
          <a:xfrm>
            <a:off x="0" y="0"/>
            <a:ext cx="9144000" cy="814931"/>
          </a:xfrm>
          <a:prstGeom prst="rect">
            <a:avLst/>
          </a:prstGeom>
        </p:spPr>
      </p:pic>
      <p:sp>
        <p:nvSpPr>
          <p:cNvPr id="1027" name="Rectangle 3"/>
          <p:cNvSpPr>
            <a:spLocks noGrp="1" noChangeArrowheads="1"/>
          </p:cNvSpPr>
          <p:nvPr>
            <p:ph type="body" idx="1"/>
          </p:nvPr>
        </p:nvSpPr>
        <p:spPr bwMode="auto">
          <a:xfrm>
            <a:off x="457200" y="1076325"/>
            <a:ext cx="8229600" cy="5248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6" name="Rectangle 2"/>
          <p:cNvSpPr>
            <a:spLocks noGrp="1" noChangeArrowheads="1"/>
          </p:cNvSpPr>
          <p:nvPr>
            <p:ph type="title"/>
          </p:nvPr>
        </p:nvSpPr>
        <p:spPr bwMode="black">
          <a:xfrm>
            <a:off x="457200" y="152400"/>
            <a:ext cx="82296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p:txStyles>
    <p:titleStyle>
      <a:lvl1pPr algn="r" rtl="0" eaLnBrk="1" fontAlgn="base" hangingPunct="1">
        <a:spcBef>
          <a:spcPct val="0"/>
        </a:spcBef>
        <a:spcAft>
          <a:spcPct val="0"/>
        </a:spcAft>
        <a:defRPr sz="3200" b="1">
          <a:solidFill>
            <a:srgbClr val="000066"/>
          </a:solidFill>
          <a:latin typeface="Calibri" pitchFamily="34" charset="0"/>
          <a:ea typeface="+mj-ea"/>
          <a:cs typeface="Calibri" pitchFamily="34" charset="0"/>
        </a:defRPr>
      </a:lvl1pPr>
      <a:lvl2pPr algn="r" rtl="0" eaLnBrk="1" fontAlgn="base" hangingPunct="1">
        <a:spcBef>
          <a:spcPct val="0"/>
        </a:spcBef>
        <a:spcAft>
          <a:spcPct val="0"/>
        </a:spcAft>
        <a:defRPr sz="3200">
          <a:solidFill>
            <a:schemeClr val="tx1"/>
          </a:solidFill>
          <a:latin typeface="Verdana" pitchFamily="34" charset="0"/>
        </a:defRPr>
      </a:lvl2pPr>
      <a:lvl3pPr algn="r" rtl="0" eaLnBrk="1" fontAlgn="base" hangingPunct="1">
        <a:spcBef>
          <a:spcPct val="0"/>
        </a:spcBef>
        <a:spcAft>
          <a:spcPct val="0"/>
        </a:spcAft>
        <a:defRPr sz="3200">
          <a:solidFill>
            <a:schemeClr val="tx1"/>
          </a:solidFill>
          <a:latin typeface="Verdana" pitchFamily="34" charset="0"/>
        </a:defRPr>
      </a:lvl3pPr>
      <a:lvl4pPr algn="r" rtl="0" eaLnBrk="1" fontAlgn="base" hangingPunct="1">
        <a:spcBef>
          <a:spcPct val="0"/>
        </a:spcBef>
        <a:spcAft>
          <a:spcPct val="0"/>
        </a:spcAft>
        <a:defRPr sz="3200">
          <a:solidFill>
            <a:schemeClr val="tx1"/>
          </a:solidFill>
          <a:latin typeface="Verdana" pitchFamily="34" charset="0"/>
        </a:defRPr>
      </a:lvl4pPr>
      <a:lvl5pPr algn="r" rtl="0" eaLnBrk="1" fontAlgn="base" hangingPunct="1">
        <a:spcBef>
          <a:spcPct val="0"/>
        </a:spcBef>
        <a:spcAft>
          <a:spcPct val="0"/>
        </a:spcAft>
        <a:defRPr sz="3200">
          <a:solidFill>
            <a:schemeClr val="tx1"/>
          </a:solidFill>
          <a:latin typeface="Verdana" pitchFamily="34" charset="0"/>
        </a:defRPr>
      </a:lvl5pPr>
      <a:lvl6pPr marL="457200" algn="r" rtl="0" eaLnBrk="1" fontAlgn="base" hangingPunct="1">
        <a:spcBef>
          <a:spcPct val="0"/>
        </a:spcBef>
        <a:spcAft>
          <a:spcPct val="0"/>
        </a:spcAft>
        <a:defRPr sz="3200">
          <a:solidFill>
            <a:schemeClr val="tx1"/>
          </a:solidFill>
          <a:latin typeface="Verdana" pitchFamily="34" charset="0"/>
        </a:defRPr>
      </a:lvl6pPr>
      <a:lvl7pPr marL="914400" algn="r" rtl="0" eaLnBrk="1" fontAlgn="base" hangingPunct="1">
        <a:spcBef>
          <a:spcPct val="0"/>
        </a:spcBef>
        <a:spcAft>
          <a:spcPct val="0"/>
        </a:spcAft>
        <a:defRPr sz="3200">
          <a:solidFill>
            <a:schemeClr val="tx1"/>
          </a:solidFill>
          <a:latin typeface="Verdana" pitchFamily="34" charset="0"/>
        </a:defRPr>
      </a:lvl7pPr>
      <a:lvl8pPr marL="1371600" algn="r" rtl="0" eaLnBrk="1" fontAlgn="base" hangingPunct="1">
        <a:spcBef>
          <a:spcPct val="0"/>
        </a:spcBef>
        <a:spcAft>
          <a:spcPct val="0"/>
        </a:spcAft>
        <a:defRPr sz="3200">
          <a:solidFill>
            <a:schemeClr val="tx1"/>
          </a:solidFill>
          <a:latin typeface="Verdana" pitchFamily="34" charset="0"/>
        </a:defRPr>
      </a:lvl8pPr>
      <a:lvl9pPr marL="1828800" algn="r" rtl="0" eaLnBrk="1" fontAlgn="base" hangingPunct="1">
        <a:spcBef>
          <a:spcPct val="0"/>
        </a:spcBef>
        <a:spcAft>
          <a:spcPct val="0"/>
        </a:spcAft>
        <a:defRPr sz="3200">
          <a:solidFill>
            <a:schemeClr val="tx1"/>
          </a:solidFill>
          <a:latin typeface="Verdana"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2800">
          <a:solidFill>
            <a:srgbClr val="000066"/>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rgbClr val="000066"/>
          </a:solidFill>
          <a:latin typeface="Calibri" pitchFamily="34" charset="0"/>
          <a:cs typeface="Calibri" pitchFamily="34" charset="0"/>
        </a:defRPr>
      </a:lvl2pPr>
      <a:lvl3pPr marL="1143000" indent="-228600" algn="l" rtl="0" eaLnBrk="1" fontAlgn="base" hangingPunct="1">
        <a:spcBef>
          <a:spcPct val="20000"/>
        </a:spcBef>
        <a:spcAft>
          <a:spcPct val="0"/>
        </a:spcAft>
        <a:buClr>
          <a:schemeClr val="tx1"/>
        </a:buClr>
        <a:buChar char="•"/>
        <a:defRPr sz="2400">
          <a:solidFill>
            <a:srgbClr val="000066"/>
          </a:solidFill>
          <a:latin typeface="Calibri" pitchFamily="34" charset="0"/>
          <a:cs typeface="Calibri" pitchFamily="34" charset="0"/>
        </a:defRPr>
      </a:lvl3pPr>
      <a:lvl4pPr marL="1600200" indent="-228600" algn="l" rtl="0" eaLnBrk="1" fontAlgn="base" hangingPunct="1">
        <a:spcBef>
          <a:spcPct val="20000"/>
        </a:spcBef>
        <a:spcAft>
          <a:spcPct val="0"/>
        </a:spcAft>
        <a:buChar char="–"/>
        <a:defRPr sz="2000">
          <a:solidFill>
            <a:srgbClr val="000066"/>
          </a:solidFill>
          <a:latin typeface="Calibri" pitchFamily="34" charset="0"/>
          <a:cs typeface="Calibri" pitchFamily="34" charset="0"/>
        </a:defRPr>
      </a:lvl4pPr>
      <a:lvl5pPr marL="2057400" indent="-228600" algn="l" rtl="0" eaLnBrk="1" fontAlgn="base" hangingPunct="1">
        <a:spcBef>
          <a:spcPct val="20000"/>
        </a:spcBef>
        <a:spcAft>
          <a:spcPct val="0"/>
        </a:spcAft>
        <a:buChar char="»"/>
        <a:defRPr sz="2000">
          <a:solidFill>
            <a:srgbClr val="000066"/>
          </a:solidFill>
          <a:latin typeface="Calibri" pitchFamily="34" charset="0"/>
          <a:cs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bwMode="black">
          <a:xfrm>
            <a:off x="179512" y="1484784"/>
            <a:ext cx="8521004" cy="2043106"/>
          </a:xfrm>
        </p:spPr>
        <p:txBody>
          <a:bodyPr/>
          <a:lstStyle/>
          <a:p>
            <a:pPr algn="ctr"/>
            <a:r>
              <a:rPr lang="lv-LV" dirty="0" smtClean="0"/>
              <a:t/>
            </a:r>
            <a:br>
              <a:rPr lang="lv-LV" dirty="0" smtClean="0"/>
            </a:br>
            <a:r>
              <a:rPr lang="lv-LV" dirty="0" smtClean="0"/>
              <a:t/>
            </a:r>
            <a:br>
              <a:rPr lang="lv-LV" dirty="0" smtClean="0"/>
            </a:br>
            <a:r>
              <a:rPr lang="lv-LV" dirty="0" smtClean="0"/>
              <a:t>Gēnu ekspresijas regulācija genoma līmenī</a:t>
            </a:r>
            <a:br>
              <a:rPr lang="lv-LV" dirty="0" smtClean="0"/>
            </a:br>
            <a:r>
              <a:rPr lang="lv-LV" sz="5400" dirty="0" smtClean="0"/>
              <a:t/>
            </a:r>
            <a:br>
              <a:rPr lang="lv-LV" sz="5400" dirty="0" smtClean="0"/>
            </a:br>
            <a:r>
              <a:rPr lang="lv-LV" dirty="0" smtClean="0"/>
              <a:t/>
            </a:r>
            <a:br>
              <a:rPr lang="lv-LV" dirty="0" smtClean="0"/>
            </a:br>
            <a:r>
              <a:rPr lang="lv-LV" dirty="0" smtClean="0"/>
              <a:t/>
            </a:r>
            <a:br>
              <a:rPr lang="lv-LV" dirty="0" smtClean="0"/>
            </a:br>
            <a:endParaRPr lang="en-US" dirty="0"/>
          </a:p>
        </p:txBody>
      </p:sp>
      <p:sp>
        <p:nvSpPr>
          <p:cNvPr id="2051" name="Rectangle 3"/>
          <p:cNvSpPr>
            <a:spLocks noGrp="1" noChangeArrowheads="1"/>
          </p:cNvSpPr>
          <p:nvPr>
            <p:ph type="subTitle" idx="1"/>
          </p:nvPr>
        </p:nvSpPr>
        <p:spPr bwMode="black">
          <a:xfrm>
            <a:off x="857224" y="4357694"/>
            <a:ext cx="7315200" cy="857256"/>
          </a:xfrm>
        </p:spPr>
        <p:txBody>
          <a:bodyPr/>
          <a:lstStyle/>
          <a:p>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Jaunu </a:t>
            </a:r>
            <a:r>
              <a:rPr lang="lv-LV" dirty="0" err="1" smtClean="0"/>
              <a:t>promoteru</a:t>
            </a:r>
            <a:r>
              <a:rPr lang="lv-LV" dirty="0" smtClean="0"/>
              <a:t> identificēšana un klasifikācija</a:t>
            </a:r>
            <a:endParaRPr lang="en-US" dirty="0"/>
          </a:p>
        </p:txBody>
      </p:sp>
      <p:sp>
        <p:nvSpPr>
          <p:cNvPr id="4" name="Text Box 4"/>
          <p:cNvSpPr txBox="1">
            <a:spLocks noChangeArrowheads="1"/>
          </p:cNvSpPr>
          <p:nvPr/>
        </p:nvSpPr>
        <p:spPr bwMode="auto">
          <a:xfrm>
            <a:off x="30555" y="6636250"/>
            <a:ext cx="76200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1pPr>
            <a:lvl2pPr marL="414338"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2pPr>
            <a:lvl3pPr marL="828675"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3pPr>
            <a:lvl4pPr marL="1244600"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4pPr>
            <a:lvl5pPr marL="1658938"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5pPr>
            <a:lvl6pPr marL="21161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6pPr>
            <a:lvl7pPr marL="25733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7pPr>
            <a:lvl8pPr marL="30305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8pPr>
            <a:lvl9pPr marL="34877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9pPr>
          </a:lstStyle>
          <a:p>
            <a:pPr algn="ctr"/>
            <a:r>
              <a:rPr lang="en-GB" altLang="en-US" sz="1400" dirty="0"/>
              <a:t>RE Thurman </a:t>
            </a:r>
            <a:r>
              <a:rPr lang="en-GB" altLang="en-US" sz="1400" i="1" dirty="0"/>
              <a:t>et al. Nature</a:t>
            </a:r>
            <a:r>
              <a:rPr lang="en-GB" altLang="en-US" sz="1400" dirty="0"/>
              <a:t> </a:t>
            </a:r>
            <a:r>
              <a:rPr lang="en-GB" altLang="en-US" sz="1400" b="1" dirty="0"/>
              <a:t>000</a:t>
            </a:r>
            <a:r>
              <a:rPr lang="en-GB" altLang="en-US" sz="1400" dirty="0"/>
              <a:t>, </a:t>
            </a:r>
            <a:r>
              <a:rPr lang="en-GB" altLang="zh-CN" sz="1400" dirty="0">
                <a:ea typeface="宋体" pitchFamily="2" charset="-122"/>
              </a:rPr>
              <a:t>1-8</a:t>
            </a:r>
            <a:r>
              <a:rPr lang="en-GB" altLang="en-US" sz="1400" dirty="0"/>
              <a:t> (2012) doi:10.1038/nature11232</a:t>
            </a:r>
          </a:p>
        </p:txBody>
      </p:sp>
      <p:pic>
        <p:nvPicPr>
          <p:cNvPr id="7" name="Picture 301" descr="nature11232-f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55" y="908719"/>
            <a:ext cx="8839467" cy="4926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68943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z="2400" dirty="0" smtClean="0"/>
              <a:t>DHS un DNS</a:t>
            </a:r>
            <a:br>
              <a:rPr lang="lv-LV" sz="2400" dirty="0" smtClean="0"/>
            </a:br>
            <a:r>
              <a:rPr lang="lv-LV" sz="2400" dirty="0" smtClean="0"/>
              <a:t> </a:t>
            </a:r>
            <a:r>
              <a:rPr lang="lv-LV" sz="2400" dirty="0" err="1" smtClean="0"/>
              <a:t>metilēšanas</a:t>
            </a:r>
            <a:r>
              <a:rPr lang="lv-LV" sz="2400" dirty="0" smtClean="0"/>
              <a:t> saistība</a:t>
            </a:r>
            <a:endParaRPr lang="en-US" sz="2400" dirty="0"/>
          </a:p>
        </p:txBody>
      </p:sp>
      <p:sp>
        <p:nvSpPr>
          <p:cNvPr id="3" name="Text Box 4"/>
          <p:cNvSpPr txBox="1">
            <a:spLocks noChangeArrowheads="1"/>
          </p:cNvSpPr>
          <p:nvPr/>
        </p:nvSpPr>
        <p:spPr bwMode="auto">
          <a:xfrm>
            <a:off x="3851920" y="6452755"/>
            <a:ext cx="7620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1pPr>
            <a:lvl2pPr marL="414338"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2pPr>
            <a:lvl3pPr marL="828675"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3pPr>
            <a:lvl4pPr marL="1244600"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4pPr>
            <a:lvl5pPr marL="1658938"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5pPr>
            <a:lvl6pPr marL="21161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6pPr>
            <a:lvl7pPr marL="25733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7pPr>
            <a:lvl8pPr marL="30305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8pPr>
            <a:lvl9pPr marL="34877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9pPr>
          </a:lstStyle>
          <a:p>
            <a:pPr algn="ctr"/>
            <a:r>
              <a:rPr lang="en-GB" altLang="en-US" sz="1400" dirty="0"/>
              <a:t>RE Thurman </a:t>
            </a:r>
            <a:r>
              <a:rPr lang="en-GB" altLang="en-US" sz="1400" i="1" dirty="0"/>
              <a:t>et al. Nature</a:t>
            </a:r>
            <a:r>
              <a:rPr lang="en-GB" altLang="en-US" sz="1400" dirty="0"/>
              <a:t> </a:t>
            </a:r>
            <a:r>
              <a:rPr lang="en-GB" altLang="en-US" sz="1400" b="1" dirty="0"/>
              <a:t>000</a:t>
            </a:r>
            <a:r>
              <a:rPr lang="en-GB" altLang="en-US" sz="1400" dirty="0"/>
              <a:t>, </a:t>
            </a:r>
            <a:r>
              <a:rPr lang="en-GB" altLang="zh-CN" sz="1400" dirty="0">
                <a:ea typeface="宋体" pitchFamily="2" charset="-122"/>
              </a:rPr>
              <a:t>1-8</a:t>
            </a:r>
            <a:r>
              <a:rPr lang="en-GB" altLang="en-US" sz="1400" dirty="0"/>
              <a:t> (2012) </a:t>
            </a:r>
            <a:r>
              <a:rPr lang="lv-LV" altLang="en-US" sz="1400" dirty="0" smtClean="0"/>
              <a:t/>
            </a:r>
            <a:br>
              <a:rPr lang="lv-LV" altLang="en-US" sz="1400" dirty="0" smtClean="0"/>
            </a:br>
            <a:r>
              <a:rPr lang="en-GB" altLang="en-US" sz="1400" dirty="0" smtClean="0"/>
              <a:t>doi:10.1038/nature11232</a:t>
            </a:r>
            <a:endParaRPr lang="en-GB" altLang="en-US" sz="1400" dirty="0"/>
          </a:p>
        </p:txBody>
      </p:sp>
      <p:pic>
        <p:nvPicPr>
          <p:cNvPr id="6" name="Picture 302" descr="nature11232-f4"/>
          <p:cNvPicPr>
            <a:picLocks noChangeAspect="1" noChangeArrowheads="1"/>
          </p:cNvPicPr>
          <p:nvPr/>
        </p:nvPicPr>
        <p:blipFill rotWithShape="1">
          <a:blip r:embed="rId3">
            <a:extLst>
              <a:ext uri="{28A0092B-C50C-407E-A947-70E740481C1C}">
                <a14:useLocalDpi xmlns:a14="http://schemas.microsoft.com/office/drawing/2010/main" val="0"/>
              </a:ext>
            </a:extLst>
          </a:blip>
          <a:srcRect r="68825"/>
          <a:stretch/>
        </p:blipFill>
        <p:spPr bwMode="auto">
          <a:xfrm>
            <a:off x="-18256" y="-1"/>
            <a:ext cx="4230216" cy="722521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02" descr="nature11232-f4"/>
          <p:cNvPicPr>
            <a:picLocks noChangeAspect="1" noChangeArrowheads="1"/>
          </p:cNvPicPr>
          <p:nvPr/>
        </p:nvPicPr>
        <p:blipFill rotWithShape="1">
          <a:blip r:embed="rId3">
            <a:extLst>
              <a:ext uri="{28A0092B-C50C-407E-A947-70E740481C1C}">
                <a14:useLocalDpi xmlns:a14="http://schemas.microsoft.com/office/drawing/2010/main" val="0"/>
              </a:ext>
            </a:extLst>
          </a:blip>
          <a:srcRect l="28916" b="70552"/>
          <a:stretch/>
        </p:blipFill>
        <p:spPr bwMode="auto">
          <a:xfrm>
            <a:off x="3875006" y="2852936"/>
            <a:ext cx="5268994" cy="1162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4658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DHS parādās saistībā ar aktīviem </a:t>
            </a:r>
            <a:r>
              <a:rPr lang="lv-LV" dirty="0" err="1" smtClean="0"/>
              <a:t>promoteriem</a:t>
            </a:r>
            <a:endParaRPr lang="en-US" dirty="0"/>
          </a:p>
        </p:txBody>
      </p:sp>
      <p:sp>
        <p:nvSpPr>
          <p:cNvPr id="3" name="Text Box 4"/>
          <p:cNvSpPr txBox="1">
            <a:spLocks noChangeArrowheads="1"/>
          </p:cNvSpPr>
          <p:nvPr/>
        </p:nvSpPr>
        <p:spPr bwMode="auto">
          <a:xfrm>
            <a:off x="1331640" y="6637608"/>
            <a:ext cx="76200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1pPr>
            <a:lvl2pPr marL="414338"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2pPr>
            <a:lvl3pPr marL="828675"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3pPr>
            <a:lvl4pPr marL="1244600"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4pPr>
            <a:lvl5pPr marL="1658938"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5pPr>
            <a:lvl6pPr marL="21161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6pPr>
            <a:lvl7pPr marL="25733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7pPr>
            <a:lvl8pPr marL="30305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8pPr>
            <a:lvl9pPr marL="34877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9pPr>
          </a:lstStyle>
          <a:p>
            <a:pPr algn="ctr"/>
            <a:r>
              <a:rPr lang="en-GB" altLang="en-US" sz="1400" dirty="0"/>
              <a:t>RE Thurman </a:t>
            </a:r>
            <a:r>
              <a:rPr lang="en-GB" altLang="en-US" sz="1400" i="1" dirty="0"/>
              <a:t>et al. Nature</a:t>
            </a:r>
            <a:r>
              <a:rPr lang="en-GB" altLang="en-US" sz="1400" dirty="0"/>
              <a:t> </a:t>
            </a:r>
            <a:r>
              <a:rPr lang="en-GB" altLang="en-US" sz="1400" b="1" dirty="0"/>
              <a:t>000</a:t>
            </a:r>
            <a:r>
              <a:rPr lang="en-GB" altLang="en-US" sz="1400" dirty="0"/>
              <a:t>, </a:t>
            </a:r>
            <a:r>
              <a:rPr lang="en-GB" altLang="zh-CN" sz="1400" dirty="0">
                <a:ea typeface="宋体" pitchFamily="2" charset="-122"/>
              </a:rPr>
              <a:t>1-8</a:t>
            </a:r>
            <a:r>
              <a:rPr lang="en-GB" altLang="en-US" sz="1400" dirty="0"/>
              <a:t> (2012) doi:10.1038/nature11232</a:t>
            </a:r>
          </a:p>
        </p:txBody>
      </p:sp>
      <p:pic>
        <p:nvPicPr>
          <p:cNvPr id="6" name="Picture 303" descr="nature11232-f5"/>
          <p:cNvPicPr>
            <a:picLocks noChangeAspect="1" noChangeArrowheads="1"/>
          </p:cNvPicPr>
          <p:nvPr/>
        </p:nvPicPr>
        <p:blipFill rotWithShape="1">
          <a:blip r:embed="rId3">
            <a:extLst>
              <a:ext uri="{28A0092B-C50C-407E-A947-70E740481C1C}">
                <a14:useLocalDpi xmlns:a14="http://schemas.microsoft.com/office/drawing/2010/main" val="0"/>
              </a:ext>
            </a:extLst>
          </a:blip>
          <a:srcRect b="63661"/>
          <a:stretch/>
        </p:blipFill>
        <p:spPr bwMode="auto">
          <a:xfrm>
            <a:off x="179512" y="1268760"/>
            <a:ext cx="8380351"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96715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Ģenētiskā </a:t>
            </a:r>
            <a:r>
              <a:rPr lang="lv-LV" dirty="0" err="1" smtClean="0"/>
              <a:t>varibilitāte</a:t>
            </a:r>
            <a:r>
              <a:rPr lang="lv-LV" dirty="0" smtClean="0"/>
              <a:t> ir saistīta ar mutēšanas ātrumu </a:t>
            </a:r>
            <a:r>
              <a:rPr lang="lv-LV" dirty="0" err="1" smtClean="0"/>
              <a:t>regulatorajos</a:t>
            </a:r>
            <a:r>
              <a:rPr lang="lv-LV" dirty="0" smtClean="0"/>
              <a:t> DNS elementos</a:t>
            </a:r>
            <a:endParaRPr lang="en-US" dirty="0"/>
          </a:p>
        </p:txBody>
      </p:sp>
      <p:sp>
        <p:nvSpPr>
          <p:cNvPr id="3" name="Text Box 4"/>
          <p:cNvSpPr txBox="1">
            <a:spLocks noChangeArrowheads="1"/>
          </p:cNvSpPr>
          <p:nvPr/>
        </p:nvSpPr>
        <p:spPr bwMode="auto">
          <a:xfrm>
            <a:off x="0" y="6649483"/>
            <a:ext cx="76200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1pPr>
            <a:lvl2pPr marL="414338"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2pPr>
            <a:lvl3pPr marL="828675"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3pPr>
            <a:lvl4pPr marL="1244600"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4pPr>
            <a:lvl5pPr marL="1658938"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5pPr>
            <a:lvl6pPr marL="21161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6pPr>
            <a:lvl7pPr marL="25733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7pPr>
            <a:lvl8pPr marL="30305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8pPr>
            <a:lvl9pPr marL="34877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9pPr>
          </a:lstStyle>
          <a:p>
            <a:pPr algn="ctr"/>
            <a:r>
              <a:rPr lang="en-GB" altLang="en-US" sz="1400" dirty="0"/>
              <a:t>RE Thurman </a:t>
            </a:r>
            <a:r>
              <a:rPr lang="en-GB" altLang="en-US" sz="1400" i="1" dirty="0"/>
              <a:t>et al. Nature</a:t>
            </a:r>
            <a:r>
              <a:rPr lang="en-GB" altLang="en-US" sz="1400" dirty="0"/>
              <a:t> </a:t>
            </a:r>
            <a:r>
              <a:rPr lang="en-GB" altLang="en-US" sz="1400" b="1" dirty="0"/>
              <a:t>000</a:t>
            </a:r>
            <a:r>
              <a:rPr lang="en-GB" altLang="en-US" sz="1400" dirty="0"/>
              <a:t>, </a:t>
            </a:r>
            <a:r>
              <a:rPr lang="en-GB" altLang="zh-CN" sz="1400" dirty="0">
                <a:ea typeface="宋体" pitchFamily="2" charset="-122"/>
              </a:rPr>
              <a:t>1-8</a:t>
            </a:r>
            <a:r>
              <a:rPr lang="en-GB" altLang="en-US" sz="1400" dirty="0"/>
              <a:t> (2012) doi:10.1038/nature11232</a:t>
            </a:r>
          </a:p>
        </p:txBody>
      </p:sp>
      <p:pic>
        <p:nvPicPr>
          <p:cNvPr id="6" name="Picture 305" descr="nature11232-f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980728"/>
            <a:ext cx="8989883" cy="5256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45544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lv-LV" dirty="0" err="1" smtClean="0"/>
              <a:t>DNAse</a:t>
            </a:r>
            <a:r>
              <a:rPr lang="lv-LV" dirty="0" smtClean="0"/>
              <a:t> </a:t>
            </a:r>
            <a:r>
              <a:rPr lang="lv-LV" dirty="0" err="1" smtClean="0"/>
              <a:t>seq</a:t>
            </a:r>
            <a:endParaRPr lang="en-US" dirty="0"/>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2736"/>
            <a:ext cx="9124242" cy="5365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58397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err="1" smtClean="0"/>
              <a:t>Dnāzes</a:t>
            </a:r>
            <a:r>
              <a:rPr lang="lv-LV" dirty="0" smtClean="0"/>
              <a:t> I </a:t>
            </a:r>
            <a:r>
              <a:rPr lang="lv-LV" dirty="0" err="1" smtClean="0"/>
              <a:t>footprintings</a:t>
            </a:r>
            <a:endParaRPr lang="en-US" dirty="0"/>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8355"/>
          <a:stretch/>
        </p:blipFill>
        <p:spPr bwMode="auto">
          <a:xfrm>
            <a:off x="1979712" y="1700807"/>
            <a:ext cx="4673231"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00641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563563"/>
          </a:xfrm>
        </p:spPr>
        <p:txBody>
          <a:bodyPr/>
          <a:lstStyle/>
          <a:p>
            <a:r>
              <a:rPr lang="lv-LV" dirty="0" err="1" smtClean="0"/>
              <a:t>Regulatoro</a:t>
            </a:r>
            <a:r>
              <a:rPr lang="lv-LV" dirty="0" smtClean="0"/>
              <a:t> faktoru profilēšana dažādās šūnu līnijās</a:t>
            </a:r>
            <a:endParaRPr lang="en-US" dirty="0"/>
          </a:p>
        </p:txBody>
      </p:sp>
      <p:sp>
        <p:nvSpPr>
          <p:cNvPr id="3" name="Text Box 4"/>
          <p:cNvSpPr txBox="1">
            <a:spLocks noChangeArrowheads="1"/>
          </p:cNvSpPr>
          <p:nvPr/>
        </p:nvSpPr>
        <p:spPr bwMode="auto">
          <a:xfrm>
            <a:off x="1460665" y="6642556"/>
            <a:ext cx="76200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1pPr>
            <a:lvl2pPr marL="414338"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2pPr>
            <a:lvl3pPr marL="828675"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3pPr>
            <a:lvl4pPr marL="1244600"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4pPr>
            <a:lvl5pPr marL="1658938"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5pPr>
            <a:lvl6pPr marL="21161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6pPr>
            <a:lvl7pPr marL="25733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7pPr>
            <a:lvl8pPr marL="30305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8pPr>
            <a:lvl9pPr marL="34877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9pPr>
          </a:lstStyle>
          <a:p>
            <a:pPr algn="ctr"/>
            <a:r>
              <a:rPr lang="en-GB" altLang="en-US" sz="1400" dirty="0"/>
              <a:t>S </a:t>
            </a:r>
            <a:r>
              <a:rPr lang="en-GB" altLang="en-US" sz="1400" dirty="0" err="1"/>
              <a:t>Neph</a:t>
            </a:r>
            <a:r>
              <a:rPr lang="en-GB" altLang="en-US" sz="1400" dirty="0"/>
              <a:t> </a:t>
            </a:r>
            <a:r>
              <a:rPr lang="en-GB" altLang="en-US" sz="1400" i="1" dirty="0"/>
              <a:t>et al. Nature</a:t>
            </a:r>
            <a:r>
              <a:rPr lang="en-GB" altLang="en-US" sz="1400" dirty="0"/>
              <a:t> </a:t>
            </a:r>
            <a:r>
              <a:rPr lang="en-GB" altLang="en-US" sz="1400" b="1" dirty="0"/>
              <a:t>000</a:t>
            </a:r>
            <a:r>
              <a:rPr lang="en-GB" altLang="en-US" sz="1400" dirty="0"/>
              <a:t>, </a:t>
            </a:r>
            <a:r>
              <a:rPr lang="en-GB" altLang="zh-CN" sz="1400" dirty="0">
                <a:ea typeface="宋体" pitchFamily="2" charset="-122"/>
              </a:rPr>
              <a:t>1-8</a:t>
            </a:r>
            <a:r>
              <a:rPr lang="en-GB" altLang="en-US" sz="1400" dirty="0"/>
              <a:t> (2012) doi:10.1038/nature11212</a:t>
            </a:r>
          </a:p>
        </p:txBody>
      </p:sp>
      <p:pic>
        <p:nvPicPr>
          <p:cNvPr id="6" name="Picture 292" descr="nature11212-f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680342"/>
            <a:ext cx="8348796" cy="5932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9685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SNP ietekme uz TF saistīšanos</a:t>
            </a:r>
            <a:endParaRPr lang="en-US" dirty="0"/>
          </a:p>
        </p:txBody>
      </p:sp>
      <p:sp>
        <p:nvSpPr>
          <p:cNvPr id="3" name="Text Box 4"/>
          <p:cNvSpPr txBox="1">
            <a:spLocks noChangeArrowheads="1"/>
          </p:cNvSpPr>
          <p:nvPr/>
        </p:nvSpPr>
        <p:spPr bwMode="auto">
          <a:xfrm>
            <a:off x="1331640" y="6642556"/>
            <a:ext cx="76200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1pPr>
            <a:lvl2pPr marL="414338"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2pPr>
            <a:lvl3pPr marL="828675"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3pPr>
            <a:lvl4pPr marL="1244600"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4pPr>
            <a:lvl5pPr marL="1658938"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5pPr>
            <a:lvl6pPr marL="21161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6pPr>
            <a:lvl7pPr marL="25733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7pPr>
            <a:lvl8pPr marL="30305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8pPr>
            <a:lvl9pPr marL="34877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9pPr>
          </a:lstStyle>
          <a:p>
            <a:pPr algn="ctr"/>
            <a:r>
              <a:rPr lang="en-GB" altLang="en-US" sz="1400"/>
              <a:t>S Neph </a:t>
            </a:r>
            <a:r>
              <a:rPr lang="en-GB" altLang="en-US" sz="1400" i="1"/>
              <a:t>et al. Nature</a:t>
            </a:r>
            <a:r>
              <a:rPr lang="en-GB" altLang="en-US" sz="1400"/>
              <a:t> </a:t>
            </a:r>
            <a:r>
              <a:rPr lang="en-GB" altLang="en-US" sz="1400" b="1"/>
              <a:t>000</a:t>
            </a:r>
            <a:r>
              <a:rPr lang="en-GB" altLang="en-US" sz="1400"/>
              <a:t>, </a:t>
            </a:r>
            <a:r>
              <a:rPr lang="en-GB" altLang="zh-CN" sz="1400">
                <a:ea typeface="宋体" pitchFamily="2" charset="-122"/>
              </a:rPr>
              <a:t>1-8</a:t>
            </a:r>
            <a:r>
              <a:rPr lang="en-GB" altLang="en-US" sz="1400"/>
              <a:t> (2012) doi:10.1038/nature11212</a:t>
            </a:r>
          </a:p>
        </p:txBody>
      </p:sp>
      <p:pic>
        <p:nvPicPr>
          <p:cNvPr id="4" name="Picture 293" descr="nature11212-f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647" y="1556792"/>
            <a:ext cx="8849679"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4707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2080" y="1844824"/>
            <a:ext cx="3621088" cy="563563"/>
          </a:xfrm>
        </p:spPr>
        <p:txBody>
          <a:bodyPr/>
          <a:lstStyle/>
          <a:p>
            <a:r>
              <a:rPr lang="lv-LV" dirty="0" err="1" smtClean="0"/>
              <a:t>Dnāzes</a:t>
            </a:r>
            <a:r>
              <a:rPr lang="lv-LV" dirty="0" smtClean="0"/>
              <a:t> protekcija</a:t>
            </a:r>
            <a:br>
              <a:rPr lang="lv-LV" dirty="0" smtClean="0"/>
            </a:br>
            <a:r>
              <a:rPr lang="lv-LV" dirty="0" smtClean="0"/>
              <a:t>ir saistītas ar TF </a:t>
            </a:r>
            <a:br>
              <a:rPr lang="lv-LV" dirty="0" smtClean="0"/>
            </a:br>
            <a:r>
              <a:rPr lang="lv-LV" dirty="0" smtClean="0"/>
              <a:t>struktūras īpatnībām</a:t>
            </a:r>
            <a:endParaRPr lang="en-US" dirty="0"/>
          </a:p>
        </p:txBody>
      </p:sp>
      <p:sp>
        <p:nvSpPr>
          <p:cNvPr id="3" name="Text Box 4"/>
          <p:cNvSpPr txBox="1">
            <a:spLocks noChangeArrowheads="1"/>
          </p:cNvSpPr>
          <p:nvPr/>
        </p:nvSpPr>
        <p:spPr bwMode="auto">
          <a:xfrm>
            <a:off x="3707904" y="6345783"/>
            <a:ext cx="7620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1pPr>
            <a:lvl2pPr marL="414338"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2pPr>
            <a:lvl3pPr marL="828675"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3pPr>
            <a:lvl4pPr marL="1244600"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4pPr>
            <a:lvl5pPr marL="1658938"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5pPr>
            <a:lvl6pPr marL="21161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6pPr>
            <a:lvl7pPr marL="25733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7pPr>
            <a:lvl8pPr marL="30305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8pPr>
            <a:lvl9pPr marL="34877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9pPr>
          </a:lstStyle>
          <a:p>
            <a:pPr algn="ctr"/>
            <a:r>
              <a:rPr lang="en-GB" altLang="en-US" sz="1400" dirty="0"/>
              <a:t>S </a:t>
            </a:r>
            <a:r>
              <a:rPr lang="en-GB" altLang="en-US" sz="1400" dirty="0" err="1"/>
              <a:t>Neph</a:t>
            </a:r>
            <a:r>
              <a:rPr lang="en-GB" altLang="en-US" sz="1400" dirty="0"/>
              <a:t> </a:t>
            </a:r>
            <a:r>
              <a:rPr lang="en-GB" altLang="en-US" sz="1400" i="1" dirty="0"/>
              <a:t>et al. Nature</a:t>
            </a:r>
            <a:r>
              <a:rPr lang="en-GB" altLang="en-US" sz="1400" dirty="0"/>
              <a:t> </a:t>
            </a:r>
            <a:r>
              <a:rPr lang="en-GB" altLang="en-US" sz="1400" b="1" dirty="0"/>
              <a:t>000</a:t>
            </a:r>
            <a:r>
              <a:rPr lang="en-GB" altLang="en-US" sz="1400" dirty="0"/>
              <a:t>, </a:t>
            </a:r>
            <a:r>
              <a:rPr lang="en-GB" altLang="zh-CN" sz="1400" dirty="0">
                <a:ea typeface="宋体" pitchFamily="2" charset="-122"/>
              </a:rPr>
              <a:t>1-8</a:t>
            </a:r>
            <a:r>
              <a:rPr lang="en-GB" altLang="en-US" sz="1400" dirty="0"/>
              <a:t> (2012) </a:t>
            </a:r>
            <a:r>
              <a:rPr lang="lv-LV" altLang="en-US" sz="1400" dirty="0" smtClean="0"/>
              <a:t/>
            </a:r>
            <a:br>
              <a:rPr lang="lv-LV" altLang="en-US" sz="1400" dirty="0" smtClean="0"/>
            </a:br>
            <a:r>
              <a:rPr lang="en-GB" altLang="en-US" sz="1400" dirty="0" smtClean="0"/>
              <a:t>doi:10.1038/nature11212</a:t>
            </a:r>
            <a:endParaRPr lang="en-GB" altLang="en-US" sz="1400" dirty="0"/>
          </a:p>
        </p:txBody>
      </p:sp>
      <p:pic>
        <p:nvPicPr>
          <p:cNvPr id="4" name="Picture 294" descr="nature11212-f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220072" cy="6779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60998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sz="2400" dirty="0" smtClean="0"/>
              <a:t>Tiešas un netiešas saistības analīze var identificēt proteīna-proteīna mijiedarbības</a:t>
            </a:r>
            <a:endParaRPr lang="en-US" sz="2400" dirty="0"/>
          </a:p>
        </p:txBody>
      </p:sp>
      <p:sp>
        <p:nvSpPr>
          <p:cNvPr id="3" name="Text Box 4"/>
          <p:cNvSpPr txBox="1">
            <a:spLocks noChangeArrowheads="1"/>
          </p:cNvSpPr>
          <p:nvPr/>
        </p:nvSpPr>
        <p:spPr bwMode="auto">
          <a:xfrm>
            <a:off x="1907704" y="6642556"/>
            <a:ext cx="76200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1pPr>
            <a:lvl2pPr marL="414338"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2pPr>
            <a:lvl3pPr marL="828675"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3pPr>
            <a:lvl4pPr marL="1244600"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4pPr>
            <a:lvl5pPr marL="1658938"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5pPr>
            <a:lvl6pPr marL="21161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6pPr>
            <a:lvl7pPr marL="25733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7pPr>
            <a:lvl8pPr marL="30305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8pPr>
            <a:lvl9pPr marL="34877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9pPr>
          </a:lstStyle>
          <a:p>
            <a:pPr algn="ctr"/>
            <a:r>
              <a:rPr lang="en-GB" altLang="en-US" sz="1400" dirty="0"/>
              <a:t>S </a:t>
            </a:r>
            <a:r>
              <a:rPr lang="en-GB" altLang="en-US" sz="1400" dirty="0" err="1"/>
              <a:t>Neph</a:t>
            </a:r>
            <a:r>
              <a:rPr lang="en-GB" altLang="en-US" sz="1400" dirty="0"/>
              <a:t> </a:t>
            </a:r>
            <a:r>
              <a:rPr lang="en-GB" altLang="en-US" sz="1400" i="1" dirty="0"/>
              <a:t>et al. Nature</a:t>
            </a:r>
            <a:r>
              <a:rPr lang="en-GB" altLang="en-US" sz="1400" dirty="0"/>
              <a:t> </a:t>
            </a:r>
            <a:r>
              <a:rPr lang="en-GB" altLang="en-US" sz="1400" b="1" dirty="0"/>
              <a:t>000</a:t>
            </a:r>
            <a:r>
              <a:rPr lang="en-GB" altLang="en-US" sz="1400" dirty="0"/>
              <a:t>, </a:t>
            </a:r>
            <a:r>
              <a:rPr lang="en-GB" altLang="zh-CN" sz="1400" dirty="0">
                <a:ea typeface="宋体" pitchFamily="2" charset="-122"/>
              </a:rPr>
              <a:t>1-8</a:t>
            </a:r>
            <a:r>
              <a:rPr lang="en-GB" altLang="en-US" sz="1400" dirty="0"/>
              <a:t> (2012) doi:10.1038/nature11212</a:t>
            </a:r>
          </a:p>
        </p:txBody>
      </p:sp>
      <p:pic>
        <p:nvPicPr>
          <p:cNvPr id="4" name="Picture 296" descr="nature11212-f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836712"/>
            <a:ext cx="5112567" cy="5731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88816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16198" t="8729" r="17639" b="3269"/>
          <a:stretch/>
        </p:blipFill>
        <p:spPr>
          <a:xfrm>
            <a:off x="1594" y="366284"/>
            <a:ext cx="9142405" cy="6519100"/>
          </a:xfrm>
        </p:spPr>
      </p:pic>
      <p:sp>
        <p:nvSpPr>
          <p:cNvPr id="3" name="Title 2"/>
          <p:cNvSpPr>
            <a:spLocks noGrp="1"/>
          </p:cNvSpPr>
          <p:nvPr>
            <p:ph type="title"/>
          </p:nvPr>
        </p:nvSpPr>
        <p:spPr/>
        <p:txBody>
          <a:bodyPr/>
          <a:lstStyle/>
          <a:p>
            <a:endParaRPr lang="lv-LV"/>
          </a:p>
        </p:txBody>
      </p:sp>
    </p:spTree>
    <p:extLst>
      <p:ext uri="{BB962C8B-B14F-4D97-AF65-F5344CB8AC3E}">
        <p14:creationId xmlns:p14="http://schemas.microsoft.com/office/powerpoint/2010/main" val="10788443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err="1" smtClean="0"/>
              <a:t>De</a:t>
            </a:r>
            <a:r>
              <a:rPr lang="lv-LV" dirty="0" smtClean="0"/>
              <a:t> </a:t>
            </a:r>
            <a:r>
              <a:rPr lang="lv-LV" dirty="0" err="1" smtClean="0"/>
              <a:t>novo</a:t>
            </a:r>
            <a:r>
              <a:rPr lang="lv-LV" dirty="0" smtClean="0"/>
              <a:t> motīvu atklāšana</a:t>
            </a:r>
            <a:endParaRPr lang="en-US" dirty="0"/>
          </a:p>
        </p:txBody>
      </p:sp>
      <p:sp>
        <p:nvSpPr>
          <p:cNvPr id="3" name="Text Box 4"/>
          <p:cNvSpPr txBox="1">
            <a:spLocks noChangeArrowheads="1"/>
          </p:cNvSpPr>
          <p:nvPr/>
        </p:nvSpPr>
        <p:spPr bwMode="auto">
          <a:xfrm>
            <a:off x="1524000" y="6675437"/>
            <a:ext cx="76200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ctr" rtl="0" fontAlgn="base">
              <a:spcBef>
                <a:spcPct val="0"/>
              </a:spcBef>
              <a:spcAft>
                <a:spcPct val="0"/>
              </a:spcAft>
              <a:defRPr sz="1200" kern="1200">
                <a:solidFill>
                  <a:schemeClr val="tx1"/>
                </a:solidFill>
                <a:latin typeface="Arial" charset="0"/>
                <a:ea typeface="+mn-ea"/>
                <a:cs typeface="+mn-cs"/>
              </a:defRPr>
            </a:lvl1pPr>
            <a:lvl2pPr marL="457200" algn="ctr" rtl="0" fontAlgn="base">
              <a:spcBef>
                <a:spcPct val="0"/>
              </a:spcBef>
              <a:spcAft>
                <a:spcPct val="0"/>
              </a:spcAft>
              <a:defRPr sz="1200" kern="1200">
                <a:solidFill>
                  <a:schemeClr val="tx1"/>
                </a:solidFill>
                <a:latin typeface="Arial" charset="0"/>
                <a:ea typeface="+mn-ea"/>
                <a:cs typeface="+mn-cs"/>
              </a:defRPr>
            </a:lvl2pPr>
            <a:lvl3pPr marL="914400" algn="ctr" rtl="0" fontAlgn="base">
              <a:spcBef>
                <a:spcPct val="0"/>
              </a:spcBef>
              <a:spcAft>
                <a:spcPct val="0"/>
              </a:spcAft>
              <a:defRPr sz="1200" kern="1200">
                <a:solidFill>
                  <a:schemeClr val="tx1"/>
                </a:solidFill>
                <a:latin typeface="Arial" charset="0"/>
                <a:ea typeface="+mn-ea"/>
                <a:cs typeface="+mn-cs"/>
              </a:defRPr>
            </a:lvl3pPr>
            <a:lvl4pPr marL="1371600" algn="ctr" rtl="0" fontAlgn="base">
              <a:spcBef>
                <a:spcPct val="0"/>
              </a:spcBef>
              <a:spcAft>
                <a:spcPct val="0"/>
              </a:spcAft>
              <a:defRPr sz="1200" kern="1200">
                <a:solidFill>
                  <a:schemeClr val="tx1"/>
                </a:solidFill>
                <a:latin typeface="Arial" charset="0"/>
                <a:ea typeface="+mn-ea"/>
                <a:cs typeface="+mn-cs"/>
              </a:defRPr>
            </a:lvl4pPr>
            <a:lvl5pPr marL="1828800" algn="ctr" rtl="0" fontAlgn="base">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algn="ctr"/>
            <a:r>
              <a:rPr lang="en-GB" altLang="en-US"/>
              <a:t>S Neph </a:t>
            </a:r>
            <a:r>
              <a:rPr lang="en-GB" altLang="en-US" i="1"/>
              <a:t>et al. Nature</a:t>
            </a:r>
            <a:r>
              <a:rPr lang="en-GB" altLang="en-US"/>
              <a:t> </a:t>
            </a:r>
            <a:r>
              <a:rPr lang="en-GB" altLang="en-US" b="1"/>
              <a:t>000</a:t>
            </a:r>
            <a:r>
              <a:rPr lang="en-GB" altLang="en-US"/>
              <a:t>, </a:t>
            </a:r>
            <a:r>
              <a:rPr lang="en-GB" altLang="zh-CN">
                <a:ea typeface="宋体" pitchFamily="2" charset="-122"/>
              </a:rPr>
              <a:t>1-8</a:t>
            </a:r>
            <a:r>
              <a:rPr lang="en-GB" altLang="en-US"/>
              <a:t> (2012) doi:10.1038/nature11212</a:t>
            </a:r>
          </a:p>
        </p:txBody>
      </p:sp>
      <p:pic>
        <p:nvPicPr>
          <p:cNvPr id="4" name="Picture 3" descr="nature11212-f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980728"/>
            <a:ext cx="8568952" cy="5480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45822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563563"/>
          </a:xfrm>
        </p:spPr>
        <p:txBody>
          <a:bodyPr/>
          <a:lstStyle/>
          <a:p>
            <a:r>
              <a:rPr lang="lv-LV" dirty="0" err="1" smtClean="0"/>
              <a:t>Dnāzes</a:t>
            </a:r>
            <a:r>
              <a:rPr lang="lv-LV" dirty="0" smtClean="0"/>
              <a:t> protekcija atklāj šūnu selektīvus gēnu regulatorus</a:t>
            </a:r>
            <a:endParaRPr lang="en-US" dirty="0"/>
          </a:p>
        </p:txBody>
      </p:sp>
      <p:sp>
        <p:nvSpPr>
          <p:cNvPr id="3" name="Text Box 4"/>
          <p:cNvSpPr txBox="1">
            <a:spLocks noChangeArrowheads="1"/>
          </p:cNvSpPr>
          <p:nvPr/>
        </p:nvSpPr>
        <p:spPr bwMode="auto">
          <a:xfrm>
            <a:off x="1524000" y="6690353"/>
            <a:ext cx="76200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ctr" rtl="0" fontAlgn="base">
              <a:spcBef>
                <a:spcPct val="0"/>
              </a:spcBef>
              <a:spcAft>
                <a:spcPct val="0"/>
              </a:spcAft>
              <a:defRPr sz="1200" kern="1200">
                <a:solidFill>
                  <a:schemeClr val="tx1"/>
                </a:solidFill>
                <a:latin typeface="Arial" charset="0"/>
                <a:ea typeface="+mn-ea"/>
                <a:cs typeface="+mn-cs"/>
              </a:defRPr>
            </a:lvl1pPr>
            <a:lvl2pPr marL="457200" algn="ctr" rtl="0" fontAlgn="base">
              <a:spcBef>
                <a:spcPct val="0"/>
              </a:spcBef>
              <a:spcAft>
                <a:spcPct val="0"/>
              </a:spcAft>
              <a:defRPr sz="1200" kern="1200">
                <a:solidFill>
                  <a:schemeClr val="tx1"/>
                </a:solidFill>
                <a:latin typeface="Arial" charset="0"/>
                <a:ea typeface="+mn-ea"/>
                <a:cs typeface="+mn-cs"/>
              </a:defRPr>
            </a:lvl2pPr>
            <a:lvl3pPr marL="914400" algn="ctr" rtl="0" fontAlgn="base">
              <a:spcBef>
                <a:spcPct val="0"/>
              </a:spcBef>
              <a:spcAft>
                <a:spcPct val="0"/>
              </a:spcAft>
              <a:defRPr sz="1200" kern="1200">
                <a:solidFill>
                  <a:schemeClr val="tx1"/>
                </a:solidFill>
                <a:latin typeface="Arial" charset="0"/>
                <a:ea typeface="+mn-ea"/>
                <a:cs typeface="+mn-cs"/>
              </a:defRPr>
            </a:lvl3pPr>
            <a:lvl4pPr marL="1371600" algn="ctr" rtl="0" fontAlgn="base">
              <a:spcBef>
                <a:spcPct val="0"/>
              </a:spcBef>
              <a:spcAft>
                <a:spcPct val="0"/>
              </a:spcAft>
              <a:defRPr sz="1200" kern="1200">
                <a:solidFill>
                  <a:schemeClr val="tx1"/>
                </a:solidFill>
                <a:latin typeface="Arial" charset="0"/>
                <a:ea typeface="+mn-ea"/>
                <a:cs typeface="+mn-cs"/>
              </a:defRPr>
            </a:lvl4pPr>
            <a:lvl5pPr marL="1828800" algn="ctr" rtl="0" fontAlgn="base">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algn="ctr"/>
            <a:r>
              <a:rPr lang="en-GB" altLang="en-US" dirty="0"/>
              <a:t>S </a:t>
            </a:r>
            <a:r>
              <a:rPr lang="en-GB" altLang="en-US" dirty="0" err="1"/>
              <a:t>Neph</a:t>
            </a:r>
            <a:r>
              <a:rPr lang="en-GB" altLang="en-US" dirty="0"/>
              <a:t> </a:t>
            </a:r>
            <a:r>
              <a:rPr lang="en-GB" altLang="en-US" i="1" dirty="0"/>
              <a:t>et al. Nature</a:t>
            </a:r>
            <a:r>
              <a:rPr lang="en-GB" altLang="en-US" dirty="0"/>
              <a:t> </a:t>
            </a:r>
            <a:r>
              <a:rPr lang="en-GB" altLang="en-US" b="1" dirty="0"/>
              <a:t>000</a:t>
            </a:r>
            <a:r>
              <a:rPr lang="en-GB" altLang="en-US" dirty="0"/>
              <a:t>, </a:t>
            </a:r>
            <a:r>
              <a:rPr lang="en-GB" altLang="zh-CN" dirty="0">
                <a:ea typeface="宋体" pitchFamily="2" charset="-122"/>
              </a:rPr>
              <a:t>1-8</a:t>
            </a:r>
            <a:r>
              <a:rPr lang="en-GB" altLang="en-US" dirty="0"/>
              <a:t> (2012) doi:10.1038/nature11212</a:t>
            </a:r>
          </a:p>
        </p:txBody>
      </p:sp>
      <p:pic>
        <p:nvPicPr>
          <p:cNvPr id="4" name="Picture 3" descr="nature11212-f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755010"/>
            <a:ext cx="7488832" cy="585931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42720" y="2924944"/>
            <a:ext cx="3698448" cy="369332"/>
          </a:xfrm>
          <a:prstGeom prst="rect">
            <a:avLst/>
          </a:prstGeom>
          <a:noFill/>
        </p:spPr>
        <p:txBody>
          <a:bodyPr wrap="none" rtlCol="0">
            <a:spAutoFit/>
          </a:bodyPr>
          <a:lstStyle/>
          <a:p>
            <a:r>
              <a:rPr lang="lv-LV" dirty="0" smtClean="0"/>
              <a:t>NRSF – VGF </a:t>
            </a:r>
            <a:r>
              <a:rPr lang="lv-LV" dirty="0" err="1" smtClean="0"/>
              <a:t>promotera</a:t>
            </a:r>
            <a:r>
              <a:rPr lang="lv-LV" dirty="0" smtClean="0"/>
              <a:t> </a:t>
            </a:r>
            <a:r>
              <a:rPr lang="lv-LV" dirty="0" err="1" smtClean="0"/>
              <a:t>represors</a:t>
            </a:r>
            <a:endParaRPr lang="en-US" dirty="0"/>
          </a:p>
        </p:txBody>
      </p:sp>
    </p:spTree>
    <p:extLst>
      <p:ext uri="{BB962C8B-B14F-4D97-AF65-F5344CB8AC3E}">
        <p14:creationId xmlns:p14="http://schemas.microsoft.com/office/powerpoint/2010/main" val="25858502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3361" y="5878697"/>
            <a:ext cx="652320" cy="65238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51040" y="979303"/>
            <a:ext cx="3846240"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2651041" y="5972308"/>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altLang="en-US" sz="1100" b="1">
                <a:latin typeface="Arial" charset="0"/>
              </a:rPr>
              <a:t>Schaub M A et al. Genome Res. 2012;22:1748-1759</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9pPr>
          </a:lstStyle>
          <a:p>
            <a:r>
              <a:rPr lang="en-GB" altLang="en-US" sz="900">
                <a:latin typeface="Arial" charset="0"/>
              </a:rPr>
              <a:t>© 2012, Published by Cold Spring Harbor Laboratory Press</a:t>
            </a:r>
          </a:p>
        </p:txBody>
      </p:sp>
      <p:sp>
        <p:nvSpPr>
          <p:cNvPr id="7" name="Title 1"/>
          <p:cNvSpPr txBox="1">
            <a:spLocks/>
          </p:cNvSpPr>
          <p:nvPr/>
        </p:nvSpPr>
        <p:spPr>
          <a:xfrm>
            <a:off x="457200" y="152400"/>
            <a:ext cx="8229600" cy="563563"/>
          </a:xfrm>
          <a:prstGeom prst="rect">
            <a:avLst/>
          </a:prstGeom>
        </p:spPr>
        <p:txBody>
          <a:bodyPr/>
          <a:lstStyle>
            <a:lvl1pPr algn="r" rtl="0" eaLnBrk="1" fontAlgn="base" hangingPunct="1">
              <a:spcBef>
                <a:spcPct val="0"/>
              </a:spcBef>
              <a:spcAft>
                <a:spcPct val="0"/>
              </a:spcAft>
              <a:defRPr sz="3200" b="1">
                <a:solidFill>
                  <a:srgbClr val="000066"/>
                </a:solidFill>
                <a:latin typeface="Calibri" pitchFamily="34" charset="0"/>
                <a:ea typeface="+mj-ea"/>
                <a:cs typeface="Calibri" pitchFamily="34" charset="0"/>
              </a:defRPr>
            </a:lvl1pPr>
            <a:lvl2pPr algn="r" rtl="0" eaLnBrk="1" fontAlgn="base" hangingPunct="1">
              <a:spcBef>
                <a:spcPct val="0"/>
              </a:spcBef>
              <a:spcAft>
                <a:spcPct val="0"/>
              </a:spcAft>
              <a:defRPr sz="3200">
                <a:solidFill>
                  <a:schemeClr val="tx1"/>
                </a:solidFill>
                <a:latin typeface="Verdana" pitchFamily="34" charset="0"/>
              </a:defRPr>
            </a:lvl2pPr>
            <a:lvl3pPr algn="r" rtl="0" eaLnBrk="1" fontAlgn="base" hangingPunct="1">
              <a:spcBef>
                <a:spcPct val="0"/>
              </a:spcBef>
              <a:spcAft>
                <a:spcPct val="0"/>
              </a:spcAft>
              <a:defRPr sz="3200">
                <a:solidFill>
                  <a:schemeClr val="tx1"/>
                </a:solidFill>
                <a:latin typeface="Verdana" pitchFamily="34" charset="0"/>
              </a:defRPr>
            </a:lvl3pPr>
            <a:lvl4pPr algn="r" rtl="0" eaLnBrk="1" fontAlgn="base" hangingPunct="1">
              <a:spcBef>
                <a:spcPct val="0"/>
              </a:spcBef>
              <a:spcAft>
                <a:spcPct val="0"/>
              </a:spcAft>
              <a:defRPr sz="3200">
                <a:solidFill>
                  <a:schemeClr val="tx1"/>
                </a:solidFill>
                <a:latin typeface="Verdana" pitchFamily="34" charset="0"/>
              </a:defRPr>
            </a:lvl4pPr>
            <a:lvl5pPr algn="r" rtl="0" eaLnBrk="1" fontAlgn="base" hangingPunct="1">
              <a:spcBef>
                <a:spcPct val="0"/>
              </a:spcBef>
              <a:spcAft>
                <a:spcPct val="0"/>
              </a:spcAft>
              <a:defRPr sz="3200">
                <a:solidFill>
                  <a:schemeClr val="tx1"/>
                </a:solidFill>
                <a:latin typeface="Verdana" pitchFamily="34" charset="0"/>
              </a:defRPr>
            </a:lvl5pPr>
            <a:lvl6pPr marL="457200" algn="r" rtl="0" eaLnBrk="1" fontAlgn="base" hangingPunct="1">
              <a:spcBef>
                <a:spcPct val="0"/>
              </a:spcBef>
              <a:spcAft>
                <a:spcPct val="0"/>
              </a:spcAft>
              <a:defRPr sz="3200">
                <a:solidFill>
                  <a:schemeClr val="tx1"/>
                </a:solidFill>
                <a:latin typeface="Verdana" pitchFamily="34" charset="0"/>
              </a:defRPr>
            </a:lvl6pPr>
            <a:lvl7pPr marL="914400" algn="r" rtl="0" eaLnBrk="1" fontAlgn="base" hangingPunct="1">
              <a:spcBef>
                <a:spcPct val="0"/>
              </a:spcBef>
              <a:spcAft>
                <a:spcPct val="0"/>
              </a:spcAft>
              <a:defRPr sz="3200">
                <a:solidFill>
                  <a:schemeClr val="tx1"/>
                </a:solidFill>
                <a:latin typeface="Verdana" pitchFamily="34" charset="0"/>
              </a:defRPr>
            </a:lvl7pPr>
            <a:lvl8pPr marL="1371600" algn="r" rtl="0" eaLnBrk="1" fontAlgn="base" hangingPunct="1">
              <a:spcBef>
                <a:spcPct val="0"/>
              </a:spcBef>
              <a:spcAft>
                <a:spcPct val="0"/>
              </a:spcAft>
              <a:defRPr sz="3200">
                <a:solidFill>
                  <a:schemeClr val="tx1"/>
                </a:solidFill>
                <a:latin typeface="Verdana" pitchFamily="34" charset="0"/>
              </a:defRPr>
            </a:lvl8pPr>
            <a:lvl9pPr marL="1828800" algn="r" rtl="0" eaLnBrk="1" fontAlgn="base" hangingPunct="1">
              <a:spcBef>
                <a:spcPct val="0"/>
              </a:spcBef>
              <a:spcAft>
                <a:spcPct val="0"/>
              </a:spcAft>
              <a:defRPr sz="3200">
                <a:solidFill>
                  <a:schemeClr val="tx1"/>
                </a:solidFill>
                <a:latin typeface="Verdana" pitchFamily="34" charset="0"/>
              </a:defRPr>
            </a:lvl9pPr>
          </a:lstStyle>
          <a:p>
            <a:r>
              <a:rPr lang="lv-LV" kern="0" smtClean="0"/>
              <a:t>GWAS variantu izskaidrošana</a:t>
            </a:r>
            <a:endParaRPr lang="en-US" kern="0" dirty="0"/>
          </a:p>
        </p:txBody>
      </p:sp>
    </p:spTree>
    <p:extLst>
      <p:ext uri="{BB962C8B-B14F-4D97-AF65-F5344CB8AC3E}">
        <p14:creationId xmlns:p14="http://schemas.microsoft.com/office/powerpoint/2010/main" val="218807250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3361" y="5878697"/>
            <a:ext cx="652320" cy="65238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662" y="980728"/>
            <a:ext cx="8911235" cy="460900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671040" y="5972308"/>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altLang="en-US" sz="1100" b="1">
                <a:latin typeface="Arial" charset="0"/>
              </a:rPr>
              <a:t>Schaub M A et al. Genome Res. 2012;22:1748-1759</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9pPr>
          </a:lstStyle>
          <a:p>
            <a:r>
              <a:rPr lang="en-GB" altLang="en-US" sz="900">
                <a:latin typeface="Arial" charset="0"/>
              </a:rPr>
              <a:t>© 2012, Published by Cold Spring Harbor Laboratory Press</a:t>
            </a:r>
          </a:p>
        </p:txBody>
      </p:sp>
      <p:sp>
        <p:nvSpPr>
          <p:cNvPr id="7" name="Title 1"/>
          <p:cNvSpPr txBox="1">
            <a:spLocks/>
          </p:cNvSpPr>
          <p:nvPr/>
        </p:nvSpPr>
        <p:spPr>
          <a:xfrm>
            <a:off x="457200" y="152400"/>
            <a:ext cx="8229600" cy="563563"/>
          </a:xfrm>
          <a:prstGeom prst="rect">
            <a:avLst/>
          </a:prstGeom>
        </p:spPr>
        <p:txBody>
          <a:bodyPr/>
          <a:lstStyle>
            <a:lvl1pPr algn="r" rtl="0" eaLnBrk="1" fontAlgn="base" hangingPunct="1">
              <a:spcBef>
                <a:spcPct val="0"/>
              </a:spcBef>
              <a:spcAft>
                <a:spcPct val="0"/>
              </a:spcAft>
              <a:defRPr sz="3200" b="1">
                <a:solidFill>
                  <a:srgbClr val="000066"/>
                </a:solidFill>
                <a:latin typeface="Calibri" pitchFamily="34" charset="0"/>
                <a:ea typeface="+mj-ea"/>
                <a:cs typeface="Calibri" pitchFamily="34" charset="0"/>
              </a:defRPr>
            </a:lvl1pPr>
            <a:lvl2pPr algn="r" rtl="0" eaLnBrk="1" fontAlgn="base" hangingPunct="1">
              <a:spcBef>
                <a:spcPct val="0"/>
              </a:spcBef>
              <a:spcAft>
                <a:spcPct val="0"/>
              </a:spcAft>
              <a:defRPr sz="3200">
                <a:solidFill>
                  <a:schemeClr val="tx1"/>
                </a:solidFill>
                <a:latin typeface="Verdana" pitchFamily="34" charset="0"/>
              </a:defRPr>
            </a:lvl2pPr>
            <a:lvl3pPr algn="r" rtl="0" eaLnBrk="1" fontAlgn="base" hangingPunct="1">
              <a:spcBef>
                <a:spcPct val="0"/>
              </a:spcBef>
              <a:spcAft>
                <a:spcPct val="0"/>
              </a:spcAft>
              <a:defRPr sz="3200">
                <a:solidFill>
                  <a:schemeClr val="tx1"/>
                </a:solidFill>
                <a:latin typeface="Verdana" pitchFamily="34" charset="0"/>
              </a:defRPr>
            </a:lvl3pPr>
            <a:lvl4pPr algn="r" rtl="0" eaLnBrk="1" fontAlgn="base" hangingPunct="1">
              <a:spcBef>
                <a:spcPct val="0"/>
              </a:spcBef>
              <a:spcAft>
                <a:spcPct val="0"/>
              </a:spcAft>
              <a:defRPr sz="3200">
                <a:solidFill>
                  <a:schemeClr val="tx1"/>
                </a:solidFill>
                <a:latin typeface="Verdana" pitchFamily="34" charset="0"/>
              </a:defRPr>
            </a:lvl4pPr>
            <a:lvl5pPr algn="r" rtl="0" eaLnBrk="1" fontAlgn="base" hangingPunct="1">
              <a:spcBef>
                <a:spcPct val="0"/>
              </a:spcBef>
              <a:spcAft>
                <a:spcPct val="0"/>
              </a:spcAft>
              <a:defRPr sz="3200">
                <a:solidFill>
                  <a:schemeClr val="tx1"/>
                </a:solidFill>
                <a:latin typeface="Verdana" pitchFamily="34" charset="0"/>
              </a:defRPr>
            </a:lvl5pPr>
            <a:lvl6pPr marL="457200" algn="r" rtl="0" eaLnBrk="1" fontAlgn="base" hangingPunct="1">
              <a:spcBef>
                <a:spcPct val="0"/>
              </a:spcBef>
              <a:spcAft>
                <a:spcPct val="0"/>
              </a:spcAft>
              <a:defRPr sz="3200">
                <a:solidFill>
                  <a:schemeClr val="tx1"/>
                </a:solidFill>
                <a:latin typeface="Verdana" pitchFamily="34" charset="0"/>
              </a:defRPr>
            </a:lvl6pPr>
            <a:lvl7pPr marL="914400" algn="r" rtl="0" eaLnBrk="1" fontAlgn="base" hangingPunct="1">
              <a:spcBef>
                <a:spcPct val="0"/>
              </a:spcBef>
              <a:spcAft>
                <a:spcPct val="0"/>
              </a:spcAft>
              <a:defRPr sz="3200">
                <a:solidFill>
                  <a:schemeClr val="tx1"/>
                </a:solidFill>
                <a:latin typeface="Verdana" pitchFamily="34" charset="0"/>
              </a:defRPr>
            </a:lvl7pPr>
            <a:lvl8pPr marL="1371600" algn="r" rtl="0" eaLnBrk="1" fontAlgn="base" hangingPunct="1">
              <a:spcBef>
                <a:spcPct val="0"/>
              </a:spcBef>
              <a:spcAft>
                <a:spcPct val="0"/>
              </a:spcAft>
              <a:defRPr sz="3200">
                <a:solidFill>
                  <a:schemeClr val="tx1"/>
                </a:solidFill>
                <a:latin typeface="Verdana" pitchFamily="34" charset="0"/>
              </a:defRPr>
            </a:lvl8pPr>
            <a:lvl9pPr marL="1828800" algn="r" rtl="0" eaLnBrk="1" fontAlgn="base" hangingPunct="1">
              <a:spcBef>
                <a:spcPct val="0"/>
              </a:spcBef>
              <a:spcAft>
                <a:spcPct val="0"/>
              </a:spcAft>
              <a:defRPr sz="3200">
                <a:solidFill>
                  <a:schemeClr val="tx1"/>
                </a:solidFill>
                <a:latin typeface="Verdana" pitchFamily="34" charset="0"/>
              </a:defRPr>
            </a:lvl9pPr>
          </a:lstStyle>
          <a:p>
            <a:r>
              <a:rPr lang="lv-LV" kern="0" dirty="0" smtClean="0"/>
              <a:t>GWAS variantu proporcija funkcionālajos datos</a:t>
            </a:r>
            <a:endParaRPr lang="en-US" kern="0" dirty="0"/>
          </a:p>
        </p:txBody>
      </p:sp>
    </p:spTree>
    <p:extLst>
      <p:ext uri="{BB962C8B-B14F-4D97-AF65-F5344CB8AC3E}">
        <p14:creationId xmlns:p14="http://schemas.microsoft.com/office/powerpoint/2010/main" val="14549680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491" y="834885"/>
            <a:ext cx="8460432" cy="6004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a:xfrm>
            <a:off x="457200" y="152400"/>
            <a:ext cx="8229600" cy="563563"/>
          </a:xfrm>
          <a:prstGeom prst="rect">
            <a:avLst/>
          </a:prstGeom>
        </p:spPr>
        <p:txBody>
          <a:bodyPr/>
          <a:lstStyle>
            <a:lvl1pPr algn="r" rtl="0" eaLnBrk="1" fontAlgn="base" hangingPunct="1">
              <a:spcBef>
                <a:spcPct val="0"/>
              </a:spcBef>
              <a:spcAft>
                <a:spcPct val="0"/>
              </a:spcAft>
              <a:defRPr sz="3200" b="1">
                <a:solidFill>
                  <a:srgbClr val="000066"/>
                </a:solidFill>
                <a:latin typeface="Calibri" pitchFamily="34" charset="0"/>
                <a:ea typeface="+mj-ea"/>
                <a:cs typeface="Calibri" pitchFamily="34" charset="0"/>
              </a:defRPr>
            </a:lvl1pPr>
            <a:lvl2pPr algn="r" rtl="0" eaLnBrk="1" fontAlgn="base" hangingPunct="1">
              <a:spcBef>
                <a:spcPct val="0"/>
              </a:spcBef>
              <a:spcAft>
                <a:spcPct val="0"/>
              </a:spcAft>
              <a:defRPr sz="3200">
                <a:solidFill>
                  <a:schemeClr val="tx1"/>
                </a:solidFill>
                <a:latin typeface="Verdana" pitchFamily="34" charset="0"/>
              </a:defRPr>
            </a:lvl2pPr>
            <a:lvl3pPr algn="r" rtl="0" eaLnBrk="1" fontAlgn="base" hangingPunct="1">
              <a:spcBef>
                <a:spcPct val="0"/>
              </a:spcBef>
              <a:spcAft>
                <a:spcPct val="0"/>
              </a:spcAft>
              <a:defRPr sz="3200">
                <a:solidFill>
                  <a:schemeClr val="tx1"/>
                </a:solidFill>
                <a:latin typeface="Verdana" pitchFamily="34" charset="0"/>
              </a:defRPr>
            </a:lvl3pPr>
            <a:lvl4pPr algn="r" rtl="0" eaLnBrk="1" fontAlgn="base" hangingPunct="1">
              <a:spcBef>
                <a:spcPct val="0"/>
              </a:spcBef>
              <a:spcAft>
                <a:spcPct val="0"/>
              </a:spcAft>
              <a:defRPr sz="3200">
                <a:solidFill>
                  <a:schemeClr val="tx1"/>
                </a:solidFill>
                <a:latin typeface="Verdana" pitchFamily="34" charset="0"/>
              </a:defRPr>
            </a:lvl4pPr>
            <a:lvl5pPr algn="r" rtl="0" eaLnBrk="1" fontAlgn="base" hangingPunct="1">
              <a:spcBef>
                <a:spcPct val="0"/>
              </a:spcBef>
              <a:spcAft>
                <a:spcPct val="0"/>
              </a:spcAft>
              <a:defRPr sz="3200">
                <a:solidFill>
                  <a:schemeClr val="tx1"/>
                </a:solidFill>
                <a:latin typeface="Verdana" pitchFamily="34" charset="0"/>
              </a:defRPr>
            </a:lvl5pPr>
            <a:lvl6pPr marL="457200" algn="r" rtl="0" eaLnBrk="1" fontAlgn="base" hangingPunct="1">
              <a:spcBef>
                <a:spcPct val="0"/>
              </a:spcBef>
              <a:spcAft>
                <a:spcPct val="0"/>
              </a:spcAft>
              <a:defRPr sz="3200">
                <a:solidFill>
                  <a:schemeClr val="tx1"/>
                </a:solidFill>
                <a:latin typeface="Verdana" pitchFamily="34" charset="0"/>
              </a:defRPr>
            </a:lvl6pPr>
            <a:lvl7pPr marL="914400" algn="r" rtl="0" eaLnBrk="1" fontAlgn="base" hangingPunct="1">
              <a:spcBef>
                <a:spcPct val="0"/>
              </a:spcBef>
              <a:spcAft>
                <a:spcPct val="0"/>
              </a:spcAft>
              <a:defRPr sz="3200">
                <a:solidFill>
                  <a:schemeClr val="tx1"/>
                </a:solidFill>
                <a:latin typeface="Verdana" pitchFamily="34" charset="0"/>
              </a:defRPr>
            </a:lvl7pPr>
            <a:lvl8pPr marL="1371600" algn="r" rtl="0" eaLnBrk="1" fontAlgn="base" hangingPunct="1">
              <a:spcBef>
                <a:spcPct val="0"/>
              </a:spcBef>
              <a:spcAft>
                <a:spcPct val="0"/>
              </a:spcAft>
              <a:defRPr sz="3200">
                <a:solidFill>
                  <a:schemeClr val="tx1"/>
                </a:solidFill>
                <a:latin typeface="Verdana" pitchFamily="34" charset="0"/>
              </a:defRPr>
            </a:lvl8pPr>
            <a:lvl9pPr marL="1828800" algn="r" rtl="0" eaLnBrk="1" fontAlgn="base" hangingPunct="1">
              <a:spcBef>
                <a:spcPct val="0"/>
              </a:spcBef>
              <a:spcAft>
                <a:spcPct val="0"/>
              </a:spcAft>
              <a:defRPr sz="3200">
                <a:solidFill>
                  <a:schemeClr val="tx1"/>
                </a:solidFill>
                <a:latin typeface="Verdana" pitchFamily="34" charset="0"/>
              </a:defRPr>
            </a:lvl9pPr>
          </a:lstStyle>
          <a:p>
            <a:r>
              <a:rPr lang="lv-LV" kern="0" dirty="0" smtClean="0"/>
              <a:t>GWAS SNP salīdzinājums ar LD variantiem</a:t>
            </a:r>
            <a:endParaRPr lang="en-US" kern="0" dirty="0"/>
          </a:p>
        </p:txBody>
      </p:sp>
    </p:spTree>
    <p:extLst>
      <p:ext uri="{BB962C8B-B14F-4D97-AF65-F5344CB8AC3E}">
        <p14:creationId xmlns:p14="http://schemas.microsoft.com/office/powerpoint/2010/main" val="42252499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293352" y="235907"/>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pPr algn="ctr"/>
            <a:r>
              <a:rPr lang="lv-LV" altLang="en-US" b="1" dirty="0" smtClean="0">
                <a:solidFill>
                  <a:schemeClr val="tx1">
                    <a:lumMod val="75000"/>
                  </a:schemeClr>
                </a:solidFill>
                <a:latin typeface="Arial" charset="0"/>
              </a:rPr>
              <a:t>Dažādu eksperimentālo datu kombinēšana </a:t>
            </a:r>
            <a:endParaRPr lang="en-GB" altLang="en-US" b="1" dirty="0">
              <a:solidFill>
                <a:schemeClr val="tx1">
                  <a:lumMod val="75000"/>
                </a:schemeClr>
              </a:solidFill>
              <a:latin typeface="Arial"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3361" y="5878697"/>
            <a:ext cx="652320" cy="65238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980" y="1745463"/>
            <a:ext cx="7804800" cy="335987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671040" y="5972308"/>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altLang="en-US" sz="1100" b="1">
                <a:latin typeface="Arial" charset="0"/>
              </a:rPr>
              <a:t>Schaub M A et al. Genome Res. 2012;22:1748-1759</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9pPr>
          </a:lstStyle>
          <a:p>
            <a:r>
              <a:rPr lang="en-GB" altLang="en-US" sz="900">
                <a:latin typeface="Arial" charset="0"/>
              </a:rPr>
              <a:t>© 2012, Published by Cold Spring Harbor Laboratory Press</a:t>
            </a:r>
          </a:p>
        </p:txBody>
      </p:sp>
    </p:spTree>
    <p:extLst>
      <p:ext uri="{BB962C8B-B14F-4D97-AF65-F5344CB8AC3E}">
        <p14:creationId xmlns:p14="http://schemas.microsoft.com/office/powerpoint/2010/main" val="24212633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2561" y="332656"/>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pPr algn="ctr"/>
            <a:r>
              <a:rPr lang="en-GB" altLang="en-US" sz="2800" b="1" dirty="0" smtClean="0">
                <a:solidFill>
                  <a:schemeClr val="tx1">
                    <a:lumMod val="75000"/>
                  </a:schemeClr>
                </a:solidFill>
                <a:latin typeface="Arial" charset="0"/>
              </a:rPr>
              <a:t>Fun</a:t>
            </a:r>
            <a:r>
              <a:rPr lang="lv-LV" altLang="en-US" sz="2800" b="1" dirty="0" smtClean="0">
                <a:solidFill>
                  <a:schemeClr val="tx1">
                    <a:lumMod val="75000"/>
                  </a:schemeClr>
                </a:solidFill>
                <a:latin typeface="Arial" charset="0"/>
              </a:rPr>
              <a:t>k</a:t>
            </a:r>
            <a:r>
              <a:rPr lang="en-GB" altLang="en-US" sz="2800" b="1" dirty="0" err="1" smtClean="0">
                <a:solidFill>
                  <a:schemeClr val="tx1">
                    <a:lumMod val="75000"/>
                  </a:schemeClr>
                </a:solidFill>
                <a:latin typeface="Arial" charset="0"/>
              </a:rPr>
              <a:t>cion</a:t>
            </a:r>
            <a:r>
              <a:rPr lang="lv-LV" altLang="en-US" sz="2800" b="1" dirty="0" err="1" smtClean="0">
                <a:solidFill>
                  <a:schemeClr val="tx1">
                    <a:lumMod val="75000"/>
                  </a:schemeClr>
                </a:solidFill>
                <a:latin typeface="Arial" charset="0"/>
              </a:rPr>
              <a:t>ālais</a:t>
            </a:r>
            <a:r>
              <a:rPr lang="en-GB" altLang="en-US" sz="2800" b="1" dirty="0" smtClean="0">
                <a:solidFill>
                  <a:schemeClr val="tx1">
                    <a:lumMod val="75000"/>
                  </a:schemeClr>
                </a:solidFill>
                <a:latin typeface="Arial" charset="0"/>
              </a:rPr>
              <a:t> </a:t>
            </a:r>
            <a:r>
              <a:rPr lang="en-GB" altLang="en-US" sz="2800" b="1" dirty="0">
                <a:solidFill>
                  <a:schemeClr val="tx1">
                    <a:lumMod val="75000"/>
                  </a:schemeClr>
                </a:solidFill>
                <a:latin typeface="Arial" charset="0"/>
              </a:rPr>
              <a:t>SNP rs7163757.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3361" y="5878697"/>
            <a:ext cx="652320" cy="65238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5760" y="979303"/>
            <a:ext cx="6975360"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1085760" y="5972308"/>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altLang="en-US" sz="1100" b="1">
                <a:latin typeface="Arial" charset="0"/>
              </a:rPr>
              <a:t>Schaub M A et al. Genome Res. 2012;22:1748-1759</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9pPr>
          </a:lstStyle>
          <a:p>
            <a:r>
              <a:rPr lang="en-GB" altLang="en-US" sz="900">
                <a:latin typeface="Arial" charset="0"/>
              </a:rPr>
              <a:t>© 2012, Published by Cold Spring Harbor Laboratory Press</a:t>
            </a:r>
          </a:p>
        </p:txBody>
      </p:sp>
    </p:spTree>
    <p:extLst>
      <p:ext uri="{BB962C8B-B14F-4D97-AF65-F5344CB8AC3E}">
        <p14:creationId xmlns:p14="http://schemas.microsoft.com/office/powerpoint/2010/main" val="257558820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38438" y="9633"/>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pPr algn="ctr"/>
            <a:r>
              <a:rPr lang="lv-LV" altLang="en-US" b="1" dirty="0" err="1" smtClean="0">
                <a:solidFill>
                  <a:schemeClr val="tx1">
                    <a:lumMod val="75000"/>
                  </a:schemeClr>
                </a:solidFill>
                <a:latin typeface="Arial" charset="0"/>
              </a:rPr>
              <a:t>Funcionālā</a:t>
            </a:r>
            <a:r>
              <a:rPr lang="lv-LV" altLang="en-US" b="1" dirty="0" smtClean="0">
                <a:solidFill>
                  <a:schemeClr val="tx1">
                    <a:lumMod val="75000"/>
                  </a:schemeClr>
                </a:solidFill>
                <a:latin typeface="Arial" charset="0"/>
              </a:rPr>
              <a:t> informācija un LD struktūra palīdz noskaidrot </a:t>
            </a:r>
            <a:r>
              <a:rPr lang="en-GB" altLang="en-US" b="1" dirty="0" smtClean="0">
                <a:solidFill>
                  <a:schemeClr val="tx1">
                    <a:lumMod val="75000"/>
                  </a:schemeClr>
                </a:solidFill>
                <a:latin typeface="Arial" charset="0"/>
              </a:rPr>
              <a:t> </a:t>
            </a:r>
            <a:r>
              <a:rPr lang="en-GB" altLang="en-US" b="1" dirty="0">
                <a:solidFill>
                  <a:schemeClr val="tx1">
                    <a:lumMod val="75000"/>
                  </a:schemeClr>
                </a:solidFill>
                <a:latin typeface="Arial" charset="0"/>
              </a:rPr>
              <a:t>rs1333047 </a:t>
            </a:r>
            <a:r>
              <a:rPr lang="lv-LV" altLang="en-US" b="1" dirty="0" smtClean="0">
                <a:solidFill>
                  <a:schemeClr val="tx1">
                    <a:lumMod val="75000"/>
                  </a:schemeClr>
                </a:solidFill>
                <a:latin typeface="Arial" charset="0"/>
              </a:rPr>
              <a:t>lomu koronārās artērijas izraisīšanā</a:t>
            </a:r>
            <a:endParaRPr lang="en-GB" altLang="en-US" b="1" dirty="0">
              <a:solidFill>
                <a:schemeClr val="tx1">
                  <a:lumMod val="75000"/>
                </a:schemeClr>
              </a:solidFill>
              <a:latin typeface="Arial"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3361" y="5878697"/>
            <a:ext cx="652320" cy="65238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2000" y="979303"/>
            <a:ext cx="6484320"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1332001" y="5972308"/>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altLang="en-US" sz="1100" b="1">
                <a:latin typeface="Arial" charset="0"/>
              </a:rPr>
              <a:t>Schaub M A et al. Genome Res. 2012;22:1748-1759</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9pPr>
          </a:lstStyle>
          <a:p>
            <a:r>
              <a:rPr lang="en-GB" altLang="en-US" sz="900">
                <a:latin typeface="Arial" charset="0"/>
              </a:rPr>
              <a:t>© 2012, Published by Cold Spring Harbor Laboratory Press</a:t>
            </a:r>
          </a:p>
        </p:txBody>
      </p:sp>
    </p:spTree>
    <p:extLst>
      <p:ext uri="{BB962C8B-B14F-4D97-AF65-F5344CB8AC3E}">
        <p14:creationId xmlns:p14="http://schemas.microsoft.com/office/powerpoint/2010/main" val="13898899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lv-LV"/>
          </a:p>
        </p:txBody>
      </p:sp>
      <p:sp>
        <p:nvSpPr>
          <p:cNvPr id="3" name="Title 2"/>
          <p:cNvSpPr>
            <a:spLocks noGrp="1"/>
          </p:cNvSpPr>
          <p:nvPr>
            <p:ph type="title"/>
          </p:nvPr>
        </p:nvSpPr>
        <p:spPr/>
        <p:txBody>
          <a:bodyPr/>
          <a:lstStyle/>
          <a:p>
            <a:r>
              <a:rPr lang="lv-LV" dirty="0" smtClean="0"/>
              <a:t>Alēles specifiska saistīšana</a:t>
            </a:r>
            <a:endParaRPr lang="lv-LV"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71" y="836712"/>
            <a:ext cx="9055229" cy="5672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67122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 y="2132856"/>
            <a:ext cx="9048750"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9" y="34925"/>
            <a:ext cx="9156898" cy="1829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49634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lv-LV" dirty="0" smtClean="0"/>
              <a:t>ENCODE projekts</a:t>
            </a:r>
            <a:endParaRPr lang="lv-LV" dirty="0"/>
          </a:p>
        </p:txBody>
      </p:sp>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555" y="864833"/>
            <a:ext cx="8178188" cy="5842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68695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52400"/>
            <a:ext cx="8964488" cy="563563"/>
          </a:xfrm>
        </p:spPr>
        <p:txBody>
          <a:bodyPr/>
          <a:lstStyle/>
          <a:p>
            <a:r>
              <a:rPr lang="lv-LV" dirty="0" smtClean="0"/>
              <a:t>Evolucionāri konservatīvi varianti ir biežāki </a:t>
            </a:r>
            <a:r>
              <a:rPr lang="lv-LV" dirty="0" err="1" smtClean="0"/>
              <a:t>eksonos</a:t>
            </a:r>
            <a:r>
              <a:rPr lang="lv-LV" dirty="0" smtClean="0"/>
              <a:t> </a:t>
            </a:r>
            <a:endParaRPr lang="lv-LV"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13172"/>
            <a:ext cx="8964488" cy="4759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96854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8320" y="381027"/>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pPr algn="ctr"/>
            <a:r>
              <a:rPr lang="lv-LV" altLang="en-US" sz="1500" b="1" dirty="0" smtClean="0">
                <a:solidFill>
                  <a:schemeClr val="tx1">
                    <a:lumMod val="75000"/>
                  </a:schemeClr>
                </a:solidFill>
                <a:latin typeface="Arial" charset="0"/>
              </a:rPr>
              <a:t>Vēža sūnu līnijas uzrāda daudz vairāk unikālus </a:t>
            </a:r>
            <a:r>
              <a:rPr lang="en-GB" altLang="en-US" sz="1500" b="1" dirty="0" smtClean="0">
                <a:solidFill>
                  <a:schemeClr val="tx1">
                    <a:lumMod val="75000"/>
                  </a:schemeClr>
                </a:solidFill>
                <a:latin typeface="Arial" charset="0"/>
              </a:rPr>
              <a:t>DN</a:t>
            </a:r>
            <a:r>
              <a:rPr lang="lv-LV" altLang="en-US" sz="1500" b="1" dirty="0" err="1" smtClean="0">
                <a:solidFill>
                  <a:schemeClr val="tx1">
                    <a:lumMod val="75000"/>
                  </a:schemeClr>
                </a:solidFill>
                <a:latin typeface="Arial" charset="0"/>
              </a:rPr>
              <a:t>āzes</a:t>
            </a:r>
            <a:r>
              <a:rPr lang="en-GB" altLang="en-US" sz="1500" b="1" dirty="0" smtClean="0">
                <a:solidFill>
                  <a:schemeClr val="tx1">
                    <a:lumMod val="75000"/>
                  </a:schemeClr>
                </a:solidFill>
                <a:latin typeface="Arial" charset="0"/>
              </a:rPr>
              <a:t> </a:t>
            </a:r>
            <a:r>
              <a:rPr lang="en-GB" altLang="en-US" sz="1500" b="1" dirty="0">
                <a:solidFill>
                  <a:schemeClr val="tx1">
                    <a:lumMod val="75000"/>
                  </a:schemeClr>
                </a:solidFill>
                <a:latin typeface="Arial" charset="0"/>
              </a:rPr>
              <a:t>I </a:t>
            </a:r>
            <a:r>
              <a:rPr lang="lv-LV" altLang="en-US" sz="1500" b="1" dirty="0" smtClean="0">
                <a:solidFill>
                  <a:schemeClr val="tx1">
                    <a:lumMod val="75000"/>
                  </a:schemeClr>
                </a:solidFill>
                <a:latin typeface="Arial" charset="0"/>
              </a:rPr>
              <a:t>pīķus salīdzinot ar normālām šūnām</a:t>
            </a:r>
            <a:r>
              <a:rPr lang="en-GB" altLang="en-US" sz="1500" b="1" dirty="0" smtClean="0">
                <a:solidFill>
                  <a:schemeClr val="tx1">
                    <a:lumMod val="75000"/>
                  </a:schemeClr>
                </a:solidFill>
                <a:latin typeface="Arial" charset="0"/>
              </a:rPr>
              <a:t>. </a:t>
            </a:r>
            <a:endParaRPr lang="en-GB" altLang="en-US" sz="1500" b="1" dirty="0">
              <a:solidFill>
                <a:schemeClr val="tx1">
                  <a:lumMod val="75000"/>
                </a:schemeClr>
              </a:solidFill>
              <a:latin typeface="Arial"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3361" y="5878697"/>
            <a:ext cx="652320" cy="65238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7920" y="1194606"/>
            <a:ext cx="5353920"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1083244" y="6204891"/>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altLang="en-US" sz="1100" b="1" dirty="0" err="1">
                <a:latin typeface="Arial" charset="0"/>
              </a:rPr>
              <a:t>Vernot</a:t>
            </a:r>
            <a:r>
              <a:rPr lang="en-GB" altLang="en-US" sz="1100" b="1" dirty="0">
                <a:latin typeface="Arial" charset="0"/>
              </a:rPr>
              <a:t> B et al. Genome Res. 2012;22:1689-1697</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9pPr>
          </a:lstStyle>
          <a:p>
            <a:r>
              <a:rPr lang="en-GB" altLang="en-US" sz="900">
                <a:latin typeface="Arial" charset="0"/>
              </a:rPr>
              <a:t>© 2012, Published by Cold Spring Harbor Laboratory Press</a:t>
            </a:r>
          </a:p>
        </p:txBody>
      </p:sp>
    </p:spTree>
    <p:extLst>
      <p:ext uri="{BB962C8B-B14F-4D97-AF65-F5344CB8AC3E}">
        <p14:creationId xmlns:p14="http://schemas.microsoft.com/office/powerpoint/2010/main" val="9238791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60" y="1772816"/>
            <a:ext cx="9145111" cy="4185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7" y="188640"/>
            <a:ext cx="9203581" cy="132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27482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0905"/>
            <a:ext cx="9148484" cy="6382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90449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GWAS SNP </a:t>
            </a:r>
            <a:r>
              <a:rPr lang="lv-LV" dirty="0" err="1" smtClean="0"/>
              <a:t>regulatorie</a:t>
            </a:r>
            <a:r>
              <a:rPr lang="lv-LV" dirty="0" smtClean="0"/>
              <a:t> kandidāti</a:t>
            </a:r>
            <a:endParaRPr lang="lv-LV"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19363"/>
            <a:ext cx="9143999" cy="5290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72553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686800" cy="563563"/>
          </a:xfrm>
        </p:spPr>
        <p:txBody>
          <a:bodyPr/>
          <a:lstStyle/>
          <a:p>
            <a:r>
              <a:rPr lang="lv-LV" sz="2400" dirty="0" smtClean="0"/>
              <a:t>Autoimūno slimību SNP (24%) ir TF DHS,  kas mijiedarbojas ar IRF9  </a:t>
            </a:r>
            <a:endParaRPr lang="en-US" sz="2400" dirty="0"/>
          </a:p>
        </p:txBody>
      </p:sp>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0" y="1052736"/>
            <a:ext cx="6667500" cy="559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34422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Slimību SNP izpaužas atbilstošajās šūnu līnijās</a:t>
            </a:r>
            <a:endParaRPr lang="en-US" dirty="0"/>
          </a:p>
        </p:txBody>
      </p:sp>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24744"/>
            <a:ext cx="4867275" cy="557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8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1628800"/>
            <a:ext cx="4276725" cy="280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90831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16198" t="8729" r="17639" b="3269"/>
          <a:stretch/>
        </p:blipFill>
        <p:spPr>
          <a:xfrm>
            <a:off x="1594" y="366284"/>
            <a:ext cx="9142405" cy="6519100"/>
          </a:xfrm>
        </p:spPr>
      </p:pic>
      <p:sp>
        <p:nvSpPr>
          <p:cNvPr id="3" name="Title 2"/>
          <p:cNvSpPr>
            <a:spLocks noGrp="1"/>
          </p:cNvSpPr>
          <p:nvPr>
            <p:ph type="title"/>
          </p:nvPr>
        </p:nvSpPr>
        <p:spPr/>
        <p:txBody>
          <a:bodyPr/>
          <a:lstStyle/>
          <a:p>
            <a:endParaRPr lang="lv-LV"/>
          </a:p>
        </p:txBody>
      </p:sp>
    </p:spTree>
    <p:extLst>
      <p:ext uri="{BB962C8B-B14F-4D97-AF65-F5344CB8AC3E}">
        <p14:creationId xmlns:p14="http://schemas.microsoft.com/office/powerpoint/2010/main" val="40126391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lv-LV" dirty="0" smtClean="0"/>
              <a:t>Vismaz 80.4% no cilvēka genoma piedalās vismaz vienā bioķīmiskā reakcijā (RNS vai hromatīna asociētā)</a:t>
            </a:r>
          </a:p>
          <a:p>
            <a:r>
              <a:rPr lang="lv-LV" dirty="0" err="1" smtClean="0"/>
              <a:t>Regulatorie</a:t>
            </a:r>
            <a:r>
              <a:rPr lang="lv-LV" dirty="0" smtClean="0"/>
              <a:t> elementi uzrāda negatīvās selekcijas pazīmes norādot uz to funkcionalitāti</a:t>
            </a:r>
          </a:p>
          <a:p>
            <a:r>
              <a:rPr lang="lv-LV" dirty="0" smtClean="0"/>
              <a:t>Definētas vairākas hromatīna stadijas ar 399,124 </a:t>
            </a:r>
            <a:r>
              <a:rPr lang="lv-LV" dirty="0" err="1" smtClean="0"/>
              <a:t>enhānseru</a:t>
            </a:r>
            <a:r>
              <a:rPr lang="lv-LV" dirty="0" smtClean="0"/>
              <a:t> līdzīgām un 70,292 </a:t>
            </a:r>
            <a:r>
              <a:rPr lang="lv-LV" dirty="0" err="1" smtClean="0"/>
              <a:t>promoteru</a:t>
            </a:r>
            <a:r>
              <a:rPr lang="lv-LV" dirty="0" smtClean="0"/>
              <a:t> līdzīgām īpašībām </a:t>
            </a:r>
          </a:p>
          <a:p>
            <a:r>
              <a:rPr lang="lv-LV" dirty="0" smtClean="0"/>
              <a:t>RNS ekspresijas līmeņi korelē ar hromatīna un transkripcijas faktoru saistīšanās marķieriem</a:t>
            </a:r>
          </a:p>
          <a:p>
            <a:r>
              <a:rPr lang="lv-LV" dirty="0" smtClean="0"/>
              <a:t>Ar slimībām asociētie SNP pārsvarā ir lokalizētu funkcionālajos elementos</a:t>
            </a:r>
            <a:endParaRPr lang="en-US" dirty="0"/>
          </a:p>
        </p:txBody>
      </p:sp>
      <p:sp>
        <p:nvSpPr>
          <p:cNvPr id="3" name="Title 2"/>
          <p:cNvSpPr>
            <a:spLocks noGrp="1"/>
          </p:cNvSpPr>
          <p:nvPr>
            <p:ph type="title"/>
          </p:nvPr>
        </p:nvSpPr>
        <p:spPr/>
        <p:txBody>
          <a:bodyPr/>
          <a:lstStyle/>
          <a:p>
            <a:r>
              <a:rPr lang="lv-LV" dirty="0" smtClean="0"/>
              <a:t>ENCODE galvenie atklājumi</a:t>
            </a:r>
            <a:endParaRPr lang="en-US" dirty="0"/>
          </a:p>
        </p:txBody>
      </p:sp>
    </p:spTree>
    <p:extLst>
      <p:ext uri="{BB962C8B-B14F-4D97-AF65-F5344CB8AC3E}">
        <p14:creationId xmlns:p14="http://schemas.microsoft.com/office/powerpoint/2010/main" val="30008760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lv-LV" dirty="0" smtClean="0"/>
              <a:t>Tier1. 3 šūnu līnijas (2sievietes 1 vīrietis):</a:t>
            </a:r>
          </a:p>
          <a:p>
            <a:pPr lvl="1"/>
            <a:r>
              <a:rPr lang="lv-LV" dirty="0" smtClean="0"/>
              <a:t>B-limfocīti,</a:t>
            </a:r>
          </a:p>
          <a:p>
            <a:pPr lvl="1"/>
            <a:r>
              <a:rPr lang="lv-LV" dirty="0" err="1" smtClean="0"/>
              <a:t>embrioniskā</a:t>
            </a:r>
            <a:r>
              <a:rPr lang="lv-LV" dirty="0" smtClean="0"/>
              <a:t> cilmes šūna</a:t>
            </a:r>
          </a:p>
          <a:p>
            <a:pPr lvl="1"/>
            <a:r>
              <a:rPr lang="lv-LV" dirty="0" smtClean="0"/>
              <a:t>Leikēmijas šūnas</a:t>
            </a:r>
          </a:p>
          <a:p>
            <a:r>
              <a:rPr lang="lv-LV" dirty="0" smtClean="0"/>
              <a:t>15 šūnu līnijas no dažādiem audu tipiem (dažādi dzimumi un normālas/vēža izcelsmes</a:t>
            </a:r>
          </a:p>
          <a:p>
            <a:r>
              <a:rPr lang="lv-LV" dirty="0" smtClean="0"/>
              <a:t>336 papildus šūnu līnijas</a:t>
            </a:r>
          </a:p>
          <a:p>
            <a:endParaRPr lang="lv-LV" dirty="0"/>
          </a:p>
          <a:p>
            <a:r>
              <a:rPr lang="en-US" altLang="en-US" dirty="0"/>
              <a:t>http://encodeproject.org/ENCODE/cellTypes.html</a:t>
            </a:r>
          </a:p>
          <a:p>
            <a:endParaRPr lang="en-US" dirty="0"/>
          </a:p>
        </p:txBody>
      </p:sp>
      <p:sp>
        <p:nvSpPr>
          <p:cNvPr id="3" name="Title 2"/>
          <p:cNvSpPr>
            <a:spLocks noGrp="1"/>
          </p:cNvSpPr>
          <p:nvPr>
            <p:ph type="title"/>
          </p:nvPr>
        </p:nvSpPr>
        <p:spPr/>
        <p:txBody>
          <a:bodyPr/>
          <a:lstStyle/>
          <a:p>
            <a:r>
              <a:rPr lang="lv-LV" dirty="0" smtClean="0"/>
              <a:t>Izmantotās šūnu līnijas</a:t>
            </a:r>
            <a:endParaRPr lang="en-US" dirty="0"/>
          </a:p>
        </p:txBody>
      </p:sp>
    </p:spTree>
    <p:extLst>
      <p:ext uri="{BB962C8B-B14F-4D97-AF65-F5344CB8AC3E}">
        <p14:creationId xmlns:p14="http://schemas.microsoft.com/office/powerpoint/2010/main" val="38067842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79296" cy="563563"/>
          </a:xfrm>
        </p:spPr>
        <p:txBody>
          <a:bodyPr/>
          <a:lstStyle/>
          <a:p>
            <a:r>
              <a:rPr lang="lv-LV" dirty="0" smtClean="0"/>
              <a:t>DHS- </a:t>
            </a:r>
            <a:r>
              <a:rPr lang="lv-LV" dirty="0" err="1" smtClean="0"/>
              <a:t>Dnāzes</a:t>
            </a:r>
            <a:r>
              <a:rPr lang="lv-LV" dirty="0" smtClean="0"/>
              <a:t> </a:t>
            </a:r>
            <a:r>
              <a:rPr lang="lv-LV" dirty="0" err="1" smtClean="0"/>
              <a:t>hiperjūtīgie</a:t>
            </a:r>
            <a:r>
              <a:rPr lang="lv-LV" dirty="0" smtClean="0"/>
              <a:t> rajoni – 350 </a:t>
            </a:r>
            <a:r>
              <a:rPr lang="lv-LV" dirty="0" err="1" smtClean="0"/>
              <a:t>kb</a:t>
            </a:r>
            <a:r>
              <a:rPr lang="lv-LV" dirty="0" smtClean="0"/>
              <a:t> piemērs</a:t>
            </a:r>
            <a:endParaRPr lang="en-US" dirty="0"/>
          </a:p>
        </p:txBody>
      </p:sp>
      <p:sp>
        <p:nvSpPr>
          <p:cNvPr id="3" name="Text Box 4"/>
          <p:cNvSpPr txBox="1">
            <a:spLocks noChangeArrowheads="1"/>
          </p:cNvSpPr>
          <p:nvPr/>
        </p:nvSpPr>
        <p:spPr bwMode="auto">
          <a:xfrm>
            <a:off x="17481" y="6675437"/>
            <a:ext cx="76200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1pPr>
            <a:lvl2pPr marL="414338"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2pPr>
            <a:lvl3pPr marL="828675"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3pPr>
            <a:lvl4pPr marL="1244600"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4pPr>
            <a:lvl5pPr marL="1658938"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5pPr>
            <a:lvl6pPr marL="21161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6pPr>
            <a:lvl7pPr marL="25733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7pPr>
            <a:lvl8pPr marL="30305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8pPr>
            <a:lvl9pPr marL="34877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9pPr>
          </a:lstStyle>
          <a:p>
            <a:pPr algn="ctr"/>
            <a:r>
              <a:rPr lang="en-GB" altLang="en-US" sz="1200" smtClean="0">
                <a:solidFill>
                  <a:srgbClr val="000000"/>
                </a:solidFill>
              </a:rPr>
              <a:t>RE Thurman </a:t>
            </a:r>
            <a:r>
              <a:rPr lang="en-GB" altLang="en-US" sz="1200" i="1" smtClean="0">
                <a:solidFill>
                  <a:srgbClr val="000000"/>
                </a:solidFill>
              </a:rPr>
              <a:t>et al. Nature</a:t>
            </a:r>
            <a:r>
              <a:rPr lang="en-GB" altLang="en-US" sz="1200" smtClean="0">
                <a:solidFill>
                  <a:srgbClr val="000000"/>
                </a:solidFill>
              </a:rPr>
              <a:t> </a:t>
            </a:r>
            <a:r>
              <a:rPr lang="en-GB" altLang="en-US" sz="1200" b="1" smtClean="0">
                <a:solidFill>
                  <a:srgbClr val="000000"/>
                </a:solidFill>
              </a:rPr>
              <a:t>000</a:t>
            </a:r>
            <a:r>
              <a:rPr lang="en-GB" altLang="en-US" sz="1200" smtClean="0">
                <a:solidFill>
                  <a:srgbClr val="000000"/>
                </a:solidFill>
              </a:rPr>
              <a:t>, </a:t>
            </a:r>
            <a:r>
              <a:rPr lang="en-GB" altLang="zh-CN" sz="1200" smtClean="0">
                <a:solidFill>
                  <a:srgbClr val="000000"/>
                </a:solidFill>
                <a:ea typeface="宋体" pitchFamily="2" charset="-122"/>
              </a:rPr>
              <a:t>1-8</a:t>
            </a:r>
            <a:r>
              <a:rPr lang="en-GB" altLang="en-US" sz="1200" smtClean="0">
                <a:solidFill>
                  <a:srgbClr val="000000"/>
                </a:solidFill>
              </a:rPr>
              <a:t> (2012) doi:10.1038/nature11232</a:t>
            </a:r>
          </a:p>
        </p:txBody>
      </p:sp>
      <p:pic>
        <p:nvPicPr>
          <p:cNvPr id="5" name="Picture 299" descr="nature11232-f1"/>
          <p:cNvPicPr>
            <a:picLocks noChangeAspect="1" noChangeArrowheads="1"/>
          </p:cNvPicPr>
          <p:nvPr/>
        </p:nvPicPr>
        <p:blipFill rotWithShape="1">
          <a:blip r:embed="rId2">
            <a:extLst>
              <a:ext uri="{28A0092B-C50C-407E-A947-70E740481C1C}">
                <a14:useLocalDpi xmlns:a14="http://schemas.microsoft.com/office/drawing/2010/main" val="0"/>
              </a:ext>
            </a:extLst>
          </a:blip>
          <a:srcRect b="38577"/>
          <a:stretch/>
        </p:blipFill>
        <p:spPr bwMode="auto">
          <a:xfrm>
            <a:off x="1876425" y="908720"/>
            <a:ext cx="4927824" cy="5647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9696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DHS izvietojums genomā</a:t>
            </a:r>
            <a:endParaRPr lang="en-US" dirty="0"/>
          </a:p>
        </p:txBody>
      </p:sp>
      <p:sp>
        <p:nvSpPr>
          <p:cNvPr id="3" name="Text Box 4"/>
          <p:cNvSpPr txBox="1">
            <a:spLocks noChangeArrowheads="1"/>
          </p:cNvSpPr>
          <p:nvPr/>
        </p:nvSpPr>
        <p:spPr bwMode="auto">
          <a:xfrm>
            <a:off x="17481" y="6675437"/>
            <a:ext cx="76200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1pPr>
            <a:lvl2pPr marL="414338"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2pPr>
            <a:lvl3pPr marL="828675"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3pPr>
            <a:lvl4pPr marL="1244600"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4pPr>
            <a:lvl5pPr marL="1658938"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5pPr>
            <a:lvl6pPr marL="21161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6pPr>
            <a:lvl7pPr marL="25733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7pPr>
            <a:lvl8pPr marL="30305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8pPr>
            <a:lvl9pPr marL="34877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9pPr>
          </a:lstStyle>
          <a:p>
            <a:pPr algn="ctr"/>
            <a:r>
              <a:rPr lang="en-GB" altLang="en-US" sz="1200" smtClean="0">
                <a:solidFill>
                  <a:srgbClr val="000000"/>
                </a:solidFill>
              </a:rPr>
              <a:t>RE Thurman </a:t>
            </a:r>
            <a:r>
              <a:rPr lang="en-GB" altLang="en-US" sz="1200" i="1" smtClean="0">
                <a:solidFill>
                  <a:srgbClr val="000000"/>
                </a:solidFill>
              </a:rPr>
              <a:t>et al. Nature</a:t>
            </a:r>
            <a:r>
              <a:rPr lang="en-GB" altLang="en-US" sz="1200" smtClean="0">
                <a:solidFill>
                  <a:srgbClr val="000000"/>
                </a:solidFill>
              </a:rPr>
              <a:t> </a:t>
            </a:r>
            <a:r>
              <a:rPr lang="en-GB" altLang="en-US" sz="1200" b="1" smtClean="0">
                <a:solidFill>
                  <a:srgbClr val="000000"/>
                </a:solidFill>
              </a:rPr>
              <a:t>000</a:t>
            </a:r>
            <a:r>
              <a:rPr lang="en-GB" altLang="en-US" sz="1200" smtClean="0">
                <a:solidFill>
                  <a:srgbClr val="000000"/>
                </a:solidFill>
              </a:rPr>
              <a:t>, </a:t>
            </a:r>
            <a:r>
              <a:rPr lang="en-GB" altLang="zh-CN" sz="1200" smtClean="0">
                <a:solidFill>
                  <a:srgbClr val="000000"/>
                </a:solidFill>
                <a:ea typeface="宋体" pitchFamily="2" charset="-122"/>
              </a:rPr>
              <a:t>1-8</a:t>
            </a:r>
            <a:r>
              <a:rPr lang="en-GB" altLang="en-US" sz="1200" smtClean="0">
                <a:solidFill>
                  <a:srgbClr val="000000"/>
                </a:solidFill>
              </a:rPr>
              <a:t> (2012) doi:10.1038/nature11232</a:t>
            </a:r>
          </a:p>
        </p:txBody>
      </p:sp>
      <p:pic>
        <p:nvPicPr>
          <p:cNvPr id="5" name="Picture 299" descr="nature11232-f1"/>
          <p:cNvPicPr>
            <a:picLocks noChangeAspect="1" noChangeArrowheads="1"/>
          </p:cNvPicPr>
          <p:nvPr/>
        </p:nvPicPr>
        <p:blipFill rotWithShape="1">
          <a:blip r:embed="rId2">
            <a:extLst>
              <a:ext uri="{28A0092B-C50C-407E-A947-70E740481C1C}">
                <a14:useLocalDpi xmlns:a14="http://schemas.microsoft.com/office/drawing/2010/main" val="0"/>
              </a:ext>
            </a:extLst>
          </a:blip>
          <a:srcRect t="62131"/>
          <a:stretch/>
        </p:blipFill>
        <p:spPr bwMode="auto">
          <a:xfrm>
            <a:off x="899592" y="1052736"/>
            <a:ext cx="7441962" cy="5257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73781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Korelācija starp TF un DHS</a:t>
            </a:r>
            <a:endParaRPr lang="en-US" dirty="0"/>
          </a:p>
        </p:txBody>
      </p:sp>
      <p:sp>
        <p:nvSpPr>
          <p:cNvPr id="3" name="Text Box 4"/>
          <p:cNvSpPr txBox="1">
            <a:spLocks noChangeArrowheads="1"/>
          </p:cNvSpPr>
          <p:nvPr/>
        </p:nvSpPr>
        <p:spPr bwMode="auto">
          <a:xfrm>
            <a:off x="157956" y="6611779"/>
            <a:ext cx="76200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1pPr>
            <a:lvl2pPr marL="414338"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2pPr>
            <a:lvl3pPr marL="828675"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3pPr>
            <a:lvl4pPr marL="1244600"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4pPr>
            <a:lvl5pPr marL="1658938"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5pPr>
            <a:lvl6pPr marL="21161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6pPr>
            <a:lvl7pPr marL="25733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7pPr>
            <a:lvl8pPr marL="30305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8pPr>
            <a:lvl9pPr marL="34877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9pPr>
          </a:lstStyle>
          <a:p>
            <a:pPr algn="ctr"/>
            <a:r>
              <a:rPr lang="en-GB" altLang="en-US" sz="1600" dirty="0"/>
              <a:t>RE Thurman </a:t>
            </a:r>
            <a:r>
              <a:rPr lang="en-GB" altLang="en-US" sz="1600" i="1" dirty="0"/>
              <a:t>et al. Nature</a:t>
            </a:r>
            <a:r>
              <a:rPr lang="en-GB" altLang="en-US" sz="1600" dirty="0"/>
              <a:t> </a:t>
            </a:r>
            <a:r>
              <a:rPr lang="en-GB" altLang="en-US" sz="1600" b="1" dirty="0"/>
              <a:t>000</a:t>
            </a:r>
            <a:r>
              <a:rPr lang="en-GB" altLang="en-US" sz="1600" dirty="0"/>
              <a:t>, </a:t>
            </a:r>
            <a:r>
              <a:rPr lang="en-GB" altLang="zh-CN" sz="1600" dirty="0">
                <a:ea typeface="宋体" pitchFamily="2" charset="-122"/>
              </a:rPr>
              <a:t>1-8</a:t>
            </a:r>
            <a:r>
              <a:rPr lang="en-GB" altLang="en-US" sz="1600" dirty="0"/>
              <a:t> (2012) doi:10.1038/nature11232</a:t>
            </a:r>
          </a:p>
        </p:txBody>
      </p:sp>
      <p:pic>
        <p:nvPicPr>
          <p:cNvPr id="6" name="Picture 300" descr="nature11232-f2"/>
          <p:cNvPicPr>
            <a:picLocks noChangeAspect="1" noChangeArrowheads="1"/>
          </p:cNvPicPr>
          <p:nvPr/>
        </p:nvPicPr>
        <p:blipFill rotWithShape="1">
          <a:blip r:embed="rId3">
            <a:extLst>
              <a:ext uri="{28A0092B-C50C-407E-A947-70E740481C1C}">
                <a14:useLocalDpi xmlns:a14="http://schemas.microsoft.com/office/drawing/2010/main" val="0"/>
              </a:ext>
            </a:extLst>
          </a:blip>
          <a:srcRect l="53715" t="55196"/>
          <a:stretch/>
        </p:blipFill>
        <p:spPr bwMode="auto">
          <a:xfrm>
            <a:off x="4572000" y="994740"/>
            <a:ext cx="4176464" cy="47436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00" descr="nature11232-f2"/>
          <p:cNvPicPr>
            <a:picLocks noChangeAspect="1" noChangeArrowheads="1"/>
          </p:cNvPicPr>
          <p:nvPr/>
        </p:nvPicPr>
        <p:blipFill rotWithShape="1">
          <a:blip r:embed="rId3">
            <a:extLst>
              <a:ext uri="{28A0092B-C50C-407E-A947-70E740481C1C}">
                <a14:useLocalDpi xmlns:a14="http://schemas.microsoft.com/office/drawing/2010/main" val="0"/>
              </a:ext>
            </a:extLst>
          </a:blip>
          <a:srcRect l="54489" t="15934" b="46211"/>
          <a:stretch/>
        </p:blipFill>
        <p:spPr bwMode="auto">
          <a:xfrm>
            <a:off x="706040" y="3300916"/>
            <a:ext cx="3261916" cy="31835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00" descr="nature11232-f2"/>
          <p:cNvPicPr>
            <a:picLocks noChangeAspect="1" noChangeArrowheads="1"/>
          </p:cNvPicPr>
          <p:nvPr/>
        </p:nvPicPr>
        <p:blipFill rotWithShape="1">
          <a:blip r:embed="rId3">
            <a:extLst>
              <a:ext uri="{28A0092B-C50C-407E-A947-70E740481C1C}">
                <a14:useLocalDpi xmlns:a14="http://schemas.microsoft.com/office/drawing/2010/main" val="0"/>
              </a:ext>
            </a:extLst>
          </a:blip>
          <a:srcRect r="44903" b="71446"/>
          <a:stretch/>
        </p:blipFill>
        <p:spPr bwMode="auto">
          <a:xfrm>
            <a:off x="0" y="764704"/>
            <a:ext cx="4278806" cy="260187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580112" y="5369076"/>
            <a:ext cx="2954655" cy="369332"/>
          </a:xfrm>
          <a:prstGeom prst="rect">
            <a:avLst/>
          </a:prstGeom>
          <a:noFill/>
        </p:spPr>
        <p:txBody>
          <a:bodyPr wrap="none" rtlCol="0">
            <a:spAutoFit/>
          </a:bodyPr>
          <a:lstStyle/>
          <a:p>
            <a:r>
              <a:rPr lang="lv-LV" dirty="0" smtClean="0"/>
              <a:t>Zināmi hromatīna </a:t>
            </a:r>
            <a:r>
              <a:rPr lang="lv-LV" dirty="0" err="1" smtClean="0"/>
              <a:t>represori</a:t>
            </a:r>
            <a:endParaRPr lang="en-US" dirty="0"/>
          </a:p>
        </p:txBody>
      </p:sp>
    </p:spTree>
    <p:extLst>
      <p:ext uri="{BB962C8B-B14F-4D97-AF65-F5344CB8AC3E}">
        <p14:creationId xmlns:p14="http://schemas.microsoft.com/office/powerpoint/2010/main" val="1398243698"/>
      </p:ext>
    </p:extLst>
  </p:cSld>
  <p:clrMapOvr>
    <a:masterClrMapping/>
  </p:clrMapOvr>
  <p:timing>
    <p:tnLst>
      <p:par>
        <p:cTn id="1" dur="indefinite" restart="never" nodeType="tmRoot"/>
      </p:par>
    </p:tnLst>
  </p:timing>
</p:sld>
</file>

<file path=ppt/theme/theme1.xml><?xml version="1.0" encoding="utf-8"?>
<a:theme xmlns:a="http://schemas.openxmlformats.org/drawingml/2006/main" name="cdb2004c031gl">
  <a:themeElements>
    <a:clrScheme name="sample 1">
      <a:dk1>
        <a:srgbClr val="1D528D"/>
      </a:dk1>
      <a:lt1>
        <a:srgbClr val="FFFFFF"/>
      </a:lt1>
      <a:dk2>
        <a:srgbClr val="000000"/>
      </a:dk2>
      <a:lt2>
        <a:srgbClr val="C0C0C0"/>
      </a:lt2>
      <a:accent1>
        <a:srgbClr val="1B9AD9"/>
      </a:accent1>
      <a:accent2>
        <a:srgbClr val="1DB3AC"/>
      </a:accent2>
      <a:accent3>
        <a:srgbClr val="FFFFFF"/>
      </a:accent3>
      <a:accent4>
        <a:srgbClr val="174578"/>
      </a:accent4>
      <a:accent5>
        <a:srgbClr val="ABCAE9"/>
      </a:accent5>
      <a:accent6>
        <a:srgbClr val="19A29B"/>
      </a:accent6>
      <a:hlink>
        <a:srgbClr val="9999FF"/>
      </a:hlink>
      <a:folHlink>
        <a:srgbClr val="969696"/>
      </a:folHlink>
    </a:clrScheme>
    <a:fontScheme name="samp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sample 1">
        <a:dk1>
          <a:srgbClr val="1D528D"/>
        </a:dk1>
        <a:lt1>
          <a:srgbClr val="FFFFFF"/>
        </a:lt1>
        <a:dk2>
          <a:srgbClr val="000000"/>
        </a:dk2>
        <a:lt2>
          <a:srgbClr val="C0C0C0"/>
        </a:lt2>
        <a:accent1>
          <a:srgbClr val="1B9AD9"/>
        </a:accent1>
        <a:accent2>
          <a:srgbClr val="1DB3AC"/>
        </a:accent2>
        <a:accent3>
          <a:srgbClr val="FFFFFF"/>
        </a:accent3>
        <a:accent4>
          <a:srgbClr val="174578"/>
        </a:accent4>
        <a:accent5>
          <a:srgbClr val="ABCAE9"/>
        </a:accent5>
        <a:accent6>
          <a:srgbClr val="19A29B"/>
        </a:accent6>
        <a:hlink>
          <a:srgbClr val="9999FF"/>
        </a:hlink>
        <a:folHlink>
          <a:srgbClr val="969696"/>
        </a:folHlink>
      </a:clrScheme>
      <a:clrMap bg1="lt1" tx1="dk1" bg2="lt2" tx2="dk2" accent1="accent1" accent2="accent2" accent3="accent3" accent4="accent4" accent5="accent5" accent6="accent6" hlink="hlink" folHlink="folHlink"/>
    </a:extraClrScheme>
    <a:extraClrScheme>
      <a:clrScheme name="sample 2">
        <a:dk1>
          <a:srgbClr val="003366"/>
        </a:dk1>
        <a:lt1>
          <a:srgbClr val="FFFFFF"/>
        </a:lt1>
        <a:dk2>
          <a:srgbClr val="000000"/>
        </a:dk2>
        <a:lt2>
          <a:srgbClr val="C0C0C0"/>
        </a:lt2>
        <a:accent1>
          <a:srgbClr val="3556A7"/>
        </a:accent1>
        <a:accent2>
          <a:srgbClr val="C78DD7"/>
        </a:accent2>
        <a:accent3>
          <a:srgbClr val="FFFFFF"/>
        </a:accent3>
        <a:accent4>
          <a:srgbClr val="002A56"/>
        </a:accent4>
        <a:accent5>
          <a:srgbClr val="AEB4D0"/>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
      <a:clrScheme name="sample 3">
        <a:dk1>
          <a:srgbClr val="1D528D"/>
        </a:dk1>
        <a:lt1>
          <a:srgbClr val="FFFFFF"/>
        </a:lt1>
        <a:dk2>
          <a:srgbClr val="000000"/>
        </a:dk2>
        <a:lt2>
          <a:srgbClr val="C0C0C0"/>
        </a:lt2>
        <a:accent1>
          <a:srgbClr val="399D72"/>
        </a:accent1>
        <a:accent2>
          <a:srgbClr val="FF9900"/>
        </a:accent2>
        <a:accent3>
          <a:srgbClr val="FFFFFF"/>
        </a:accent3>
        <a:accent4>
          <a:srgbClr val="174578"/>
        </a:accent4>
        <a:accent5>
          <a:srgbClr val="AECCBC"/>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20699</TotalTime>
  <Words>2248</Words>
  <Application>Microsoft Office PowerPoint</Application>
  <PresentationFormat>On-screen Show (4:3)</PresentationFormat>
  <Paragraphs>109</Paragraphs>
  <Slides>36</Slides>
  <Notes>22</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cdb2004c031gl</vt:lpstr>
      <vt:lpstr>  Gēnu ekspresijas regulācija genoma līmenī    </vt:lpstr>
      <vt:lpstr>PowerPoint Presentation</vt:lpstr>
      <vt:lpstr>ENCODE projekts</vt:lpstr>
      <vt:lpstr>PowerPoint Presentation</vt:lpstr>
      <vt:lpstr>ENCODE galvenie atklājumi</vt:lpstr>
      <vt:lpstr>Izmantotās šūnu līnijas</vt:lpstr>
      <vt:lpstr>DHS- Dnāzes hiperjūtīgie rajoni – 350 kb piemērs</vt:lpstr>
      <vt:lpstr>DHS izvietojums genomā</vt:lpstr>
      <vt:lpstr>Korelācija starp TF un DHS</vt:lpstr>
      <vt:lpstr>Jaunu promoteru identificēšana un klasifikācija</vt:lpstr>
      <vt:lpstr>DHS un DNS  metilēšanas saistība</vt:lpstr>
      <vt:lpstr>DHS parādās saistībā ar aktīviem promoteriem</vt:lpstr>
      <vt:lpstr>Ģenētiskā varibilitāte ir saistīta ar mutēšanas ātrumu regulatorajos DNS elementos</vt:lpstr>
      <vt:lpstr>DNAse seq</vt:lpstr>
      <vt:lpstr>Dnāzes I footprintings</vt:lpstr>
      <vt:lpstr>Regulatoro faktoru profilēšana dažādās šūnu līnijās</vt:lpstr>
      <vt:lpstr>SNP ietekme uz TF saistīšanos</vt:lpstr>
      <vt:lpstr>Dnāzes protekcija ir saistītas ar TF  struktūras īpatnībām</vt:lpstr>
      <vt:lpstr>Tiešas un netiešas saistības analīze var identificēt proteīna-proteīna mijiedarbības</vt:lpstr>
      <vt:lpstr>De novo motīvu atklāšana</vt:lpstr>
      <vt:lpstr>Dnāzes protekcija atklāj šūnu selektīvus gēnu regulatorus</vt:lpstr>
      <vt:lpstr>PowerPoint Presentation</vt:lpstr>
      <vt:lpstr>PowerPoint Presentation</vt:lpstr>
      <vt:lpstr>PowerPoint Presentation</vt:lpstr>
      <vt:lpstr>PowerPoint Presentation</vt:lpstr>
      <vt:lpstr>PowerPoint Presentation</vt:lpstr>
      <vt:lpstr>PowerPoint Presentation</vt:lpstr>
      <vt:lpstr>Alēles specifiska saistīšana</vt:lpstr>
      <vt:lpstr>PowerPoint Presentation</vt:lpstr>
      <vt:lpstr>Evolucionāri konservatīvi varianti ir biežāki eksonos </vt:lpstr>
      <vt:lpstr>PowerPoint Presentation</vt:lpstr>
      <vt:lpstr>PowerPoint Presentation</vt:lpstr>
      <vt:lpstr>PowerPoint Presentation</vt:lpstr>
      <vt:lpstr>GWAS SNP regulatorie kandidāti</vt:lpstr>
      <vt:lpstr>Autoimūno slimību SNP (24%) ir TF DHS,  kas mijiedarbojas ar IRF9  </vt:lpstr>
      <vt:lpstr>Slimību SNP izpaužas atbilstošajās šūnu līnijās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Janis Klovins</dc:creator>
  <cp:lastModifiedBy>Janis Klovins</cp:lastModifiedBy>
  <cp:revision>234</cp:revision>
  <dcterms:created xsi:type="dcterms:W3CDTF">2010-05-25T12:52:38Z</dcterms:created>
  <dcterms:modified xsi:type="dcterms:W3CDTF">2015-04-23T08:10:47Z</dcterms:modified>
</cp:coreProperties>
</file>