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78" r:id="rId7"/>
    <p:sldId id="260" r:id="rId8"/>
    <p:sldId id="268" r:id="rId9"/>
    <p:sldId id="261" r:id="rId10"/>
    <p:sldId id="262" r:id="rId11"/>
    <p:sldId id="279" r:id="rId12"/>
    <p:sldId id="277" r:id="rId13"/>
    <p:sldId id="263" r:id="rId14"/>
    <p:sldId id="264" r:id="rId15"/>
    <p:sldId id="266" r:id="rId16"/>
    <p:sldId id="265" r:id="rId17"/>
    <p:sldId id="267" r:id="rId18"/>
    <p:sldId id="269" r:id="rId19"/>
    <p:sldId id="270" r:id="rId20"/>
    <p:sldId id="272" r:id="rId21"/>
    <p:sldId id="273" r:id="rId22"/>
    <p:sldId id="274" r:id="rId23"/>
    <p:sldId id="275" r:id="rId24"/>
    <p:sldId id="280" r:id="rId25"/>
    <p:sldId id="281" r:id="rId26"/>
    <p:sldId id="282" r:id="rId27"/>
    <p:sldId id="284" r:id="rId28"/>
    <p:sldId id="283" r:id="rId29"/>
    <p:sldId id="276" r:id="rId30"/>
    <p:sldId id="294" r:id="rId31"/>
    <p:sldId id="295" r:id="rId32"/>
    <p:sldId id="296" r:id="rId33"/>
    <p:sldId id="297" r:id="rId34"/>
    <p:sldId id="298" r:id="rId35"/>
    <p:sldId id="285" r:id="rId36"/>
    <p:sldId id="286" r:id="rId37"/>
    <p:sldId id="288" r:id="rId38"/>
    <p:sldId id="287" r:id="rId39"/>
    <p:sldId id="289" r:id="rId40"/>
    <p:sldId id="290" r:id="rId41"/>
    <p:sldId id="292" r:id="rId42"/>
    <p:sldId id="293" r:id="rId43"/>
    <p:sldId id="291" r:id="rId4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3B32-35D8-412D-8524-6E785EE4F0D5}" type="datetimeFigureOut">
              <a:rPr lang="lv-LV" smtClean="0"/>
              <a:pPr/>
              <a:t>2011.09.08.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C260-E7A5-4EC9-AFFC-20729FA03997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lv-LV" dirty="0" err="1" smtClean="0"/>
              <a:t>Fibrillāro</a:t>
            </a:r>
            <a:r>
              <a:rPr lang="lv-LV" dirty="0" smtClean="0"/>
              <a:t> proteīnu struktūra</a:t>
            </a:r>
            <a:endParaRPr lang="lv-LV" dirty="0"/>
          </a:p>
        </p:txBody>
      </p:sp>
      <p:sp>
        <p:nvSpPr>
          <p:cNvPr id="12290" name="AutoShape 2" descr="data:image/jpg;base64,/9j/4AAQSkZJRgABAQAAAQABAAD/2wCEAAkGBhMSERUUExMWFRUWFx0YGRcXFxkdFxoeGBgVGBcVHRYaJyYfGhkjGhUYHy8iIycpLCwsFh4xNTAqNScrLSkBCQoKDQwOGg8PGikiHyUvNDAyKjIpLDQ0Ki0sLC8sNDUuLzUsLC02LCwsLCwsKjQvLCwsLSwsKiwtLCwsLCwsLP/AABEIAMABBwMBIgACEQEDEQH/xAAcAAABBQEBAQAAAAAAAAAAAAAAAwQFBgcCAQj/xABAEAABAwIEBQIEBAQEAwkAAAABAAIRAyEEEjFBBQYTUWEicQcUMoFCkaGxUsHR8CNi4fEVFzMWRHKCkqKjwtL/xAAbAQEAAgMBAQAAAAAAAAAAAAAAAwQCBQYBB//EADMRAAEEAQIEAwcDBAMAAAAAAAEAAgMRBCExBRJBURNhcQaBkaGx0fAUIvEVIzLBM0JS/9oADAMBAAIRAxEAPwDZUIQpF4hCEIiEIQiIQhCIhCEIiEIQiIQhCIhCEIiEIQiIQhCIhCEIiEIQiIQhCIhCEIiEIQiIQhCIhCEIi8Y4EAjQiR7G4XqzLl34jupMDKzDVY2AHNID2gCMsaOiBuPdccd+Jr6+elh2mk2IL3f9QiCHAAWb2m59lN4D7pa4cRgLOe/d1WoIWP8AJ/N/yj3BzXPpvgEA3BB+oA2NiRtKs3OPN4fgOphapaTVax4+moA5riWga3gXGwN9UdC5pr5r2LPjkYXbEdFekLGOB814lj6Yp1nEFwaGVHei53zaDzaEpgedsY2sHVKz3ZXQ5pIyODTDgAPTeDcLL9O66tRDikfLZaRrS2NCh8bzZh6TKb3udFRoeAGFxAIBBdH06jXXZSmHxDajWvYQ5rhII0IKrrZh7SaBSiEA/oo1vMFIkATckCwvGp1091XmyYYKMrgL7qQNLtlJIVU4jzBU6haCWNzem0BwEfiPvJg+E5xXHHtw+bRwcL6+km59/wCS1v8AWsbxDGb0BN6a12169O6k8J1WrEhVrC8yPvmFtRIufuNP9Vxi+PF9fIC5gboJInu4/sPzUZ49i+EXi7H/AF6/b1TwXXStCFBY/jBFJrQ6HOdkc7cekkuHk/17LvhGNAJBcS2BfaZ7qT+s4/jRxjZwu+gvb7J4TqJU0hRuL47TYWtac7nTEG1okl332UTiMfNVxc6DHpAOg2PvMkpm8Zx8XQHmd2H320RkTnK0IUNT5izMLms2tLovtPYSjh/Gy5oL4g9hcW7DVZf1rB5g3n30ujQ9fyl54L+ymULijXa8S0z/AH2TQ8apTGYm8WB1Gt/stg/JgY0Pc8AHY2NVgGk6UnyFzSqhwBGhXSma4OFjZYoQhCyRCEKu8/cUq4fBPqUSWuDmAuAktaTBPjYT5QCzSxe4MaXHorEhUDkLnipWqCjXdnzfQ8gAyASWmIkQDfaFRKnFavWqPdUcXl7pqtcRNyJDhFo08KcQkuorXycRY2MSNF2a9FvSoPxC5rr4evTo0nmm0szlwAlxLiMskaDLt/EqLwrmSthnl9N7m7XEh99wdU85q5prYwU8zGAU3EgMBm4APqJJ20t+ykbCWuvcKrLxFskRaLa786qw8F+Jj6TS3ENNWLh4LQ6L2NoN4/1QqJTq59RfsdP90KUwsOtKgziGQwcpP0XOGrNAM6zofdcdGH+k63MfzWlcIwWEAEU2ZgIJcATpcHMovjHJ7KhbVwrmse4kPpODg3Uw4ED0228iFz2J7R4+RI5j2lgAvmJC2E3Bpo28zTzE9FVcBwms8kUW9T7x+pslsXwWsxg6jHMzEAEx9V4FtDrY31Vg4HgMRhHxUDQ15nO0y2ZgNPYmJVg4jRfXa1rXNADgSYJmL2jda/K9pJIsnkYGGPvZPTuD38lZh4O18Qc4uD/cqvU5UbTwznuLuqBJsMpG+06fsojl7hD65LAB6TBLpAt7XKvVPiLSDSrNBM5YIlv+y4qYNlFzOmHAXvci5BDf3Wsh9o8qOF7H6vJsE7AV+V6q5JwiB8gcBTQNR3P5ulX1GDPSqWz2yizYsBA2aAIHaAnNam9uC+WwtQscCIqEwYLy54kXmDFtki7EU69nMktI9NwZ0Ol9D+yT4c9tOo9rzEGwcdBE/wB+y02PxDKxi58bjZ1IOoJ7rZvgjfuPK/JJctU2YV7/AFHqTBLjd2huNwSuarehVa5xzNcDBjS5Mfqlce2m5udrQLg59pJAy+RdPKtRjaYLgHDSY/RQzZc0xuRznX0PeunZZRxMjFMAAXT2ivTyk2JJaD+GNx2KS4Wc9OCc2oyke4/OFGcLrsqONSnPTJgAEgwLTfYwU7o4s0nvBpkBzjlsBrp/fhQyskFsN2Oh6V09yzaQdQuMZhalKHsOdjRcE3EaT3hPWnqMzZAXnftPY6/koXj+OqYZrJkmo4gEGwnW2s3U1gn/AOFJaWQNv0WUsMjYmSkaOuj3o0fmsWyNc5zBuN/em/DXio3K+SdC0iTOhP8AlRgwadTpgy2JAi4ubH90yr8RFOpWb1GZmVDJ0k7i39U7dUIxZY4hxa1oOQyJIDonvc/kppcPIYHuc0ho38ivGysJABFpbiQLXAlnoa2QW3ymbyNgRAXNUirTJILXbQDa1pjWSV7xqu4BwbAhokRcgmNNtDdM63MtGlTa0TmP4QJMfewvZQw480oaI2kuO1L18jGAucaATrDYvqUTLDJFrW8X3CS4O9rhlBLXAQbyPsCoDAcxBtSSMgJJAJJjeIA18wp/hGOpVHPqAgGdBpbeD3VvM4dk4gd4jCBve4/2FBBlwT/8bgfztupLA8Qc2plDgXQDMmI2EJlin9OqYBFOoZ1kNJJloPaRae6h+KcxUM0MaQ8avbYDQkf5rKM5p47UJp02PDqZYHnIbky6xOtoBjyrmJwzMn5IXAtY7XUbeY+2l/NRTZ0EYc4Gy3oFe6/NTMNTa2Rf6Sb7y6QLk3183Xlb4iYemG5iajnaCmBoALmSIuYjwVklCtJM2M/kNl7UouHqbDt7ru8ThT4Azmlc7lFVQAI6ab2O9rnpeMPcSGtAvb82Wx4nnSn8tUr02lwawlsmJOwIFxchUxvxCruGaqASAcrWDKJ83uqgzEuLSz1DNZ0aEggidtRK4eXtMxmEKZuB4jHsyHczSdK0odtFFLxOUuaY/wBpA1HcqzYL4g4llcVHVC9uppExTy6QBeD517ypnmHnyhjMK+i0PpFwBzugsBa4OynLJLTliY3FlQgS9tgJ/uyPmIEEZT27q/4LNK6Ko3MnaC27vcFe4LGua6WyxwtIJBEgg6dwSEkQ9jYsQLefFly9zm1C6J3t2susVJEnciL6fZSX8VXo6diis+7ZPkhL9cGIIuEtwzD06rqbHOIa5waSACRNhH3hTeI5JZTqNHW9JJzHIIEBsASfqIK12XxTGw3hkzqJF7E/RWcfBlyW3GNtNwqth6zQ5wNrmJ7d0LWKPFW0+lTaxjWspw15a0vygABuY6efdC07varFbs1x9w+62x4CXal6Qo8OPUlphh9RBAMEk29t0cQwDy4PpuEnUGwMbj8l1guH13Bxa8Oc1gOUC5ExqSADElI4bD1KrgA7fKWulsOuNr27LgBjzftf0doNN9a+q6jmGy9pYpzhUkS4AiPAsYGpO/5JWlxFlNmWTYWMHYW+6MFTqUhkrUnAgxmgmfIcLKR4jwBrcKXNa91SWukyXi7c0NHYTaFZh4ZLMXgtrlF9dfRYmQCkxoNbWDXmDGxi87z/ACSeP4uGDKw9xG48pDhGHFSIY/NP4MwabwSdgFa8fyzQqx6cpbuyASBoCCCD9xKlw+ESZQc4aBuwPVePlDVV8JXZDqgdDhrvIFhbcwPcpziuW8QcxIbULhIiAW6npkE3MQJG6tWG4XSpwWsbmH4iAX++bWU6XQYvs/GwEzGya26KB0xOyyjGOxNam5tGhWb0gXv6rXBoDATkgiXO7AX/AHTLh3NhYzQudBgTa62WVAYjkXBPqdQ0AHZi45XOAcSZOZoMG91tW8JwPDEbmWB1vU+pWvl/VXzRv18xp7lk+CxVbC1A6rTfTbU9Tc7S2e8Trr+oV1wXFm12zq7Vt7eP7PdVXmXg2PZWArtqVTJyPbmqNdJ0EfSdPTAU0PhjjA0Op4hjS5svpnMAHEfTIBm0STF5WHFeCw5hErSGv79D+fNVsLKnhJj5SWj4j+VCcz8cNZ1MsEBk2O5MX+0fquW871MhY4DTLBtrafKY1OXsWahpOw9XqNkloZaBqc2hFrQbprRw+eMjS5zjGUCSZ2A1lbFvCMHwmRcthm1nXXX6rWOzctry8kgu02XVKlEnNIJ0T/hfMDsMchbIzZpnvt5KYYvB1aNV1F0B1PUeYBifvCbOrZmwY1+4P8leysaHLi8OUWFVglmxpOZp12Vi4/x1mJqMyggsaQ4nebgR4v8AmonH13uDTM9MZWiB9JOYjzBJ/NN+k0aktPcHX+RSQrkEjMIbumLixYkLYWbDbv3Xk00k8hkPXfsug9ziCPVH2904pY2Df0nb/dFMhrSZn/Vchpd9QsNx3VqlWsfBcVK56ji6+Y6nylK7AYLZkaQprgfKmIxoPTDemDlNR5hs9gACSR4CiMTQq0ar6DxlewkeoEW2dHYi48FYNLR+wKZ0UvKJSPf3SfyYI9R21FiuHOcwgEyDur/ynyBTxFBletUcc8wxlhALm3cbkyJtCS4h8J6oYTRqNc9pJGcmXCLN0ytNv11UL8hrXBoB9e3qrTOHzuZzmq3pUUksNnAg3vY/6r2lVc7UEdo8+VceXuVMVnc2rhSGuYWEPAymSLyJAAiZ9oUBxLhTsLiKlAmckQdiHAEHzrE+FjHk+JM6IDbY9D/CjlxXxwiV43+P4Uwwf03v7JFlT1Sbi4v33t/eimMBwE1TNNwYDY5gcuaBmAcO4Mx5Vkwvw26jZA9Q+ol8Me6ZMNALhYgbae6qScVgY8RU4vG7QNR/qvup4uGzSW8VynY2mnAeHh2CxHTaHVKgLcpiLCwHm5PuAorgHAqrqrJblAcCc4uQDcZTttKumL4TVw1JoLWNaCGh7DYT3EAwf3KKeKDHg1Gi4AY4aQB9M99VxeRxXMx3ztDKMhvXcCq06bLo28Ohc2PmN8g+PX6prW4AxlQ1G0mO3gQ1zT/T7roYgPY1oAyvdqdYFyL7yY+6XonrOfDyDMa+kgaD28p0OEHEOGQBhZcvkZb7QLmY2WhiE08jY9XO6eS2dNaLGi5xBaYp2ENDvU0HuLD7L1I8w4CowUxUc0l0w5oNssWzHuCTHhCydjSwHkeeU9k5g7UK4cO4cyizKwe53J7k/wAtl2MFTD84Y3OfxQJ/NLIX01sbGgNAFDbyWvsoQhCkXi9XiEIiEIQiIQhCIvZXiEIi9lMMLwHD06rqtOixtR0y4CDfX2neIlPkIvCAd1R+bvhwcViOvSqNplwAqZs1yIAcI/ygCPCsFLlLCjDfLmk0sLQHkCHOLQP8QuF803md1MIWXMapRCCMOLq1Kqx+GeAIA6b7GZ6jpM7HaPss+594J8rjTkptZRe1ppj8Ppa1rtfxSLzrM7ralxVotdZzQ4AzcA3733WTZC02VDNhxyM5WgD3LMv+WHUwLalJ7vmHsFTJYU3ZvVkEwWmCLzEjzaJ5Z5KxNWv0qzKtFjfreWdtGgn0knuJ7rZkL0TOCwdw+E1pt80lhcM2mxrGCGsaGtHgCAqhx74bNxWMOIdWIY7LnZBzekBsNfMAEAai11dEKMOI1CtviZIOVw0SWDwjKVNtNgysYA1o7AaJVCF4pNkKucd5FoYquKz3VGugNcGkQ4N01BLTFpH+qsaF6CRqFg+Nsg5XCwo+ny/h20hSbSa1gOYASL6Zs0zmjeU9oUGsaGtEAbLtCj5G83PWvfqsxoKGyjePYJ9WmAwAkPDoNpAm097z9klwjgYZLntbJEBtiGjXXc+yl0Kq7ChfOMhwtwFeXwWfOQOVR9fl+g9+c0wHb5SWz7hsSneGwrKbcrGho7D+7pVCsNhja4ua0AnrSxspLFYRlRuV7Q5p2PhCVQjoo3m3NB9yWQhCX+X8o+X8qS14kEJf5fyj5fylokEJf5fyj5fylokEJf5fyj5fylokEJf5fyj5fylokEJf5fyj5fylokEJf5fyj5fylokEJf5fyj5fylokEJf5fyj5fylokEJf5fyj5fylokEJf5fyj5fylokEJf5fyj5fylokEJf5fyj5fylokEJf5fyj5fylokEJf5fyj5fylokEJf5fyj5fylokEJf5fyhLRHXCOuEgheUiX64R1wkEJSJfrhHXCQQlIl+uEdcJBCUiX64R1wkEJSJfrhHXCQQlIl+uEdcJBCUiX64R1wkEJSJfrhHXCQQlIl+uEdcJBCUiX64R1wkEJSJfrhHXCQQlIl+uEdcJBCUiX64R1wkEJSJfrhHXCQQlIl+uEdcJBCUiX64QkEJSIQojmHmejg6Iq1Z9VmMbdznROUbC2pNgqTi/jA803dPDBr/wl1TM0dyWgCT2EqRjHPFhSNjc7YLTULEv+YfED/3j/wCOl/8AlXvkXnv5qaVfK2sPpIsKg3huzx2GoNtCpHQuaLWToXNFq5IQq3zZzvRwTSBFSr/AD9Pl5H0jxqf1UQBOgVd72sFuVkQsuwvxiqZhnw7Mk3yucHR4mRK0bh/FaVdjXU3tcHjMBIzR5bqCP5LJ0bm7rI2P8hSdoQkcZjqdJueo9rGjdxAHtfU+FghNalLIVI5i+JTKZazChtUkSXnNkHYAWLj+g87VPEc44x9QuNdzdw1hytHiN/vKmZA9y10/EoIjW58lsaFVuSebPmWmnVcOs3Q6Z2940zDePB7qX5kxfTwzyNwGe2c5SfsCVXnPgtc53QWrsErZ2hzNivG8fY4wxpcP4pgH27jyn1DFNfob7jcKqcPrU2gNztB7Fwn8k5+bykkag2+y4WL2iyWzf3W2w+VUPLutgYGkaHVWdCjf+ONbAeDmOgbef6fdO6GNa7xvBXWw8RxZyBG8EnYdfgqxjcNwl0KFxPHHGoWUwIbYvN5O4G0Dv7pLHcSqw0BwaJ9RAue3t9lSn47hwvMZJJHYLMQvItT6FXzUcY9b/wD1FSfDsWXS1xkgTPjysMHj0GXL4IBBO19V6+FzRaeoUZzLx1uDw1Su4ZsoAa3+JzjDWztc38ArLsBzvxPEVfRVuTOQMYKYHa4mNrmV0FANL3EADqViyNz9lsiFVOHc4VRUZTxdFtMVCGtq035qeY/hcDdk7K1qOORkjeZhBHcG1g5paaKEISdfEsYJe9rBpLnAD2krNYpRConMXxUp0appUKYrFtnPLoYD2bEl3k2HaVE8P+LdbOOvSpmmTfp5g5o7iSQ6O1p7hSCJ5F0pRC8i6WooXNGsHtDmmWuAcD3BEg/kU14xxenhqLqtUw1saCSSbBoG5JUahJAFlPEKgUfioS6+G9O0VPV42heKXwZOypf1HF/9/VZlxDjVfEdMV6rqgZmy5jJGaM1zc/SEm51lJcncMp1qp6wkMiBsSe8ai2iufHORqNZgNBopPB2sxw3kDfyFr8nj2LiZP6eQEdzWgv5rom+SzYughqV6xZ6gYIuCNiND7ylOY+AVsJUHUHpcPS8Xad4nUHwUxL9CdFuYZ45mc8ZBB6hLWwO+KmGdSe1pqNqdJ2Vz2ANLwwxoSRLu4CyetjCfSbl13E3JJN7ncnUpsHS8z4slq9MESNRp/RZMjDbpU34UT3te7Xl6dF21oCcYXFFhBaYuCHDUHuDso5jnG2iUDiIkQP7spLWeYyOSFweNK+fl5rR+EfEurRgV/wDGZOthUHsRZ33/ADUNzXzKcdiA4BzabGw1hIsTJc+1pMgfZVmo8lodqQZK9OKggje35LAMYHWAuKMmS9vgkk+XX7qRqmySqAyN0kzEkkW0XlKv63ZtZUpKouhfGS1wojopjgGJcMVQyzmFRptrAMu/9srROO8cbWDqLW2NpOuYQbbAAwCSsrbjXB0U3FpIgkaxa07XCMTjXtY4NcZIh1zodf0Wm4lh5WVYjeGtqttT31/PVbXh+bFit5S0kk/BI0KznE5vqm5NyT7q08J5sqUgGuAqNHezo/8AFv8AcKr0KjSFyMXBjX2V3IwsbKiEU7Q4dPL07KjHkTxSF8RIP1Wj0+IUnuNUEgQI7+Wx3zSua+OdUe5p2b6QO5Ez5Oyo+H4i9oygReST+ghTVDjTXf8AUcKb2izgLOHYt7juuAy/Z3IgLpGNtoNDqa6afXr5LrMbi0EvKxxpxGva+uqtXDOIsDQCQJ0uB+idCoHu2yN/U9vtqsobis9R5NyXG8bSYtsIUtheM1qYgPkdjp+ev6qeX2RlMYfE8Fx3BFV6HX5gKuOPRtkLHtIHQjVX7CVhVu2zdvPnxKeYTiIZVgAkx6v5X9wqlwLHkgBrtdu3e6fPxDm06kfUDBd2uBP6rmRHLiZFt0c0/Dpqt8HNkZfQqM+KHWxNaiKTHvpU2EuyiWteXEEmNw0D2BPdPeVuAU2MnVxuTP7DspnhlMZNdlGVQ+g8hozMmxkW/wAplX8vjOTmxfpyQK7ac3qvWtDRSm6lJpaWOAcDsRruP2VR4nzfxHA1em+qyqw+pjqjASRuCRBkbqep1qs5shMjVt48LPud+Kur4gMFN8UpDvSZkwb9h+6uezDpWZRj0LCLd5dj8dP4Xrg07hXd3xioCnT/AMF7qpHra0gNaZIs531TqLaHWVnnHOP1cbXdVqm0kMZPpY3YAd+51J+0Qz6kPnYgQn/DeG16s9Kk94B1aLe3v4X0UmKH9ziAO5KwYxrTYSb7aaoa/vZJVqhEy0gi1wRB3sdFzhqwi6sBwKltav8ACTi1R7a1FxLmUw1zJklubMCwH+H0ggbXUF8TuP1H4mpQP/ToAZW93FgdnPc+qB2HuVTsJiXNktJbeZGvvKRxOKL6pc4kkgXJJJ8knXt9lD4dP5lqsnGlndy6Bt7309NN/VK4euY+o/mhJZw32/uyFPav/p4OrG/ALUsFhmS9gAblcWtgD05TA/191IM4lkGV9j5/l3TDmGgKQNZrjJIBEWM2n3SHDcVTrCapnsJsF8WdA+SL9QQS26vzpPFbz+Hf7quvJOeO4eni6XRc4ga5gJIcBa2+ultFmXGOXMRhYNVnomz23ae1x9J8GFo2JxAa8Bg9LfUBESDIJHf38J/Ur9emWFmZv4g4WMbQdStnw7is/DaaBbDqQenp+ELOhZPVY3TqAkypXhHAqmLfkpODQBLnOnK0TGw1Ow8FXn/spgqj8ooNbl1LS4EkjSxsFYeHcIp0G5KTQxmsNtfuTq4+SVvMv2sYIiIWEPPeqHzKyCyPjfBKmCrFj/U03ZUizh/Jw3GyYmpmNtlqXNnA2YkCm55afqY7XK4W03aQYIWX47hz6Fd9JzmucwgEtmDYG0x3W34HxcZ0QY8/3ANdNx3+/n5JtolBVO2qbvqSWkADUT330XuGcSL7pBtSPS60f3IXQHWiojDH4ni1+7a1IBe16oLYyDMIhwsYGxAs73N0xFR21x3XdGre5Xjg19WvJoY5mlrhv1TulWvI7fsnGDJ0OqYOdDvG6emqIkaj9VmFwuZjOgkMZ+K6xOEa29x7G35JPB4gDVc1sRmEaBI5Abar3rYWyxeDvnx7kJDr0vsnhxoBMLzEXpk72J9pumtMjI4ReE8wlcQgN7rSPZyHQbFcNeCARqF6MQ52g+50SGJpifTbxsn44fWdhX4gMApUyGlxI1JAygazcH2K8JrdWXYcoY1/LYOt9k64PxDputfufKseE4k00yDcE39iZKoeExRFon2T1uJNOSTE3sf091z/ABLgcWYfFYeV3XsVexOJyY39t45m9O60jDFsS18eNVAVeN5q2XNLQ7XvHZV+jxCqWxn/AL+ySqixvdazC9luUPOQ4EkaV08+is5PHRzNEI6639Oq0tvGGBljeF5gahZJdcOM5v69u32VF4ZxWG5TuI8+FZKGIqAsa4WP5GIj91yWdwuTDeY39evceS3+NlsyGc7P4TDjPJNOvXfVLjSpuAJAAgu3dHnt3Uxy7R6I6QFm2G0jYx5Tzi4caAIH0uDj7CZP6gpqMU1zQ5pAcB9iO3uopc3IyYGxSOto0A7UK9VY5QHWnPFeWcPiMxq02lzhGcWcLQL7/dZBxHh3Qr1aJvkMBxESIBDo7GVqNXi77Wy9p1/JN+I8Jo4rDPLqbXVhTOR2jgYJaMw2nY2W04NxSXAdyzEuYdKv/Hz9O6UCbCy7qmAPzTrphwummFfqDroQdfZPuH4OrVeKdJhe49thMSTsL6lfTTIxjS95od1kCmVduUd+9tP7/mhaly/yuzBBxqxUfUADiR6AJByAHyAZOuUaIXHz+1UTZC2KMvb0N1fyXhCrPFuNPrNEmALx/VaVydykyhhwarWvq1Ie7M0HLazADMRNzufsvOB/DrDYZ4qS+q5plpqEQ07ENaACfJn7K0LftjhijEMTaaOi53Hx5RIZpzbvoqbzvw4CpSqbOHTIjSJIIO1iR9lD4LFuouymTuCLyNtFoWPwDKzCyoJafzB2IOxUCORWTJrVLWFmz9zuuY4lwmWeUujqj9VuI5QBRVRbWc15dcGTnG+sgwp/A481YZTBc4/3JOw8qbp8oYePUHPd/E5xB9vTAhSeDwLKTctNoaNbb+STcn3Vdns86QgzEAeS9M9bKNo8s0yyK3rfM5gSI8Ai8fus9+JXIJo5sZQJNOB1WGS5ujeoDeW6SDprppraCF1WPBFjV4TQKFe71UIkcDa+X6NfL7d1euSsCaZNatTAY9kMD2i8kHNB0EC3eeyu2O+GWGNbq0WMpmZLS0lkz9QbMD2iFL8O5eLH56lTORcANgA7E3JKqcSflZLf00Taad3EjbyF/nzVnx20q1w/4VYSp/ivbVYHEkUg+GwdNsw7xPZZtzhybV4fWAec1J5PTqDcD8Lhs8AiR9wvodQnN3KtPH4fpPJYQczHgSWugjTdpBIIt+i2OPcTWsJJrqd1A2U82qwBrhaNV3TEm2is3FPhPjaDDUb06wb+GkXZyP4gxwE+wJKqUvpOyvaWHs8Fp/I3Wwa8FWf7chBIBpPXXCla3I+NZleyi6vTqNa9r6QmzgCA5urSJ3t5SvK/JmIx0OZDKMw6q79cjfxmPt5W5YTCtp02U2/SxoaJuYaABf7LCWWiKXks3KdF8343DVab3MqUnse03BaQbfuPOiSbXFjGvlfTR0jbtss44n8FqL6hdRruosJnp5M4b4a4uBjwZ91G2YHda6THx5ncz20fLr6rMzYTK2HlDlEf8MNHECfmJqOAP05mt6cH+IBrXT3URwr4OBtQHEYjqsBnIxhbm8OcSSB7fmtJAXksocKarUz2ubyN2XzZWoupPLXAh7XFrmnUEWIXdermyyIF1u/GeTsJinZ61EOfEZgXNd4ktImPMqLwXwuwNNxJbUqjZtR8tH2aAT9yshOK1XOP4a/m0IWPYbExYnRXTkzlE4xwq1LYdrrggzVj8I/y9z9h4vmB5DwNJ2ZmHbO2cueB7B5I/RTzWwIFgNhp7Lx05IoKSHhjQ/nk18lUavwwwcf4fUY4GWnOXARsWu1H6+VAY6jVoPa2o2C2Y7OGkg76LTUy4twlmIplj7fwuEZmn+IT/ZWj4jgDMAN/uGy3MPLFo0aKms5haGGdhJ/2Vb5ap1cZictMEMzS90WY2fynYD+is1f4Y1HiHY5xbOnRA/8AtqrfwXg1PC0W0qQOUXJJkuJiXHyY2sq/DeDw4rH+IA4u+AHy1UEzpZpGkW1rfPU/Doq7zPwBlPDZgXuc17fU47GRoLAaKuUmtpvEnM0iR28ghajVpBzS1wBBEEHQg7Kv1+R6BnK6o3sJBA+xFx91Vz+EOe4GAACqrZXmS1/kqVxnheGxFQOdTEkgFzTlJtJkjXbXyrBwbgtDDsAoNykm5klzvdxuYXnE+SKrR/gu6gOoMNII3GxC54fw/Etdl6D82kujKP8AzaLRZeHxARiD95aOlkj7KdsjTqpLE5XASTfsb6LxSnCuBCk7O92d+1oa2dYG/aT+SFtsDgTmRVMRd9gVC+azopVCELrFWQhCERCEIREIQhEQhCERCEIREJvjOHUqsdWlTqRpnY10e2YGE4QiLxrQAABAGgGg8QvUIREIQhEQhCERCEIREIQhEQhCERCEIREIQhEQhCERCEIRF//Z"/>
          <p:cNvSpPr>
            <a:spLocks noChangeAspect="1" noChangeArrowheads="1"/>
          </p:cNvSpPr>
          <p:nvPr/>
        </p:nvSpPr>
        <p:spPr bwMode="auto">
          <a:xfrm>
            <a:off x="120650" y="-10255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2292" name="AutoShape 4" descr="data:image/jpg;base64,/9j/4AAQSkZJRgABAQAAAQABAAD/2wCEAAkGBhMSERUUExMWFRUWFx0YGRcXFxkdFxoeGBgVGBcVHRYaJyYfGhkjGhUYHy8iIycpLCwsFh4xNTAqNScrLSkBCQoKDQwOGg8PGikiHyUvNDAyKjIpLDQ0Ki0sLC8sNDUuLzUsLC02LCwsLCwsKjQvLCwsLSwsKiwtLCwsLCwsLP/AABEIAMABBwMBIgACEQEDEQH/xAAcAAABBQEBAQAAAAAAAAAAAAAAAwQFBgcCAQj/xABAEAABAwIEBQIEBAQEAwkAAAABAAIRAyEEEjFBBQYTUWEicQcUMoFCkaGxUsHR8CNi4fEVFzMWRHKCkqKjwtL/xAAbAQEAAgMBAQAAAAAAAAAAAAAAAwQCBQYBB//EADMRAAEEAQIEAwcDBAMAAAAAAAEAAgMRBCExBRJBURNhcQaBkaGx0fAUIvEVIzLBM0JS/9oADAMBAAIRAxEAPwDZUIQpF4hCEIiEIQiIQhCIhCEIiEIQiIQhCIhCEIiEIQiIQhCIhCEIiEIQiIQhCIhCEIiEIQiIQhCIhCEIi8Y4EAjQiR7G4XqzLl34jupMDKzDVY2AHNID2gCMsaOiBuPdccd+Jr6+elh2mk2IL3f9QiCHAAWb2m59lN4D7pa4cRgLOe/d1WoIWP8AJ/N/yj3BzXPpvgEA3BB+oA2NiRtKs3OPN4fgOphapaTVax4+moA5riWga3gXGwN9UdC5pr5r2LPjkYXbEdFekLGOB814lj6Yp1nEFwaGVHei53zaDzaEpgedsY2sHVKz3ZXQ5pIyODTDgAPTeDcLL9O66tRDikfLZaRrS2NCh8bzZh6TKb3udFRoeAGFxAIBBdH06jXXZSmHxDajWvYQ5rhII0IKrrZh7SaBSiEA/oo1vMFIkATckCwvGp1091XmyYYKMrgL7qQNLtlJIVU4jzBU6haCWNzem0BwEfiPvJg+E5xXHHtw+bRwcL6+km59/wCS1v8AWsbxDGb0BN6a12169O6k8J1WrEhVrC8yPvmFtRIufuNP9Vxi+PF9fIC5gboJInu4/sPzUZ49i+EXi7H/AF6/b1TwXXStCFBY/jBFJrQ6HOdkc7cekkuHk/17LvhGNAJBcS2BfaZ7qT+s4/jRxjZwu+gvb7J4TqJU0hRuL47TYWtac7nTEG1okl332UTiMfNVxc6DHpAOg2PvMkpm8Zx8XQHmd2H320RkTnK0IUNT5izMLms2tLovtPYSjh/Gy5oL4g9hcW7DVZf1rB5g3n30ujQ9fyl54L+ymULijXa8S0z/AH2TQ8apTGYm8WB1Gt/stg/JgY0Pc8AHY2NVgGk6UnyFzSqhwBGhXSma4OFjZYoQhCyRCEKu8/cUq4fBPqUSWuDmAuAktaTBPjYT5QCzSxe4MaXHorEhUDkLnipWqCjXdnzfQ8gAyASWmIkQDfaFRKnFavWqPdUcXl7pqtcRNyJDhFo08KcQkuorXycRY2MSNF2a9FvSoPxC5rr4evTo0nmm0szlwAlxLiMskaDLt/EqLwrmSthnl9N7m7XEh99wdU85q5prYwU8zGAU3EgMBm4APqJJ20t+ykbCWuvcKrLxFskRaLa786qw8F+Jj6TS3ENNWLh4LQ6L2NoN4/1QqJTq59RfsdP90KUwsOtKgziGQwcpP0XOGrNAM6zofdcdGH+k63MfzWlcIwWEAEU2ZgIJcATpcHMovjHJ7KhbVwrmse4kPpODg3Uw4ED0228iFz2J7R4+RI5j2lgAvmJC2E3Bpo28zTzE9FVcBwms8kUW9T7x+pslsXwWsxg6jHMzEAEx9V4FtDrY31Vg4HgMRhHxUDQ15nO0y2ZgNPYmJVg4jRfXa1rXNADgSYJmL2jda/K9pJIsnkYGGPvZPTuD38lZh4O18Qc4uD/cqvU5UbTwznuLuqBJsMpG+06fsojl7hD65LAB6TBLpAt7XKvVPiLSDSrNBM5YIlv+y4qYNlFzOmHAXvci5BDf3Wsh9o8qOF7H6vJsE7AV+V6q5JwiB8gcBTQNR3P5ulX1GDPSqWz2yizYsBA2aAIHaAnNam9uC+WwtQscCIqEwYLy54kXmDFtki7EU69nMktI9NwZ0Ol9D+yT4c9tOo9rzEGwcdBE/wB+y02PxDKxi58bjZ1IOoJ7rZvgjfuPK/JJctU2YV7/AFHqTBLjd2huNwSuarehVa5xzNcDBjS5Mfqlce2m5udrQLg59pJAy+RdPKtRjaYLgHDSY/RQzZc0xuRznX0PeunZZRxMjFMAAXT2ivTyk2JJaD+GNx2KS4Wc9OCc2oyke4/OFGcLrsqONSnPTJgAEgwLTfYwU7o4s0nvBpkBzjlsBrp/fhQyskFsN2Oh6V09yzaQdQuMZhalKHsOdjRcE3EaT3hPWnqMzZAXnftPY6/koXj+OqYZrJkmo4gEGwnW2s3U1gn/AOFJaWQNv0WUsMjYmSkaOuj3o0fmsWyNc5zBuN/em/DXio3K+SdC0iTOhP8AlRgwadTpgy2JAi4ubH90yr8RFOpWb1GZmVDJ0k7i39U7dUIxZY4hxa1oOQyJIDonvc/kppcPIYHuc0ho38ivGysJABFpbiQLXAlnoa2QW3ymbyNgRAXNUirTJILXbQDa1pjWSV7xqu4BwbAhokRcgmNNtDdM63MtGlTa0TmP4QJMfewvZQw480oaI2kuO1L18jGAucaATrDYvqUTLDJFrW8X3CS4O9rhlBLXAQbyPsCoDAcxBtSSMgJJAJJjeIA18wp/hGOpVHPqAgGdBpbeD3VvM4dk4gd4jCBve4/2FBBlwT/8bgfztupLA8Qc2plDgXQDMmI2EJlin9OqYBFOoZ1kNJJloPaRae6h+KcxUM0MaQ8avbYDQkf5rKM5p47UJp02PDqZYHnIbky6xOtoBjyrmJwzMn5IXAtY7XUbeY+2l/NRTZ0EYc4Gy3oFe6/NTMNTa2Rf6Sb7y6QLk3183Xlb4iYemG5iajnaCmBoALmSIuYjwVklCtJM2M/kNl7UouHqbDt7ru8ThT4Azmlc7lFVQAI6ab2O9rnpeMPcSGtAvb82Wx4nnSn8tUr02lwawlsmJOwIFxchUxvxCruGaqASAcrWDKJ83uqgzEuLSz1DNZ0aEggidtRK4eXtMxmEKZuB4jHsyHczSdK0odtFFLxOUuaY/wBpA1HcqzYL4g4llcVHVC9uppExTy6QBeD517ypnmHnyhjMK+i0PpFwBzugsBa4OynLJLTliY3FlQgS9tgJ/uyPmIEEZT27q/4LNK6Ko3MnaC27vcFe4LGua6WyxwtIJBEgg6dwSEkQ9jYsQLefFly9zm1C6J3t2susVJEnciL6fZSX8VXo6diis+7ZPkhL9cGIIuEtwzD06rqbHOIa5waSACRNhH3hTeI5JZTqNHW9JJzHIIEBsASfqIK12XxTGw3hkzqJF7E/RWcfBlyW3GNtNwqth6zQ5wNrmJ7d0LWKPFW0+lTaxjWspw15a0vygABuY6efdC07varFbs1x9w+62x4CXal6Qo8OPUlphh9RBAMEk29t0cQwDy4PpuEnUGwMbj8l1guH13Bxa8Oc1gOUC5ExqSADElI4bD1KrgA7fKWulsOuNr27LgBjzftf0doNN9a+q6jmGy9pYpzhUkS4AiPAsYGpO/5JWlxFlNmWTYWMHYW+6MFTqUhkrUnAgxmgmfIcLKR4jwBrcKXNa91SWukyXi7c0NHYTaFZh4ZLMXgtrlF9dfRYmQCkxoNbWDXmDGxi87z/ACSeP4uGDKw9xG48pDhGHFSIY/NP4MwabwSdgFa8fyzQqx6cpbuyASBoCCCD9xKlw+ESZQc4aBuwPVePlDVV8JXZDqgdDhrvIFhbcwPcpziuW8QcxIbULhIiAW6npkE3MQJG6tWG4XSpwWsbmH4iAX++bWU6XQYvs/GwEzGya26KB0xOyyjGOxNam5tGhWb0gXv6rXBoDATkgiXO7AX/AHTLh3NhYzQudBgTa62WVAYjkXBPqdQ0AHZi45XOAcSZOZoMG91tW8JwPDEbmWB1vU+pWvl/VXzRv18xp7lk+CxVbC1A6rTfTbU9Tc7S2e8Trr+oV1wXFm12zq7Vt7eP7PdVXmXg2PZWArtqVTJyPbmqNdJ0EfSdPTAU0PhjjA0Op4hjS5svpnMAHEfTIBm0STF5WHFeCw5hErSGv79D+fNVsLKnhJj5SWj4j+VCcz8cNZ1MsEBk2O5MX+0fquW871MhY4DTLBtrafKY1OXsWahpOw9XqNkloZaBqc2hFrQbprRw+eMjS5zjGUCSZ2A1lbFvCMHwmRcthm1nXXX6rWOzctry8kgu02XVKlEnNIJ0T/hfMDsMchbIzZpnvt5KYYvB1aNV1F0B1PUeYBifvCbOrZmwY1+4P8leysaHLi8OUWFVglmxpOZp12Vi4/x1mJqMyggsaQ4nebgR4v8AmonH13uDTM9MZWiB9JOYjzBJ/NN+k0aktPcHX+RSQrkEjMIbumLixYkLYWbDbv3Xk00k8hkPXfsug9ziCPVH2904pY2Df0nb/dFMhrSZn/Vchpd9QsNx3VqlWsfBcVK56ji6+Y6nylK7AYLZkaQprgfKmIxoPTDemDlNR5hs9gACSR4CiMTQq0ar6DxlewkeoEW2dHYi48FYNLR+wKZ0UvKJSPf3SfyYI9R21FiuHOcwgEyDur/ynyBTxFBletUcc8wxlhALm3cbkyJtCS4h8J6oYTRqNc9pJGcmXCLN0ytNv11UL8hrXBoB9e3qrTOHzuZzmq3pUUksNnAg3vY/6r2lVc7UEdo8+VceXuVMVnc2rhSGuYWEPAymSLyJAAiZ9oUBxLhTsLiKlAmckQdiHAEHzrE+FjHk+JM6IDbY9D/CjlxXxwiV43+P4Uwwf03v7JFlT1Sbi4v33t/eimMBwE1TNNwYDY5gcuaBmAcO4Mx5Vkwvw26jZA9Q+ol8Me6ZMNALhYgbae6qScVgY8RU4vG7QNR/qvup4uGzSW8VynY2mnAeHh2CxHTaHVKgLcpiLCwHm5PuAorgHAqrqrJblAcCc4uQDcZTttKumL4TVw1JoLWNaCGh7DYT3EAwf3KKeKDHg1Gi4AY4aQB9M99VxeRxXMx3ztDKMhvXcCq06bLo28Ohc2PmN8g+PX6prW4AxlQ1G0mO3gQ1zT/T7roYgPY1oAyvdqdYFyL7yY+6XonrOfDyDMa+kgaD28p0OEHEOGQBhZcvkZb7QLmY2WhiE08jY9XO6eS2dNaLGi5xBaYp2ENDvU0HuLD7L1I8w4CowUxUc0l0w5oNssWzHuCTHhCydjSwHkeeU9k5g7UK4cO4cyizKwe53J7k/wAtl2MFTD84Y3OfxQJ/NLIX01sbGgNAFDbyWvsoQhCkXi9XiEIiEIQiIQhCIvZXiEIi9lMMLwHD06rqtOixtR0y4CDfX2neIlPkIvCAd1R+bvhwcViOvSqNplwAqZs1yIAcI/ygCPCsFLlLCjDfLmk0sLQHkCHOLQP8QuF803md1MIWXMapRCCMOLq1Kqx+GeAIA6b7GZ6jpM7HaPss+594J8rjTkptZRe1ppj8Ppa1rtfxSLzrM7ralxVotdZzQ4AzcA3733WTZC02VDNhxyM5WgD3LMv+WHUwLalJ7vmHsFTJYU3ZvVkEwWmCLzEjzaJ5Z5KxNWv0qzKtFjfreWdtGgn0knuJ7rZkL0TOCwdw+E1pt80lhcM2mxrGCGsaGtHgCAqhx74bNxWMOIdWIY7LnZBzekBsNfMAEAai11dEKMOI1CtviZIOVw0SWDwjKVNtNgysYA1o7AaJVCF4pNkKucd5FoYquKz3VGugNcGkQ4N01BLTFpH+qsaF6CRqFg+Nsg5XCwo+ny/h20hSbSa1gOYASL6Zs0zmjeU9oUGsaGtEAbLtCj5G83PWvfqsxoKGyjePYJ9WmAwAkPDoNpAm097z9klwjgYZLntbJEBtiGjXXc+yl0Kq7ChfOMhwtwFeXwWfOQOVR9fl+g9+c0wHb5SWz7hsSneGwrKbcrGho7D+7pVCsNhja4ua0AnrSxspLFYRlRuV7Q5p2PhCVQjoo3m3NB9yWQhCX+X8o+X8qS14kEJf5fyj5fylokEJf5fyj5fylokEJf5fyj5fylokEJf5fyj5fylokEJf5fyj5fylokEJf5fyj5fylokEJf5fyj5fylokEJf5fyj5fylokEJf5fyj5fylokEJf5fyj5fylokEJf5fyj5fylokEJf5fyj5fylokEJf5fyj5fylokEJf5fyj5fylokEJf5fyj5fylokEJf5fyhLRHXCOuEgheUiX64R1wkEJSJfrhHXCQQlIl+uEdcJBCUiX64R1wkEJSJfrhHXCQQlIl+uEdcJBCUiX64R1wkEJSJfrhHXCQQlIl+uEdcJBCUiX64R1wkEJSJfrhHXCQQlIl+uEdcJBCUiX64R1wkEJSJfrhHXCQQlIl+uEdcJBCUiX64QkEJSIQojmHmejg6Iq1Z9VmMbdznROUbC2pNgqTi/jA803dPDBr/wl1TM0dyWgCT2EqRjHPFhSNjc7YLTULEv+YfED/3j/wCOl/8AlXvkXnv5qaVfK2sPpIsKg3huzx2GoNtCpHQuaLWToXNFq5IQq3zZzvRwTSBFSr/AD9Pl5H0jxqf1UQBOgVd72sFuVkQsuwvxiqZhnw7Mk3yucHR4mRK0bh/FaVdjXU3tcHjMBIzR5bqCP5LJ0bm7rI2P8hSdoQkcZjqdJueo9rGjdxAHtfU+FghNalLIVI5i+JTKZazChtUkSXnNkHYAWLj+g87VPEc44x9QuNdzdw1hytHiN/vKmZA9y10/EoIjW58lsaFVuSebPmWmnVcOs3Q6Z2940zDePB7qX5kxfTwzyNwGe2c5SfsCVXnPgtc53QWrsErZ2hzNivG8fY4wxpcP4pgH27jyn1DFNfob7jcKqcPrU2gNztB7Fwn8k5+bykkag2+y4WL2iyWzf3W2w+VUPLutgYGkaHVWdCjf+ONbAeDmOgbef6fdO6GNa7xvBXWw8RxZyBG8EnYdfgqxjcNwl0KFxPHHGoWUwIbYvN5O4G0Dv7pLHcSqw0BwaJ9RAue3t9lSn47hwvMZJJHYLMQvItT6FXzUcY9b/wD1FSfDsWXS1xkgTPjysMHj0GXL4IBBO19V6+FzRaeoUZzLx1uDw1Su4ZsoAa3+JzjDWztc38ArLsBzvxPEVfRVuTOQMYKYHa4mNrmV0FANL3EADqViyNz9lsiFVOHc4VRUZTxdFtMVCGtq035qeY/hcDdk7K1qOORkjeZhBHcG1g5paaKEISdfEsYJe9rBpLnAD2krNYpRConMXxUp0appUKYrFtnPLoYD2bEl3k2HaVE8P+LdbOOvSpmmTfp5g5o7iSQ6O1p7hSCJ5F0pRC8i6WooXNGsHtDmmWuAcD3BEg/kU14xxenhqLqtUw1saCSSbBoG5JUahJAFlPEKgUfioS6+G9O0VPV42heKXwZOypf1HF/9/VZlxDjVfEdMV6rqgZmy5jJGaM1zc/SEm51lJcncMp1qp6wkMiBsSe8ai2iufHORqNZgNBopPB2sxw3kDfyFr8nj2LiZP6eQEdzWgv5rom+SzYughqV6xZ6gYIuCNiND7ylOY+AVsJUHUHpcPS8Xad4nUHwUxL9CdFuYZ45mc8ZBB6hLWwO+KmGdSe1pqNqdJ2Vz2ANLwwxoSRLu4CyetjCfSbl13E3JJN7ncnUpsHS8z4slq9MESNRp/RZMjDbpU34UT3te7Xl6dF21oCcYXFFhBaYuCHDUHuDso5jnG2iUDiIkQP7spLWeYyOSFweNK+fl5rR+EfEurRgV/wDGZOthUHsRZ33/ADUNzXzKcdiA4BzabGw1hIsTJc+1pMgfZVmo8lodqQZK9OKggje35LAMYHWAuKMmS9vgkk+XX7qRqmySqAyN0kzEkkW0XlKv63ZtZUpKouhfGS1wojopjgGJcMVQyzmFRptrAMu/9srROO8cbWDqLW2NpOuYQbbAAwCSsrbjXB0U3FpIgkaxa07XCMTjXtY4NcZIh1zodf0Wm4lh5WVYjeGtqttT31/PVbXh+bFit5S0kk/BI0KznE5vqm5NyT7q08J5sqUgGuAqNHezo/8AFv8AcKr0KjSFyMXBjX2V3IwsbKiEU7Q4dPL07KjHkTxSF8RIP1Wj0+IUnuNUEgQI7+Wx3zSua+OdUe5p2b6QO5Ez5Oyo+H4i9oygReST+ghTVDjTXf8AUcKb2izgLOHYt7juuAy/Z3IgLpGNtoNDqa6afXr5LrMbi0EvKxxpxGva+uqtXDOIsDQCQJ0uB+idCoHu2yN/U9vtqsobis9R5NyXG8bSYtsIUtheM1qYgPkdjp+ev6qeX2RlMYfE8Fx3BFV6HX5gKuOPRtkLHtIHQjVX7CVhVu2zdvPnxKeYTiIZVgAkx6v5X9wqlwLHkgBrtdu3e6fPxDm06kfUDBd2uBP6rmRHLiZFt0c0/Dpqt8HNkZfQqM+KHWxNaiKTHvpU2EuyiWteXEEmNw0D2BPdPeVuAU2MnVxuTP7DspnhlMZNdlGVQ+g8hozMmxkW/wAplX8vjOTmxfpyQK7ac3qvWtDRSm6lJpaWOAcDsRruP2VR4nzfxHA1em+qyqw+pjqjASRuCRBkbqep1qs5shMjVt48LPud+Kur4gMFN8UpDvSZkwb9h+6uezDpWZRj0LCLd5dj8dP4Xrg07hXd3xioCnT/AMF7qpHra0gNaZIs531TqLaHWVnnHOP1cbXdVqm0kMZPpY3YAd+51J+0Qz6kPnYgQn/DeG16s9Kk94B1aLe3v4X0UmKH9ziAO5KwYxrTYSb7aaoa/vZJVqhEy0gi1wRB3sdFzhqwi6sBwKltav8ACTi1R7a1FxLmUw1zJklubMCwH+H0ggbXUF8TuP1H4mpQP/ToAZW93FgdnPc+qB2HuVTsJiXNktJbeZGvvKRxOKL6pc4kkgXJJJ8knXt9lD4dP5lqsnGlndy6Bt7309NN/VK4euY+o/mhJZw32/uyFPav/p4OrG/ALUsFhmS9gAblcWtgD05TA/191IM4lkGV9j5/l3TDmGgKQNZrjJIBEWM2n3SHDcVTrCapnsJsF8WdA+SL9QQS26vzpPFbz+Hf7quvJOeO4eni6XRc4ga5gJIcBa2+ultFmXGOXMRhYNVnomz23ae1x9J8GFo2JxAa8Bg9LfUBESDIJHf38J/Ur9emWFmZv4g4WMbQdStnw7is/DaaBbDqQenp+ELOhZPVY3TqAkypXhHAqmLfkpODQBLnOnK0TGw1Ow8FXn/spgqj8ooNbl1LS4EkjSxsFYeHcIp0G5KTQxmsNtfuTq4+SVvMv2sYIiIWEPPeqHzKyCyPjfBKmCrFj/U03ZUizh/Jw3GyYmpmNtlqXNnA2YkCm55afqY7XK4W03aQYIWX47hz6Fd9JzmucwgEtmDYG0x3W34HxcZ0QY8/3ANdNx3+/n5JtolBVO2qbvqSWkADUT330XuGcSL7pBtSPS60f3IXQHWiojDH4ni1+7a1IBe16oLYyDMIhwsYGxAs73N0xFR21x3XdGre5Xjg19WvJoY5mlrhv1TulWvI7fsnGDJ0OqYOdDvG6emqIkaj9VmFwuZjOgkMZ+K6xOEa29x7G35JPB4gDVc1sRmEaBI5Abar3rYWyxeDvnx7kJDr0vsnhxoBMLzEXpk72J9pumtMjI4ReE8wlcQgN7rSPZyHQbFcNeCARqF6MQ52g+50SGJpifTbxsn44fWdhX4gMApUyGlxI1JAygazcH2K8JrdWXYcoY1/LYOt9k64PxDputfufKseE4k00yDcE39iZKoeExRFon2T1uJNOSTE3sf091z/ABLgcWYfFYeV3XsVexOJyY39t45m9O60jDFsS18eNVAVeN5q2XNLQ7XvHZV+jxCqWxn/AL+ySqixvdazC9luUPOQ4EkaV08+is5PHRzNEI6639Oq0tvGGBljeF5gahZJdcOM5v69u32VF4ZxWG5TuI8+FZKGIqAsa4WP5GIj91yWdwuTDeY39evceS3+NlsyGc7P4TDjPJNOvXfVLjSpuAJAAgu3dHnt3Uxy7R6I6QFm2G0jYx5Tzi4caAIH0uDj7CZP6gpqMU1zQ5pAcB9iO3uopc3IyYGxSOto0A7UK9VY5QHWnPFeWcPiMxq02lzhGcWcLQL7/dZBxHh3Qr1aJvkMBxESIBDo7GVqNXi77Wy9p1/JN+I8Jo4rDPLqbXVhTOR2jgYJaMw2nY2W04NxSXAdyzEuYdKv/Hz9O6UCbCy7qmAPzTrphwummFfqDroQdfZPuH4OrVeKdJhe49thMSTsL6lfTTIxjS95od1kCmVduUd+9tP7/mhaly/yuzBBxqxUfUADiR6AJByAHyAZOuUaIXHz+1UTZC2KMvb0N1fyXhCrPFuNPrNEmALx/VaVydykyhhwarWvq1Ie7M0HLazADMRNzufsvOB/DrDYZ4qS+q5plpqEQ07ENaACfJn7K0LftjhijEMTaaOi53Hx5RIZpzbvoqbzvw4CpSqbOHTIjSJIIO1iR9lD4LFuouymTuCLyNtFoWPwDKzCyoJafzB2IOxUCORWTJrVLWFmz9zuuY4lwmWeUujqj9VuI5QBRVRbWc15dcGTnG+sgwp/A481YZTBc4/3JOw8qbp8oYePUHPd/E5xB9vTAhSeDwLKTctNoaNbb+STcn3Vdns86QgzEAeS9M9bKNo8s0yyK3rfM5gSI8Ai8fus9+JXIJo5sZQJNOB1WGS5ujeoDeW6SDprppraCF1WPBFjV4TQKFe71UIkcDa+X6NfL7d1euSsCaZNatTAY9kMD2i8kHNB0EC3eeyu2O+GWGNbq0WMpmZLS0lkz9QbMD2iFL8O5eLH56lTORcANgA7E3JKqcSflZLf00Taad3EjbyF/nzVnx20q1w/4VYSp/ivbVYHEkUg+GwdNsw7xPZZtzhybV4fWAec1J5PTqDcD8Lhs8AiR9wvodQnN3KtPH4fpPJYQczHgSWugjTdpBIIt+i2OPcTWsJJrqd1A2U82qwBrhaNV3TEm2is3FPhPjaDDUb06wb+GkXZyP4gxwE+wJKqUvpOyvaWHs8Fp/I3Wwa8FWf7chBIBpPXXCla3I+NZleyi6vTqNa9r6QmzgCA5urSJ3t5SvK/JmIx0OZDKMw6q79cjfxmPt5W5YTCtp02U2/SxoaJuYaABf7LCWWiKXks3KdF8343DVab3MqUnse03BaQbfuPOiSbXFjGvlfTR0jbtss44n8FqL6hdRruosJnp5M4b4a4uBjwZ91G2YHda6THx5ncz20fLr6rMzYTK2HlDlEf8MNHECfmJqOAP05mt6cH+IBrXT3URwr4OBtQHEYjqsBnIxhbm8OcSSB7fmtJAXksocKarUz2ubyN2XzZWoupPLXAh7XFrmnUEWIXdermyyIF1u/GeTsJinZ61EOfEZgXNd4ktImPMqLwXwuwNNxJbUqjZtR8tH2aAT9yshOK1XOP4a/m0IWPYbExYnRXTkzlE4xwq1LYdrrggzVj8I/y9z9h4vmB5DwNJ2ZmHbO2cueB7B5I/RTzWwIFgNhp7Lx05IoKSHhjQ/nk18lUavwwwcf4fUY4GWnOXARsWu1H6+VAY6jVoPa2o2C2Y7OGkg76LTUy4twlmIplj7fwuEZmn+IT/ZWj4jgDMAN/uGy3MPLFo0aKms5haGGdhJ/2Vb5ap1cZictMEMzS90WY2fynYD+is1f4Y1HiHY5xbOnRA/8AtqrfwXg1PC0W0qQOUXJJkuJiXHyY2sq/DeDw4rH+IA4u+AHy1UEzpZpGkW1rfPU/Doq7zPwBlPDZgXuc17fU47GRoLAaKuUmtpvEnM0iR28ghajVpBzS1wBBEEHQg7Kv1+R6BnK6o3sJBA+xFx91Vz+EOe4GAACqrZXmS1/kqVxnheGxFQOdTEkgFzTlJtJkjXbXyrBwbgtDDsAoNykm5klzvdxuYXnE+SKrR/gu6gOoMNII3GxC54fw/Etdl6D82kujKP8AzaLRZeHxARiD95aOlkj7KdsjTqpLE5XASTfsb6LxSnCuBCk7O92d+1oa2dYG/aT+SFtsDgTmRVMRd9gVC+azopVCELrFWQhCERCEIREIQhEQhCERCEIREJvjOHUqsdWlTqRpnY10e2YGE4QiLxrQAABAGgGg8QvUIREIQhEQhCERCEIREIQhEQhCERCEIREIQhEQhCERCEIRF//Z"/>
          <p:cNvSpPr>
            <a:spLocks noChangeAspect="1" noChangeArrowheads="1"/>
          </p:cNvSpPr>
          <p:nvPr/>
        </p:nvSpPr>
        <p:spPr bwMode="auto">
          <a:xfrm>
            <a:off x="120650" y="-10255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2294" name="Picture 6" descr="http://www.wiley.com/college/pratt/0471393878/student/structure/keratin_collagen/fibrous_pt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544616" cy="404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5004048" cy="168478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Starp </a:t>
            </a:r>
            <a:r>
              <a:rPr lang="lv-LV" sz="2400" dirty="0" err="1" smtClean="0"/>
              <a:t>tropokollagēna</a:t>
            </a:r>
            <a:r>
              <a:rPr lang="lv-LV" sz="2400" dirty="0" smtClean="0"/>
              <a:t> molekulu lizīna atlikumiem veidojas citiem proteīniem neraksturīgas </a:t>
            </a:r>
            <a:r>
              <a:rPr lang="lv-LV" sz="2400" dirty="0" err="1" smtClean="0"/>
              <a:t>kovalentās</a:t>
            </a:r>
            <a:r>
              <a:rPr lang="lv-LV" sz="2400" dirty="0" smtClean="0"/>
              <a:t> saites </a:t>
            </a:r>
            <a:endParaRPr lang="lv-LV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068960"/>
            <a:ext cx="6315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6315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0525"/>
            <a:ext cx="39751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8072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(CH</a:t>
            </a:r>
            <a:r>
              <a:rPr lang="lv-LV" baseline="-25000" dirty="0" smtClean="0"/>
              <a:t>2</a:t>
            </a:r>
            <a:r>
              <a:rPr lang="lv-LV" dirty="0" smtClean="0"/>
              <a:t>)</a:t>
            </a:r>
            <a:r>
              <a:rPr lang="lv-LV" baseline="-25000" dirty="0" smtClean="0"/>
              <a:t>4</a:t>
            </a:r>
            <a:endParaRPr lang="lv-LV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48072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(CH</a:t>
            </a:r>
            <a:r>
              <a:rPr lang="lv-LV" baseline="-25000" dirty="0" smtClean="0"/>
              <a:t>2</a:t>
            </a:r>
            <a:r>
              <a:rPr lang="lv-LV" dirty="0" smtClean="0"/>
              <a:t>)</a:t>
            </a:r>
            <a:r>
              <a:rPr lang="lv-LV" baseline="-25000" dirty="0" smtClean="0"/>
              <a:t>4</a:t>
            </a:r>
            <a:endParaRPr lang="lv-LV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20080" y="4725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NH</a:t>
            </a:r>
            <a:endParaRPr lang="lv-LV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75704" y="433443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10521" y="4713338"/>
            <a:ext cx="152399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92088" y="5085184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20080" y="5517232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-315416"/>
            <a:ext cx="8229600" cy="1143000"/>
          </a:xfrm>
        </p:spPr>
        <p:txBody>
          <a:bodyPr/>
          <a:lstStyle/>
          <a:p>
            <a:r>
              <a:rPr lang="lv-LV" dirty="0" err="1" smtClean="0"/>
              <a:t>Kovalentās</a:t>
            </a:r>
            <a:r>
              <a:rPr lang="lv-LV" dirty="0" smtClean="0"/>
              <a:t> saites </a:t>
            </a:r>
            <a:r>
              <a:rPr lang="lv-LV" dirty="0" err="1" smtClean="0"/>
              <a:t>kollagēnā</a:t>
            </a:r>
            <a:r>
              <a:rPr lang="lv-LV" dirty="0" smtClean="0"/>
              <a:t> 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err="1" smtClean="0"/>
              <a:t>K</a:t>
            </a:r>
            <a:r>
              <a:rPr lang="lv-LV" sz="3200" dirty="0" err="1" smtClean="0"/>
              <a:t>ollagēna</a:t>
            </a:r>
            <a:r>
              <a:rPr lang="lv-LV" sz="3200" dirty="0" smtClean="0"/>
              <a:t> biosintēze</a:t>
            </a:r>
            <a:endParaRPr lang="lv-LV" sz="32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548680"/>
          <a:ext cx="9144000" cy="4464496"/>
        </p:xfrm>
        <a:graphic>
          <a:graphicData uri="http://schemas.openxmlformats.org/presentationml/2006/ole">
            <p:oleObj spid="_x0000_s35842" name="Visio" r:id="rId3" imgW="10339864" imgH="6002655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5091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1. Translācija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2. </a:t>
            </a:r>
            <a:r>
              <a:rPr lang="lv-LV" dirty="0" err="1" smtClean="0"/>
              <a:t>P</a:t>
            </a:r>
            <a:r>
              <a:rPr lang="lv-LV" dirty="0" err="1" smtClean="0"/>
              <a:t>rolīnu</a:t>
            </a:r>
            <a:r>
              <a:rPr lang="lv-LV" dirty="0" smtClean="0"/>
              <a:t> un lizīnu </a:t>
            </a:r>
            <a:r>
              <a:rPr lang="lv-LV" dirty="0" err="1" smtClean="0"/>
              <a:t>hidroksilēšana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3. C-gala </a:t>
            </a:r>
            <a:r>
              <a:rPr lang="lv-LV" dirty="0" err="1" smtClean="0"/>
              <a:t>glikozilēšana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4. Dažu </a:t>
            </a:r>
            <a:r>
              <a:rPr lang="lv-LV" dirty="0" err="1" smtClean="0"/>
              <a:t>hidroksilizīnu</a:t>
            </a:r>
            <a:r>
              <a:rPr lang="lv-LV" dirty="0" smtClean="0"/>
              <a:t> </a:t>
            </a:r>
            <a:r>
              <a:rPr lang="lv-LV" dirty="0" err="1" smtClean="0"/>
              <a:t>glikozilēšana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45811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5.</a:t>
            </a:r>
            <a:r>
              <a:rPr lang="lv-LV" dirty="0" smtClean="0">
                <a:latin typeface="Symbol" pitchFamily="18" charset="2"/>
              </a:rPr>
              <a:t> a</a:t>
            </a:r>
            <a:r>
              <a:rPr lang="lv-LV" dirty="0" smtClean="0"/>
              <a:t>-ķēžu savienošana ar </a:t>
            </a:r>
            <a:r>
              <a:rPr lang="lv-LV" dirty="0" err="1" smtClean="0"/>
              <a:t>disulfīdiem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53012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6. Trīskāršās spirāles izveidošanās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616530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7.-8. Endocitoze un eksocitoze</a:t>
            </a:r>
            <a:endParaRPr lang="lv-LV" dirty="0"/>
          </a:p>
        </p:txBody>
      </p:sp>
      <p:sp>
        <p:nvSpPr>
          <p:cNvPr id="12" name="Rectangle 11"/>
          <p:cNvSpPr/>
          <p:nvPr/>
        </p:nvSpPr>
        <p:spPr>
          <a:xfrm>
            <a:off x="0" y="908720"/>
            <a:ext cx="395536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0" y="3501008"/>
            <a:ext cx="3955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467544" y="3501008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3347864" y="98072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/>
          <p:cNvSpPr txBox="1"/>
          <p:nvPr/>
        </p:nvSpPr>
        <p:spPr>
          <a:xfrm>
            <a:off x="3275856" y="3068960"/>
            <a:ext cx="288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548680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8" name="Rectangle 17"/>
          <p:cNvSpPr/>
          <p:nvPr/>
        </p:nvSpPr>
        <p:spPr>
          <a:xfrm>
            <a:off x="6012160" y="141277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Rectangle 18"/>
          <p:cNvSpPr/>
          <p:nvPr/>
        </p:nvSpPr>
        <p:spPr>
          <a:xfrm>
            <a:off x="6084168" y="2492896"/>
            <a:ext cx="7200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1475656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1.</a:t>
            </a:r>
            <a:endParaRPr lang="lv-LV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25649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2.</a:t>
            </a:r>
            <a:endParaRPr lang="lv-LV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3.</a:t>
            </a:r>
            <a:endParaRPr lang="lv-LV" dirty="0"/>
          </a:p>
        </p:txBody>
      </p:sp>
      <p:sp>
        <p:nvSpPr>
          <p:cNvPr id="24" name="TextBox 23"/>
          <p:cNvSpPr txBox="1"/>
          <p:nvPr/>
        </p:nvSpPr>
        <p:spPr>
          <a:xfrm>
            <a:off x="1475656" y="12687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4.</a:t>
            </a:r>
            <a:endParaRPr lang="lv-LV" dirty="0"/>
          </a:p>
        </p:txBody>
      </p:sp>
      <p:sp>
        <p:nvSpPr>
          <p:cNvPr id="25" name="TextBox 24"/>
          <p:cNvSpPr txBox="1"/>
          <p:nvPr/>
        </p:nvSpPr>
        <p:spPr>
          <a:xfrm>
            <a:off x="2843808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5.</a:t>
            </a:r>
            <a:endParaRPr lang="lv-LV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6.</a:t>
            </a:r>
            <a:endParaRPr lang="lv-LV" dirty="0"/>
          </a:p>
        </p:txBody>
      </p:sp>
      <p:sp>
        <p:nvSpPr>
          <p:cNvPr id="28" name="TextBox 27"/>
          <p:cNvSpPr txBox="1"/>
          <p:nvPr/>
        </p:nvSpPr>
        <p:spPr>
          <a:xfrm>
            <a:off x="6084168" y="38610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7.</a:t>
            </a:r>
            <a:endParaRPr lang="lv-LV" dirty="0"/>
          </a:p>
        </p:txBody>
      </p:sp>
      <p:sp>
        <p:nvSpPr>
          <p:cNvPr id="29" name="TextBox 28"/>
          <p:cNvSpPr txBox="1"/>
          <p:nvPr/>
        </p:nvSpPr>
        <p:spPr>
          <a:xfrm>
            <a:off x="7596336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8.</a:t>
            </a:r>
            <a:endParaRPr lang="lv-LV" dirty="0"/>
          </a:p>
        </p:txBody>
      </p:sp>
      <p:sp>
        <p:nvSpPr>
          <p:cNvPr id="30" name="TextBox 29"/>
          <p:cNvSpPr txBox="1"/>
          <p:nvPr/>
        </p:nvSpPr>
        <p:spPr>
          <a:xfrm>
            <a:off x="7092280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9.</a:t>
            </a:r>
            <a:endParaRPr lang="lv-LV" dirty="0"/>
          </a:p>
        </p:txBody>
      </p:sp>
      <p:sp>
        <p:nvSpPr>
          <p:cNvPr id="31" name="TextBox 30"/>
          <p:cNvSpPr txBox="1"/>
          <p:nvPr/>
        </p:nvSpPr>
        <p:spPr>
          <a:xfrm>
            <a:off x="5724128" y="50131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9. N- un C- terminālo  peptīdu atšķelšana</a:t>
            </a:r>
            <a:endParaRPr lang="lv-LV" dirty="0"/>
          </a:p>
        </p:txBody>
      </p:sp>
      <p:sp>
        <p:nvSpPr>
          <p:cNvPr id="32" name="TextBox 31"/>
          <p:cNvSpPr txBox="1"/>
          <p:nvPr/>
        </p:nvSpPr>
        <p:spPr>
          <a:xfrm>
            <a:off x="5580112" y="5733256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10. </a:t>
            </a:r>
            <a:r>
              <a:rPr lang="lv-LV" dirty="0" err="1" smtClean="0"/>
              <a:t>K</a:t>
            </a:r>
            <a:r>
              <a:rPr lang="lv-LV" dirty="0" err="1" smtClean="0"/>
              <a:t>ollagēna</a:t>
            </a:r>
            <a:r>
              <a:rPr lang="lv-LV" dirty="0" smtClean="0"/>
              <a:t> šķiedras izveide un </a:t>
            </a:r>
            <a:r>
              <a:rPr lang="lv-LV" dirty="0" err="1" smtClean="0"/>
              <a:t>starplizīnu</a:t>
            </a:r>
            <a:r>
              <a:rPr lang="lv-LV" dirty="0" smtClean="0"/>
              <a:t> </a:t>
            </a:r>
            <a:r>
              <a:rPr lang="lv-LV" dirty="0" err="1" smtClean="0"/>
              <a:t>kovalento</a:t>
            </a:r>
            <a:r>
              <a:rPr lang="lv-LV" dirty="0" smtClean="0"/>
              <a:t> saišu veidošanās</a:t>
            </a:r>
            <a:endParaRPr lang="lv-LV" dirty="0"/>
          </a:p>
        </p:txBody>
      </p:sp>
      <p:sp>
        <p:nvSpPr>
          <p:cNvPr id="33" name="TextBox 32"/>
          <p:cNvSpPr txBox="1"/>
          <p:nvPr/>
        </p:nvSpPr>
        <p:spPr>
          <a:xfrm>
            <a:off x="7020272" y="13407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10.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Želatīns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Želatīns ir denaturēts </a:t>
            </a:r>
            <a:r>
              <a:rPr lang="lv-LV" dirty="0" err="1" smtClean="0"/>
              <a:t>kollagēns</a:t>
            </a:r>
            <a:endParaRPr lang="lv-LV" dirty="0" smtClean="0"/>
          </a:p>
          <a:p>
            <a:r>
              <a:rPr lang="lv-LV" dirty="0" smtClean="0"/>
              <a:t>Želatīnu iegūst vārot </a:t>
            </a:r>
            <a:r>
              <a:rPr lang="lv-LV" dirty="0" err="1" smtClean="0"/>
              <a:t>kollagēnu</a:t>
            </a:r>
            <a:r>
              <a:rPr lang="lv-LV" dirty="0" smtClean="0"/>
              <a:t>; vēlams vāji skābā vidē</a:t>
            </a:r>
          </a:p>
          <a:p>
            <a:r>
              <a:rPr lang="lv-LV" dirty="0" smtClean="0"/>
              <a:t>Rezultātā tiek 1) hidrolizētas lizīnu </a:t>
            </a:r>
            <a:r>
              <a:rPr lang="lv-LV" dirty="0" err="1" smtClean="0"/>
              <a:t>kovalentās</a:t>
            </a:r>
            <a:r>
              <a:rPr lang="lv-LV" dirty="0" smtClean="0"/>
              <a:t> saites starp atsevišķām trīskāršajām spirālēm; 2) spirāles atritinās un polipeptīdi izšķīst ūdenī</a:t>
            </a:r>
          </a:p>
          <a:p>
            <a:r>
              <a:rPr lang="lv-LV" dirty="0" smtClean="0"/>
              <a:t>Šķīdumu atdzesējot, polipeptīdi atkal veido trīskāršo spirāli, tikai tagad tā ir haotiski sazarota, veidojot gēla struktūru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Elastīns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525963"/>
          </a:xfrm>
        </p:spPr>
        <p:txBody>
          <a:bodyPr>
            <a:normAutofit lnSpcReduction="10000"/>
          </a:bodyPr>
          <a:lstStyle/>
          <a:p>
            <a:r>
              <a:rPr lang="lv-LV" dirty="0" err="1" smtClean="0"/>
              <a:t>Elastīns</a:t>
            </a:r>
            <a:r>
              <a:rPr lang="lv-LV" dirty="0" smtClean="0"/>
              <a:t> ir pēc mehāniskajām īpašībām gumijai līdzīgs proteīns</a:t>
            </a:r>
          </a:p>
          <a:p>
            <a:r>
              <a:rPr lang="lv-LV" dirty="0" smtClean="0"/>
              <a:t>Sastopams asinsvadu sieniņās, plaušās  un muskuļu saitēs</a:t>
            </a:r>
          </a:p>
          <a:p>
            <a:r>
              <a:rPr lang="lv-LV" dirty="0" smtClean="0"/>
              <a:t>Neveido otrējās struktūras elementus, tikai cilpas</a:t>
            </a:r>
          </a:p>
          <a:p>
            <a:r>
              <a:rPr lang="lv-LV" dirty="0" smtClean="0"/>
              <a:t>Proteīnu molekulas ir </a:t>
            </a:r>
            <a:r>
              <a:rPr lang="lv-LV" dirty="0" err="1" smtClean="0"/>
              <a:t>kovalenti</a:t>
            </a:r>
            <a:r>
              <a:rPr lang="lv-LV" dirty="0" smtClean="0"/>
              <a:t> savienotas ar īpašām </a:t>
            </a:r>
            <a:r>
              <a:rPr lang="lv-LV" dirty="0" err="1" smtClean="0"/>
              <a:t>desmozīna</a:t>
            </a:r>
            <a:r>
              <a:rPr lang="lv-LV" dirty="0" smtClean="0"/>
              <a:t> saitēm</a:t>
            </a:r>
          </a:p>
          <a:p>
            <a:r>
              <a:rPr lang="lv-LV" dirty="0" smtClean="0"/>
              <a:t>Sastāv pārsvarā no Ala, </a:t>
            </a:r>
            <a:r>
              <a:rPr lang="lv-LV" dirty="0" err="1" smtClean="0"/>
              <a:t>Val</a:t>
            </a:r>
            <a:r>
              <a:rPr lang="lv-LV" dirty="0" smtClean="0"/>
              <a:t>, </a:t>
            </a:r>
            <a:r>
              <a:rPr lang="lv-LV" dirty="0" err="1" smtClean="0"/>
              <a:t>Pro</a:t>
            </a:r>
            <a:r>
              <a:rPr lang="lv-LV" dirty="0" smtClean="0"/>
              <a:t>, </a:t>
            </a:r>
            <a:r>
              <a:rPr lang="lv-LV" dirty="0" err="1" smtClean="0"/>
              <a:t>Gly</a:t>
            </a: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Elastīna</a:t>
            </a:r>
            <a:r>
              <a:rPr lang="lv-LV" dirty="0" smtClean="0"/>
              <a:t> struktūra</a:t>
            </a:r>
            <a:endParaRPr lang="lv-LV" dirty="0"/>
          </a:p>
        </p:txBody>
      </p:sp>
      <p:pic>
        <p:nvPicPr>
          <p:cNvPr id="20482" name="Picture 2" descr="http://www.imb-jena.de/~rake/Bioinformatics_WEB/gifs/elast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264" y="959260"/>
            <a:ext cx="6624736" cy="589874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3203848" cy="5289451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Sānu ķēdes </a:t>
            </a:r>
            <a:r>
              <a:rPr lang="lv-LV" sz="2400" dirty="0" err="1" smtClean="0"/>
              <a:t>elastīna</a:t>
            </a:r>
            <a:r>
              <a:rPr lang="lv-LV" sz="2400" dirty="0" smtClean="0"/>
              <a:t> cilpās neveido stipras mijiedarbības, tādēļ cilpas var viegli izstiept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Desmozīna</a:t>
            </a:r>
            <a:r>
              <a:rPr lang="lv-LV" dirty="0" smtClean="0"/>
              <a:t> </a:t>
            </a:r>
            <a:r>
              <a:rPr lang="lv-LV" dirty="0" err="1" smtClean="0"/>
              <a:t>kovalentās</a:t>
            </a:r>
            <a:r>
              <a:rPr lang="lv-LV" dirty="0" smtClean="0"/>
              <a:t> saites </a:t>
            </a:r>
            <a:r>
              <a:rPr lang="lv-LV" dirty="0" err="1" smtClean="0"/>
              <a:t>elastīnā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39952" cy="4525963"/>
          </a:xfrm>
        </p:spPr>
        <p:txBody>
          <a:bodyPr/>
          <a:lstStyle/>
          <a:p>
            <a:r>
              <a:rPr lang="lv-LV" dirty="0" smtClean="0"/>
              <a:t>Veidojas, savienojoties četriem lizīna atlikumiem pēc līdzīga mehānisma kā </a:t>
            </a:r>
            <a:r>
              <a:rPr lang="lv-LV" dirty="0" err="1" smtClean="0"/>
              <a:t>kollagēna</a:t>
            </a:r>
            <a:r>
              <a:rPr lang="lv-LV" dirty="0" smtClean="0"/>
              <a:t> gadījumā</a:t>
            </a:r>
            <a:endParaRPr lang="lv-LV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5181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pSp>
        <p:nvGrpSpPr>
          <p:cNvPr id="4" name="Group 20"/>
          <p:cNvGrpSpPr>
            <a:grpSpLocks noChangeAspect="1"/>
          </p:cNvGrpSpPr>
          <p:nvPr/>
        </p:nvGrpSpPr>
        <p:grpSpPr bwMode="auto">
          <a:xfrm>
            <a:off x="395536" y="188640"/>
            <a:ext cx="8305800" cy="6373813"/>
            <a:chOff x="48" y="96"/>
            <a:chExt cx="4992" cy="4176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96" y="1920"/>
              <a:ext cx="4944" cy="23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v-LV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2" y="2496"/>
              <a:ext cx="2016" cy="17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96" y="96"/>
              <a:ext cx="4944" cy="1827"/>
              <a:chOff x="240" y="144"/>
              <a:chExt cx="4944" cy="1827"/>
            </a:xfrm>
          </p:grpSpPr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72" y="144"/>
                <a:ext cx="2112" cy="18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144"/>
                <a:ext cx="2112" cy="18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352" y="144"/>
                <a:ext cx="720" cy="18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2208" y="1056"/>
                <a:ext cx="9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2021" y="828"/>
                <a:ext cx="1226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lv-LV" sz="2400" dirty="0" smtClean="0"/>
                  <a:t>Lizīna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lv-LV" sz="2400" dirty="0" err="1" smtClean="0"/>
                  <a:t>aminooksidāze</a:t>
                </a:r>
                <a:endParaRPr lang="en-US" sz="2400" dirty="0"/>
              </a:p>
            </p:txBody>
          </p:sp>
        </p:grp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H="1">
              <a:off x="2928" y="1872"/>
              <a:ext cx="912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168" y="2034"/>
              <a:ext cx="111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lv-LV" sz="2400" dirty="0" err="1" smtClean="0"/>
                <a:t>Aldolā</a:t>
              </a:r>
              <a:r>
                <a:rPr lang="lv-LV" sz="2400" dirty="0" smtClean="0"/>
                <a:t> kondensācija</a:t>
              </a:r>
              <a:endParaRPr lang="en-US" sz="2400" dirty="0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216" y="3138"/>
              <a:ext cx="111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lv-LV" sz="2400" dirty="0" err="1" smtClean="0"/>
                <a:t>Desmozīna</a:t>
              </a:r>
              <a:r>
                <a:rPr lang="lv-LV" sz="2400" dirty="0" smtClean="0"/>
                <a:t> </a:t>
              </a:r>
              <a:r>
                <a:rPr lang="lv-LV" sz="2400" dirty="0" err="1" smtClean="0"/>
                <a:t>šķērssaite</a:t>
              </a:r>
              <a:endParaRPr lang="en-US" sz="2400" dirty="0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8" y="2342"/>
              <a:ext cx="158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dirty="0">
                <a:solidFill>
                  <a:srgbClr val="FF090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Keratīni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r>
              <a:rPr lang="lv-LV" dirty="0" err="1" smtClean="0"/>
              <a:t>Keratīni</a:t>
            </a:r>
            <a:r>
              <a:rPr lang="lv-LV" dirty="0" smtClean="0"/>
              <a:t> ir matu, nagu, </a:t>
            </a:r>
            <a:r>
              <a:rPr lang="lv-LV" dirty="0" smtClean="0"/>
              <a:t>ragu, spalvu </a:t>
            </a:r>
            <a:r>
              <a:rPr lang="lv-LV" dirty="0" smtClean="0"/>
              <a:t>un ādas galvenā sastāvdaļa</a:t>
            </a:r>
          </a:p>
          <a:p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</a:t>
            </a:r>
            <a:r>
              <a:rPr lang="lv-LV" dirty="0" err="1" smtClean="0"/>
              <a:t>keratīni</a:t>
            </a:r>
            <a:r>
              <a:rPr lang="lv-LV" dirty="0" smtClean="0"/>
              <a:t> ir sastopami pārsvarā </a:t>
            </a:r>
            <a:r>
              <a:rPr lang="lv-LV" dirty="0" smtClean="0"/>
              <a:t>zīdītājiem: </a:t>
            </a:r>
            <a:r>
              <a:rPr lang="lv-LV" dirty="0" smtClean="0"/>
              <a:t>matos, vilnā, nagos, ragos un ādā. Strukturāli sastāv galvenokārt no </a:t>
            </a:r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-spirālēm</a:t>
            </a:r>
          </a:p>
          <a:p>
            <a:r>
              <a:rPr lang="lv-LV" dirty="0" smtClean="0">
                <a:latin typeface="Symbol" pitchFamily="18" charset="2"/>
              </a:rPr>
              <a:t>b</a:t>
            </a:r>
            <a:r>
              <a:rPr lang="lv-LV" dirty="0" smtClean="0"/>
              <a:t>-</a:t>
            </a:r>
            <a:r>
              <a:rPr lang="lv-LV" dirty="0" err="1" smtClean="0"/>
              <a:t>keratīni</a:t>
            </a:r>
            <a:r>
              <a:rPr lang="lv-LV" dirty="0" smtClean="0"/>
              <a:t> ir atrodami </a:t>
            </a:r>
            <a:r>
              <a:rPr lang="lv-LV" dirty="0" smtClean="0"/>
              <a:t>rāpuļiem </a:t>
            </a:r>
            <a:r>
              <a:rPr lang="lv-LV" dirty="0" smtClean="0"/>
              <a:t>un </a:t>
            </a:r>
            <a:r>
              <a:rPr lang="lv-LV" dirty="0" smtClean="0"/>
              <a:t>putniem: </a:t>
            </a:r>
            <a:r>
              <a:rPr lang="lv-LV" dirty="0" smtClean="0"/>
              <a:t>nagos, zvīņās, knābjos, bruņās un spalvās. Strukturāli sastāv galvenokārt no </a:t>
            </a:r>
            <a:r>
              <a:rPr lang="lv-LV" dirty="0" smtClean="0">
                <a:latin typeface="Symbol" pitchFamily="18" charset="2"/>
              </a:rPr>
              <a:t>b</a:t>
            </a:r>
            <a:r>
              <a:rPr lang="lv-LV" dirty="0" smtClean="0"/>
              <a:t>-plāksnēm un ir līdzīgi </a:t>
            </a:r>
            <a:r>
              <a:rPr lang="lv-LV" dirty="0" err="1" smtClean="0"/>
              <a:t>fibroīniem</a:t>
            </a:r>
            <a:r>
              <a:rPr lang="lv-LV" dirty="0" smtClean="0"/>
              <a:t> (apskatīti tālāk prezentācijā)</a:t>
            </a:r>
          </a:p>
          <a:p>
            <a:r>
              <a:rPr lang="lv-LV" dirty="0" smtClean="0"/>
              <a:t> </a:t>
            </a:r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 un it sevišķi </a:t>
            </a:r>
            <a:r>
              <a:rPr lang="lv-LV" dirty="0" smtClean="0">
                <a:latin typeface="Symbol" pitchFamily="18" charset="2"/>
              </a:rPr>
              <a:t>b</a:t>
            </a:r>
            <a:r>
              <a:rPr lang="lv-LV" dirty="0" smtClean="0"/>
              <a:t> </a:t>
            </a:r>
            <a:r>
              <a:rPr lang="lv-LV" dirty="0" err="1" smtClean="0"/>
              <a:t>keratīni</a:t>
            </a:r>
            <a:r>
              <a:rPr lang="lv-LV" dirty="0" smtClean="0"/>
              <a:t> ir ar augstu cisteīna saturu (līdz pat 30% no visiem atlikumiem), kuri veido </a:t>
            </a:r>
            <a:r>
              <a:rPr lang="lv-LV" dirty="0" err="1" smtClean="0"/>
              <a:t>kovalentas</a:t>
            </a:r>
            <a:r>
              <a:rPr lang="lv-LV" dirty="0" smtClean="0"/>
              <a:t> saites starp otrējās struktūras elementiem 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Symbol" pitchFamily="18" charset="2"/>
              </a:rPr>
              <a:t>a</a:t>
            </a:r>
            <a:r>
              <a:rPr lang="lv-LV" dirty="0" smtClean="0"/>
              <a:t>-</a:t>
            </a:r>
            <a:r>
              <a:rPr lang="lv-LV" dirty="0" err="1" smtClean="0"/>
              <a:t>keratīnu</a:t>
            </a:r>
            <a:r>
              <a:rPr lang="lv-LV" dirty="0" smtClean="0"/>
              <a:t> </a:t>
            </a:r>
            <a:r>
              <a:rPr lang="lv-LV" dirty="0" smtClean="0"/>
              <a:t>trešējā </a:t>
            </a:r>
            <a:r>
              <a:rPr lang="lv-LV" dirty="0" smtClean="0"/>
              <a:t>struktūra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/>
              <a:t>-</a:t>
            </a:r>
            <a:r>
              <a:rPr lang="lv-LV" dirty="0" err="1" smtClean="0"/>
              <a:t>keratīns</a:t>
            </a:r>
            <a:r>
              <a:rPr lang="lv-LV" dirty="0" smtClean="0"/>
              <a:t> sastāv no savītās spirāles (</a:t>
            </a:r>
            <a:r>
              <a:rPr lang="lv-LV" dirty="0" err="1" smtClean="0"/>
              <a:t>leicīna</a:t>
            </a:r>
            <a:r>
              <a:rPr lang="lv-LV" dirty="0" smtClean="0"/>
              <a:t> </a:t>
            </a:r>
            <a:r>
              <a:rPr lang="lv-LV" dirty="0" err="1" smtClean="0"/>
              <a:t>rāvējslēdža</a:t>
            </a:r>
            <a:r>
              <a:rPr lang="lv-LV" dirty="0" smtClean="0"/>
              <a:t>)</a:t>
            </a:r>
          </a:p>
          <a:p>
            <a:r>
              <a:rPr lang="lv-LV" dirty="0" smtClean="0"/>
              <a:t>Spirāles garums var būt vairāki simti aminoskābju</a:t>
            </a:r>
          </a:p>
          <a:p>
            <a:r>
              <a:rPr lang="lv-LV" dirty="0" smtClean="0"/>
              <a:t>Sastāvā ir pārsvarā hidrofobas </a:t>
            </a:r>
            <a:r>
              <a:rPr lang="lv-LV" dirty="0" smtClean="0"/>
              <a:t>aminoskābes un cisteīns, </a:t>
            </a:r>
            <a:r>
              <a:rPr lang="lv-LV" dirty="0" smtClean="0"/>
              <a:t>tāpēc </a:t>
            </a:r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</a:t>
            </a:r>
            <a:r>
              <a:rPr lang="lv-LV" dirty="0" err="1" smtClean="0"/>
              <a:t>keratīns</a:t>
            </a:r>
            <a:r>
              <a:rPr lang="lv-LV" dirty="0" smtClean="0"/>
              <a:t> ir nešķīstošs</a:t>
            </a:r>
            <a:endParaRPr lang="lv-LV" dirty="0"/>
          </a:p>
        </p:txBody>
      </p:sp>
      <p:pic>
        <p:nvPicPr>
          <p:cNvPr id="4" name="Picture 4" descr="C:\Documents and Settings\kaspars\My Documents\Lectures\Calles book\Ch03\Fig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69215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</a:t>
            </a:r>
            <a:r>
              <a:rPr lang="lv-LV" dirty="0" err="1" smtClean="0"/>
              <a:t>keratīnu</a:t>
            </a:r>
            <a:r>
              <a:rPr lang="lv-LV" dirty="0" smtClean="0"/>
              <a:t> </a:t>
            </a:r>
            <a:r>
              <a:rPr lang="lv-LV" dirty="0" err="1" smtClean="0"/>
              <a:t>ceturtējā</a:t>
            </a:r>
            <a:r>
              <a:rPr lang="lv-LV" dirty="0" smtClean="0"/>
              <a:t> struktūra</a:t>
            </a:r>
            <a:endParaRPr lang="lv-LV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88688"/>
            <a:ext cx="6840760" cy="51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700808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564904"/>
            <a:ext cx="280831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2200" dirty="0" smtClean="0"/>
              <a:t>Savītā spirāle ar diviem nelieliem </a:t>
            </a:r>
            <a:r>
              <a:rPr lang="lv-LV" sz="2200" dirty="0" err="1" smtClean="0"/>
              <a:t>globulāriem</a:t>
            </a:r>
            <a:r>
              <a:rPr lang="lv-LV" sz="2200" dirty="0" smtClean="0"/>
              <a:t> domēniem abos galos</a:t>
            </a:r>
            <a:endParaRPr lang="lv-LV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005064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Protofilaments</a:t>
            </a:r>
            <a:endParaRPr lang="lv-LV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733256"/>
            <a:ext cx="11156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2400" dirty="0" err="1" smtClean="0"/>
              <a:t>Fibrilla</a:t>
            </a:r>
            <a:endParaRPr lang="lv-LV" sz="2400" dirty="0"/>
          </a:p>
        </p:txBody>
      </p:sp>
      <p:sp>
        <p:nvSpPr>
          <p:cNvPr id="11" name="Down Arrow 10"/>
          <p:cNvSpPr/>
          <p:nvPr/>
        </p:nvSpPr>
        <p:spPr>
          <a:xfrm>
            <a:off x="4139952" y="227687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Down Arrow 11"/>
          <p:cNvSpPr/>
          <p:nvPr/>
        </p:nvSpPr>
        <p:spPr>
          <a:xfrm>
            <a:off x="4168981" y="3249329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Down Arrow 12"/>
          <p:cNvSpPr/>
          <p:nvPr/>
        </p:nvSpPr>
        <p:spPr>
          <a:xfrm>
            <a:off x="4139952" y="468624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4355976" y="220486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x 2</a:t>
            </a:r>
            <a:endParaRPr lang="lv-LV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41462" y="31482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x 2</a:t>
            </a:r>
            <a:endParaRPr lang="lv-LV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85005" y="464326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x 2</a:t>
            </a:r>
            <a:endParaRPr lang="lv-LV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err="1" smtClean="0"/>
              <a:t>Fibrillāro</a:t>
            </a:r>
            <a:r>
              <a:rPr lang="lv-LV" sz="3200" dirty="0" smtClean="0"/>
              <a:t> </a:t>
            </a:r>
            <a:r>
              <a:rPr lang="lv-LV" sz="3200" dirty="0" smtClean="0"/>
              <a:t>un </a:t>
            </a:r>
            <a:r>
              <a:rPr lang="lv-LV" sz="3200" dirty="0" err="1" smtClean="0"/>
              <a:t>globulāro</a:t>
            </a:r>
            <a:r>
              <a:rPr lang="lv-LV" sz="3200" dirty="0" smtClean="0"/>
              <a:t> </a:t>
            </a:r>
            <a:r>
              <a:rPr lang="lv-LV" sz="3200" dirty="0" smtClean="0"/>
              <a:t>proteīnu salīdzinājums</a:t>
            </a:r>
            <a:endParaRPr lang="lv-LV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lv-LV" dirty="0" err="1" smtClean="0"/>
              <a:t>Globulārie</a:t>
            </a:r>
            <a:endParaRPr lang="lv-LV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772816"/>
            <a:ext cx="4392488" cy="468312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1. </a:t>
            </a:r>
            <a:r>
              <a:rPr lang="lv-LV" dirty="0" smtClean="0">
                <a:latin typeface="+mj-lt"/>
              </a:rPr>
              <a:t>Kompakta molekulas forma</a:t>
            </a:r>
          </a:p>
          <a:p>
            <a:r>
              <a:rPr lang="lv-LV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. </a:t>
            </a:r>
            <a:r>
              <a:rPr lang="lv-LV" dirty="0" smtClean="0">
                <a:latin typeface="+mj-lt"/>
              </a:rPr>
              <a:t>Šķīstoši ūdenī vai membrānās</a:t>
            </a:r>
          </a:p>
          <a:p>
            <a:r>
              <a:rPr lang="lv-LV" dirty="0" smtClean="0">
                <a:latin typeface="+mj-lt"/>
              </a:rPr>
              <a:t>3. Otrējā struktūra var būt sarežģīta un sastāvēt no spirālēm, cilpām un virknēm                                                           </a:t>
            </a:r>
          </a:p>
          <a:p>
            <a:r>
              <a:rPr lang="lv-LV" dirty="0" smtClean="0">
                <a:latin typeface="+mj-lt"/>
              </a:rPr>
              <a:t>4. </a:t>
            </a:r>
            <a:r>
              <a:rPr lang="lv-LV" dirty="0" err="1" smtClean="0">
                <a:latin typeface="+mj-lt"/>
              </a:rPr>
              <a:t>Ceturtējā</a:t>
            </a:r>
            <a:r>
              <a:rPr lang="lv-LV" dirty="0" smtClean="0">
                <a:latin typeface="+mj-lt"/>
              </a:rPr>
              <a:t> struktūrā proteīnu molekulas parasti turas kopā ar </a:t>
            </a:r>
            <a:r>
              <a:rPr lang="lv-LV" dirty="0" err="1" smtClean="0">
                <a:latin typeface="+mj-lt"/>
              </a:rPr>
              <a:t>nekovalentajiem</a:t>
            </a:r>
            <a:r>
              <a:rPr lang="lv-LV" dirty="0" smtClean="0">
                <a:latin typeface="+mj-lt"/>
              </a:rPr>
              <a:t> spēkiem</a:t>
            </a:r>
          </a:p>
          <a:p>
            <a:r>
              <a:rPr lang="lv-LV" dirty="0" smtClean="0">
                <a:latin typeface="+mj-lt"/>
              </a:rPr>
              <a:t>5. Funkcionāli </a:t>
            </a:r>
            <a:r>
              <a:rPr lang="lv-LV" dirty="0" err="1" smtClean="0">
                <a:latin typeface="+mj-lt"/>
              </a:rPr>
              <a:t>diversi</a:t>
            </a:r>
            <a:r>
              <a:rPr lang="lv-LV" dirty="0" smtClean="0">
                <a:latin typeface="+mj-lt"/>
              </a:rPr>
              <a:t> – enzīmi, antivielas, hormoni, utt.</a:t>
            </a:r>
            <a:endParaRPr lang="lv-LV" dirty="0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33054"/>
            <a:ext cx="4041775" cy="639762"/>
          </a:xfrm>
        </p:spPr>
        <p:txBody>
          <a:bodyPr/>
          <a:lstStyle/>
          <a:p>
            <a:pPr algn="ctr"/>
            <a:r>
              <a:rPr lang="lv-LV" dirty="0" err="1" smtClean="0"/>
              <a:t>Fibrillārie</a:t>
            </a:r>
            <a:r>
              <a:rPr lang="lv-LV" dirty="0" smtClean="0"/>
              <a:t> (</a:t>
            </a:r>
            <a:r>
              <a:rPr lang="lv-LV" dirty="0" err="1" smtClean="0"/>
              <a:t>Skleroproteīni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3" y="1772816"/>
            <a:ext cx="4392487" cy="3846413"/>
          </a:xfrm>
        </p:spPr>
        <p:txBody>
          <a:bodyPr>
            <a:noAutofit/>
          </a:bodyPr>
          <a:lstStyle/>
          <a:p>
            <a:r>
              <a:rPr lang="lv-LV" dirty="0" smtClean="0">
                <a:latin typeface="+mj-lt"/>
                <a:cs typeface="Arial" pitchFamily="34" charset="0"/>
              </a:rPr>
              <a:t>Izstiepta molekulas forma</a:t>
            </a:r>
          </a:p>
          <a:p>
            <a:r>
              <a:rPr lang="lv-LV" dirty="0" smtClean="0">
                <a:latin typeface="+mj-lt"/>
                <a:cs typeface="Arial" pitchFamily="34" charset="0"/>
              </a:rPr>
              <a:t>Nešķīst ne ūdenī ne membrānās</a:t>
            </a:r>
          </a:p>
          <a:p>
            <a:r>
              <a:rPr lang="lv-LV" dirty="0" smtClean="0">
                <a:latin typeface="+mj-lt"/>
                <a:cs typeface="Arial" pitchFamily="34" charset="0"/>
              </a:rPr>
              <a:t>Otrējā struktūra ir vienkārša un sastāv tikai no viena veida (piemēram, tikai </a:t>
            </a:r>
            <a:r>
              <a:rPr lang="lv-LV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lv-LV" dirty="0" smtClean="0">
                <a:latin typeface="+mj-lt"/>
                <a:cs typeface="Arial" pitchFamily="34" charset="0"/>
              </a:rPr>
              <a:t>-spirālēm)</a:t>
            </a:r>
          </a:p>
          <a:p>
            <a:r>
              <a:rPr lang="lv-LV" dirty="0" err="1" smtClean="0">
                <a:latin typeface="+mj-lt"/>
                <a:cs typeface="Arial" pitchFamily="34" charset="0"/>
              </a:rPr>
              <a:t>Ceturtējā</a:t>
            </a:r>
            <a:r>
              <a:rPr lang="lv-LV" dirty="0" smtClean="0">
                <a:latin typeface="+mj-lt"/>
                <a:cs typeface="Arial" pitchFamily="34" charset="0"/>
              </a:rPr>
              <a:t> struktūrā proteīnu molekulas parasti turas kopā ar </a:t>
            </a:r>
            <a:r>
              <a:rPr lang="lv-LV" dirty="0" err="1" smtClean="0">
                <a:latin typeface="+mj-lt"/>
                <a:cs typeface="Arial" pitchFamily="34" charset="0"/>
              </a:rPr>
              <a:t>kovalentajiem</a:t>
            </a:r>
            <a:r>
              <a:rPr lang="lv-LV" dirty="0" smtClean="0">
                <a:latin typeface="+mj-lt"/>
                <a:cs typeface="Arial" pitchFamily="34" charset="0"/>
              </a:rPr>
              <a:t> spēkiem</a:t>
            </a:r>
          </a:p>
          <a:p>
            <a:r>
              <a:rPr lang="lv-LV" dirty="0" smtClean="0">
                <a:latin typeface="+mj-lt"/>
                <a:cs typeface="Arial" pitchFamily="34" charset="0"/>
              </a:rPr>
              <a:t>Funkcionē tikai šūnu vai  organisma strukturālajos elementos (kaulos, cīpslās, muskuļos, </a:t>
            </a:r>
            <a:r>
              <a:rPr lang="lv-LV" dirty="0" smtClean="0">
                <a:latin typeface="+mj-lt"/>
                <a:cs typeface="Arial" pitchFamily="34" charset="0"/>
              </a:rPr>
              <a:t> ādā...)</a:t>
            </a:r>
            <a:endParaRPr lang="lv-LV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Mata struktūra</a:t>
            </a:r>
            <a:endParaRPr lang="lv-LV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19150"/>
            <a:ext cx="40386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5661248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 spirāle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157192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2400" dirty="0" smtClean="0"/>
              <a:t>savītā spirāle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4221088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Protofilaments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386104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Fibrilla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3140968"/>
            <a:ext cx="4320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Vidējais </a:t>
            </a:r>
            <a:r>
              <a:rPr lang="lv-LV" sz="2400" dirty="0" err="1" smtClean="0"/>
              <a:t>filaments</a:t>
            </a:r>
            <a:r>
              <a:rPr lang="lv-LV" sz="2400" dirty="0" smtClean="0"/>
              <a:t> (4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564904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Šūnas</a:t>
            </a:r>
            <a:endParaRPr lang="lv-LV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293096"/>
            <a:ext cx="313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Kā zināms, mati neaug ātri, tomēr normālam cilvēkam vienā sekundē izaug aptuveni 10 alfa spirāļu apgriezieni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lv-LV" dirty="0" err="1" smtClean="0"/>
              <a:t>Ilgviļni</a:t>
            </a:r>
            <a:endParaRPr lang="lv-LV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89335"/>
            <a:ext cx="5976664" cy="336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118827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172783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2404864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Starp </a:t>
            </a:r>
            <a:r>
              <a:rPr lang="lv-LV" sz="2400" dirty="0" err="1" smtClean="0"/>
              <a:t>keratīna</a:t>
            </a:r>
            <a:r>
              <a:rPr lang="lv-LV" sz="2400" dirty="0" smtClean="0"/>
              <a:t>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-spirālēm ir daudzi </a:t>
            </a:r>
            <a:r>
              <a:rPr lang="lv-LV" sz="2400" dirty="0" err="1" smtClean="0"/>
              <a:t>disulfīdu</a:t>
            </a:r>
            <a:r>
              <a:rPr lang="lv-LV" sz="2400" dirty="0" smtClean="0"/>
              <a:t> tiltiņi</a:t>
            </a:r>
          </a:p>
          <a:p>
            <a:r>
              <a:rPr lang="lv-LV" sz="2400" dirty="0" err="1" smtClean="0"/>
              <a:t>Disulfīdu</a:t>
            </a:r>
            <a:r>
              <a:rPr lang="lv-LV" sz="2400" dirty="0" smtClean="0"/>
              <a:t> tiltiņus var izjaukt ar reducējošo aģentu palīdzību</a:t>
            </a:r>
          </a:p>
          <a:p>
            <a:r>
              <a:rPr lang="lv-LV" sz="2400" dirty="0" smtClean="0"/>
              <a:t>Pēc tam matus var saliekt (vai iztaisnot...), spirāles nobīdīsies </a:t>
            </a:r>
          </a:p>
          <a:p>
            <a:r>
              <a:rPr lang="lv-LV" sz="2400" dirty="0" smtClean="0"/>
              <a:t>Tad pielieto oksidējošos aģentus, izveidojas jauni </a:t>
            </a:r>
            <a:r>
              <a:rPr lang="lv-LV" sz="2400" dirty="0" err="1" smtClean="0"/>
              <a:t>disulfīdi</a:t>
            </a:r>
            <a:r>
              <a:rPr lang="lv-LV" sz="2400" dirty="0" smtClean="0"/>
              <a:t>, kuri notur jauno spirāļu pozīciju</a:t>
            </a:r>
            <a:endParaRPr lang="lv-LV" sz="2400" dirty="0"/>
          </a:p>
        </p:txBody>
      </p:sp>
      <p:sp>
        <p:nvSpPr>
          <p:cNvPr id="7" name="Left-Right Arrow 6"/>
          <p:cNvSpPr/>
          <p:nvPr/>
        </p:nvSpPr>
        <p:spPr>
          <a:xfrm>
            <a:off x="5508104" y="620688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Fibroīns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3052936"/>
          </a:xfrm>
        </p:spPr>
        <p:txBody>
          <a:bodyPr/>
          <a:lstStyle/>
          <a:p>
            <a:r>
              <a:rPr lang="lv-LV" dirty="0" err="1" smtClean="0"/>
              <a:t>Fibroīns</a:t>
            </a:r>
            <a:r>
              <a:rPr lang="lv-LV" dirty="0" smtClean="0"/>
              <a:t> ir zīda galvenā sastāvdaļa</a:t>
            </a:r>
          </a:p>
          <a:p>
            <a:r>
              <a:rPr lang="lv-LV" dirty="0" err="1" smtClean="0"/>
              <a:t>Fibroīna</a:t>
            </a:r>
            <a:r>
              <a:rPr lang="lv-LV" dirty="0" smtClean="0"/>
              <a:t> sekvence </a:t>
            </a:r>
            <a:r>
              <a:rPr lang="lv-LV" dirty="0" smtClean="0"/>
              <a:t>sastāv galvenokārt </a:t>
            </a:r>
            <a:r>
              <a:rPr lang="lv-LV" dirty="0" smtClean="0"/>
              <a:t>no (</a:t>
            </a:r>
            <a:r>
              <a:rPr lang="lv-LV" dirty="0" err="1" smtClean="0"/>
              <a:t>Gly-Ser-Gly</a:t>
            </a:r>
            <a:r>
              <a:rPr lang="lv-LV" dirty="0" smtClean="0"/>
              <a:t>-Ala-</a:t>
            </a:r>
            <a:r>
              <a:rPr lang="lv-LV" dirty="0" err="1" smtClean="0"/>
              <a:t>Gly-Ala</a:t>
            </a:r>
            <a:r>
              <a:rPr lang="lv-LV" dirty="0" smtClean="0"/>
              <a:t>)</a:t>
            </a:r>
            <a:r>
              <a:rPr lang="lv-LV" baseline="-25000" dirty="0" smtClean="0"/>
              <a:t>n</a:t>
            </a:r>
            <a:r>
              <a:rPr lang="lv-LV" dirty="0" smtClean="0"/>
              <a:t>  atkārtojumiem</a:t>
            </a:r>
          </a:p>
          <a:p>
            <a:r>
              <a:rPr lang="lv-LV" dirty="0" smtClean="0"/>
              <a:t>Strukturāli </a:t>
            </a:r>
            <a:r>
              <a:rPr lang="lv-LV" dirty="0" err="1" smtClean="0"/>
              <a:t>fibroīns</a:t>
            </a:r>
            <a:r>
              <a:rPr lang="lv-LV" dirty="0" smtClean="0"/>
              <a:t> veido vienu virs otras novietotas </a:t>
            </a:r>
            <a:r>
              <a:rPr lang="lv-LV" dirty="0" err="1" smtClean="0"/>
              <a:t>antiparalēlas</a:t>
            </a:r>
            <a:r>
              <a:rPr lang="lv-LV" dirty="0" smtClean="0"/>
              <a:t> </a:t>
            </a:r>
            <a:r>
              <a:rPr lang="lv-LV" dirty="0" smtClean="0">
                <a:latin typeface="Symbol" pitchFamily="18" charset="2"/>
              </a:rPr>
              <a:t>b</a:t>
            </a:r>
            <a:r>
              <a:rPr lang="lv-LV" dirty="0" smtClean="0"/>
              <a:t> plāksnes</a:t>
            </a:r>
            <a:endParaRPr lang="lv-LV" dirty="0"/>
          </a:p>
        </p:txBody>
      </p:sp>
      <p:sp>
        <p:nvSpPr>
          <p:cNvPr id="4" name="Right Arrow 3"/>
          <p:cNvSpPr/>
          <p:nvPr/>
        </p:nvSpPr>
        <p:spPr>
          <a:xfrm>
            <a:off x="1605791" y="4584782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ight Arrow 4"/>
          <p:cNvSpPr/>
          <p:nvPr/>
        </p:nvSpPr>
        <p:spPr>
          <a:xfrm rot="10711151">
            <a:off x="1839153" y="4889582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ight Arrow 7"/>
          <p:cNvSpPr/>
          <p:nvPr/>
        </p:nvSpPr>
        <p:spPr>
          <a:xfrm>
            <a:off x="2084996" y="5159593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ight Arrow 8"/>
          <p:cNvSpPr/>
          <p:nvPr/>
        </p:nvSpPr>
        <p:spPr>
          <a:xfrm rot="10711151">
            <a:off x="2318358" y="5464393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ight Arrow 9"/>
          <p:cNvSpPr/>
          <p:nvPr/>
        </p:nvSpPr>
        <p:spPr>
          <a:xfrm>
            <a:off x="5532955" y="4870413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ight Arrow 10"/>
          <p:cNvSpPr/>
          <p:nvPr/>
        </p:nvSpPr>
        <p:spPr>
          <a:xfrm rot="10711151">
            <a:off x="5766317" y="5175213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ight Arrow 11"/>
          <p:cNvSpPr/>
          <p:nvPr/>
        </p:nvSpPr>
        <p:spPr>
          <a:xfrm>
            <a:off x="6012160" y="5445224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ight Arrow 12"/>
          <p:cNvSpPr/>
          <p:nvPr/>
        </p:nvSpPr>
        <p:spPr>
          <a:xfrm rot="10711151">
            <a:off x="6245522" y="5750024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ight Arrow 13"/>
          <p:cNvSpPr/>
          <p:nvPr/>
        </p:nvSpPr>
        <p:spPr>
          <a:xfrm>
            <a:off x="5796136" y="4581128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ight Arrow 14"/>
          <p:cNvSpPr/>
          <p:nvPr/>
        </p:nvSpPr>
        <p:spPr>
          <a:xfrm rot="10711151">
            <a:off x="6029498" y="4885928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ight Arrow 15"/>
          <p:cNvSpPr/>
          <p:nvPr/>
        </p:nvSpPr>
        <p:spPr>
          <a:xfrm>
            <a:off x="6275341" y="5155939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ight Arrow 16"/>
          <p:cNvSpPr/>
          <p:nvPr/>
        </p:nvSpPr>
        <p:spPr>
          <a:xfrm rot="10711151">
            <a:off x="6508703" y="5460739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ight Arrow 17"/>
          <p:cNvSpPr/>
          <p:nvPr/>
        </p:nvSpPr>
        <p:spPr>
          <a:xfrm>
            <a:off x="6156176" y="4293096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Right Arrow 18"/>
          <p:cNvSpPr/>
          <p:nvPr/>
        </p:nvSpPr>
        <p:spPr>
          <a:xfrm rot="10711151">
            <a:off x="6389538" y="4597896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Right Arrow 19"/>
          <p:cNvSpPr/>
          <p:nvPr/>
        </p:nvSpPr>
        <p:spPr>
          <a:xfrm>
            <a:off x="6635381" y="4867907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ight Arrow 20"/>
          <p:cNvSpPr/>
          <p:nvPr/>
        </p:nvSpPr>
        <p:spPr>
          <a:xfrm rot="10711151">
            <a:off x="6868743" y="5172707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ight Arrow 21"/>
          <p:cNvSpPr/>
          <p:nvPr/>
        </p:nvSpPr>
        <p:spPr>
          <a:xfrm>
            <a:off x="6516216" y="4077072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Right Arrow 22"/>
          <p:cNvSpPr/>
          <p:nvPr/>
        </p:nvSpPr>
        <p:spPr>
          <a:xfrm rot="10711151">
            <a:off x="6749578" y="4381872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ight Arrow 23"/>
          <p:cNvSpPr/>
          <p:nvPr/>
        </p:nvSpPr>
        <p:spPr>
          <a:xfrm>
            <a:off x="6995421" y="4651883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ight Arrow 24"/>
          <p:cNvSpPr/>
          <p:nvPr/>
        </p:nvSpPr>
        <p:spPr>
          <a:xfrm rot="10711151">
            <a:off x="7228783" y="4956683"/>
            <a:ext cx="1584176" cy="288032"/>
          </a:xfrm>
          <a:prstGeom prst="rightArrow">
            <a:avLst>
              <a:gd name="adj1" fmla="val 66535"/>
              <a:gd name="adj2" fmla="val 632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11960" y="5157192"/>
            <a:ext cx="108012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Zirnekļtīklu</a:t>
            </a:r>
            <a:r>
              <a:rPr lang="lv-LV" dirty="0" smtClean="0"/>
              <a:t> </a:t>
            </a:r>
            <a:r>
              <a:rPr lang="lv-LV" dirty="0" err="1" smtClean="0"/>
              <a:t>fibroīns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3466728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Līdzīgi zīda </a:t>
            </a:r>
            <a:r>
              <a:rPr lang="lv-LV" sz="2400" dirty="0" err="1" smtClean="0"/>
              <a:t>fibroīnam</a:t>
            </a:r>
            <a:r>
              <a:rPr lang="lv-LV" sz="2400" dirty="0" smtClean="0"/>
              <a:t> veido 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/>
              <a:t> plāksnes</a:t>
            </a:r>
          </a:p>
          <a:p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/>
              <a:t> plāksnes veido </a:t>
            </a:r>
            <a:r>
              <a:rPr lang="lv-LV" sz="2400" dirty="0" err="1" smtClean="0"/>
              <a:t>mikrokristālus</a:t>
            </a:r>
            <a:endParaRPr lang="lv-LV" sz="2400" dirty="0" smtClean="0"/>
          </a:p>
          <a:p>
            <a:r>
              <a:rPr lang="lv-LV" sz="2400" dirty="0" smtClean="0"/>
              <a:t>S</a:t>
            </a:r>
            <a:r>
              <a:rPr lang="lv-LV" sz="2400" dirty="0" smtClean="0"/>
              <a:t>tarp </a:t>
            </a:r>
            <a:r>
              <a:rPr lang="lv-LV" sz="2400" dirty="0" err="1" smtClean="0"/>
              <a:t>mikrokristāliem</a:t>
            </a:r>
            <a:r>
              <a:rPr lang="lv-LV" sz="2400" dirty="0" smtClean="0"/>
              <a:t>  ir nestrukturēti cilpu rajoni</a:t>
            </a:r>
          </a:p>
          <a:p>
            <a:r>
              <a:rPr lang="lv-LV" sz="2400" dirty="0" smtClean="0"/>
              <a:t> </a:t>
            </a:r>
            <a:r>
              <a:rPr lang="lv-LV" sz="2400" dirty="0" smtClean="0"/>
              <a:t>I</a:t>
            </a:r>
            <a:r>
              <a:rPr lang="lv-LV" sz="2400" dirty="0" smtClean="0"/>
              <a:t>zturīgāks par tēraudu, bet daudz vieglāks un elastīgāks</a:t>
            </a:r>
            <a:endParaRPr lang="lv-LV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23975"/>
            <a:ext cx="49815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6038"/>
            <a:ext cx="2088232" cy="21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95736" y="980728"/>
            <a:ext cx="144016" cy="4320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rot="16200000" flipH="1">
            <a:off x="4788024" y="-1539552"/>
            <a:ext cx="504056" cy="5544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 rot="16200000" flipH="1">
            <a:off x="3059832" y="620688"/>
            <a:ext cx="504056" cy="2088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Muskuļu šķiedras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3773015"/>
          </a:xfrm>
        </p:spPr>
        <p:txBody>
          <a:bodyPr>
            <a:normAutofit/>
          </a:bodyPr>
          <a:lstStyle/>
          <a:p>
            <a:r>
              <a:rPr lang="lv-LV" sz="2800" dirty="0" smtClean="0"/>
              <a:t>Sastāv no resnajiem un tievajiem </a:t>
            </a:r>
            <a:r>
              <a:rPr lang="lv-LV" sz="2800" dirty="0" err="1" smtClean="0"/>
              <a:t>filamentiem</a:t>
            </a:r>
            <a:endParaRPr lang="lv-LV" sz="2800" dirty="0" smtClean="0"/>
          </a:p>
          <a:p>
            <a:r>
              <a:rPr lang="lv-LV" sz="2800" dirty="0" smtClean="0"/>
              <a:t>Resnos </a:t>
            </a:r>
            <a:r>
              <a:rPr lang="lv-LV" sz="2800" dirty="0" err="1" smtClean="0"/>
              <a:t>filamentus</a:t>
            </a:r>
            <a:r>
              <a:rPr lang="lv-LV" sz="2800" dirty="0" smtClean="0"/>
              <a:t> veido </a:t>
            </a:r>
            <a:r>
              <a:rPr lang="lv-LV" sz="2800" dirty="0" err="1" smtClean="0"/>
              <a:t>miozīns</a:t>
            </a:r>
            <a:endParaRPr lang="lv-LV" sz="2800" dirty="0" smtClean="0"/>
          </a:p>
          <a:p>
            <a:r>
              <a:rPr lang="lv-LV" sz="2800" dirty="0" smtClean="0"/>
              <a:t>Tievos </a:t>
            </a:r>
            <a:r>
              <a:rPr lang="lv-LV" sz="2800" dirty="0" err="1" smtClean="0"/>
              <a:t>filamentus</a:t>
            </a:r>
            <a:r>
              <a:rPr lang="lv-LV" sz="2800" dirty="0" smtClean="0"/>
              <a:t> veido aktīns</a:t>
            </a:r>
          </a:p>
          <a:p>
            <a:r>
              <a:rPr lang="lv-LV" sz="2800" dirty="0" smtClean="0"/>
              <a:t>Resnajiem un tievajiem </a:t>
            </a:r>
            <a:r>
              <a:rPr lang="lv-LV" sz="2800" dirty="0" err="1" smtClean="0"/>
              <a:t>filamenti</a:t>
            </a:r>
            <a:r>
              <a:rPr lang="lv-LV" sz="2800" dirty="0" smtClean="0"/>
              <a:t> pārvietojoties vienam gar otru notiek muskuļu saraušanās un izstiepšanās</a:t>
            </a:r>
          </a:p>
          <a:p>
            <a:pPr>
              <a:buNone/>
            </a:pPr>
            <a:endParaRPr lang="lv-LV" sz="2800" dirty="0"/>
          </a:p>
        </p:txBody>
      </p:sp>
      <p:pic>
        <p:nvPicPr>
          <p:cNvPr id="36866" name="Picture 2" descr="C:\Users\kaspars\Documents\Lectures\Calles book\Ch14\Fig14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50953"/>
            <a:ext cx="4392488" cy="3307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kaspars\Documents\Lectures\Calles book\Ch14\Fig14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7008564" cy="2501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Miozīns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14296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v-LV" sz="2200" dirty="0" err="1" smtClean="0"/>
              <a:t>Miozīns</a:t>
            </a:r>
            <a:r>
              <a:rPr lang="lv-LV" sz="2200" dirty="0" smtClean="0"/>
              <a:t> ir </a:t>
            </a:r>
            <a:r>
              <a:rPr lang="lv-LV" sz="2200" dirty="0" err="1" smtClean="0"/>
              <a:t>heteroheksamērs</a:t>
            </a:r>
            <a:r>
              <a:rPr lang="lv-LV" sz="2200" dirty="0" smtClean="0"/>
              <a:t>, sastāv no 2 smagajām ķēdēm un 4 vieglajām</a:t>
            </a:r>
          </a:p>
          <a:p>
            <a:r>
              <a:rPr lang="lv-LV" sz="2200" dirty="0" smtClean="0"/>
              <a:t>Smagajai ķēdei N-galā ir </a:t>
            </a:r>
            <a:r>
              <a:rPr lang="lv-LV" sz="2200" dirty="0" err="1" smtClean="0"/>
              <a:t>globulārs</a:t>
            </a:r>
            <a:r>
              <a:rPr lang="lv-LV" sz="2200" dirty="0" smtClean="0"/>
              <a:t> domēns, pie kura ir piesaistītas 2 vieglās ķēdes</a:t>
            </a:r>
          </a:p>
          <a:p>
            <a:r>
              <a:rPr lang="lv-LV" sz="2200" dirty="0" smtClean="0"/>
              <a:t> C-gals veido garu savērpto spirāli (līdzīgu </a:t>
            </a:r>
            <a:r>
              <a:rPr lang="lv-LV" sz="2200" dirty="0" smtClean="0">
                <a:latin typeface="Symbol" pitchFamily="18" charset="2"/>
              </a:rPr>
              <a:t>a</a:t>
            </a:r>
            <a:r>
              <a:rPr lang="lv-LV" sz="2200" dirty="0" smtClean="0"/>
              <a:t>-</a:t>
            </a:r>
            <a:r>
              <a:rPr lang="lv-LV" sz="2200" dirty="0" err="1" smtClean="0"/>
              <a:t>keratīniem</a:t>
            </a:r>
            <a:r>
              <a:rPr lang="lv-LV" sz="2200" dirty="0" smtClean="0"/>
              <a:t>) </a:t>
            </a:r>
          </a:p>
          <a:p>
            <a:r>
              <a:rPr lang="lv-LV" sz="2200" dirty="0" smtClean="0"/>
              <a:t>Vairākas </a:t>
            </a:r>
            <a:r>
              <a:rPr lang="lv-LV" sz="2200" dirty="0" err="1" smtClean="0"/>
              <a:t>miozīna</a:t>
            </a:r>
            <a:r>
              <a:rPr lang="lv-LV" sz="2200" dirty="0" smtClean="0"/>
              <a:t> molekulas kopā veido resno </a:t>
            </a:r>
            <a:r>
              <a:rPr lang="lv-LV" sz="2200" dirty="0" err="1" smtClean="0"/>
              <a:t>filamentu</a:t>
            </a:r>
            <a:endParaRPr lang="lv-LV" sz="22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5425"/>
            <a:ext cx="8677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5796930" y="5228406"/>
            <a:ext cx="43204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32656"/>
            <a:ext cx="1550396" cy="2683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192180" y="1808820"/>
            <a:ext cx="1584176" cy="792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60232" y="332656"/>
            <a:ext cx="648072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Aktīns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Aktīna </a:t>
            </a:r>
            <a:r>
              <a:rPr lang="lv-LV" sz="2400" dirty="0" err="1" smtClean="0"/>
              <a:t>monomērs</a:t>
            </a:r>
            <a:r>
              <a:rPr lang="lv-LV" sz="2400" dirty="0" smtClean="0"/>
              <a:t> (G-aktīns) ir </a:t>
            </a:r>
            <a:r>
              <a:rPr lang="lv-LV" sz="2400" dirty="0" err="1" smtClean="0"/>
              <a:t>globulārs</a:t>
            </a:r>
            <a:r>
              <a:rPr lang="lv-LV" sz="2400" dirty="0" smtClean="0"/>
              <a:t> proteīns</a:t>
            </a:r>
          </a:p>
          <a:p>
            <a:r>
              <a:rPr lang="lv-LV" sz="2400" dirty="0" smtClean="0"/>
              <a:t>Aktīna šķiedra (F-aktīns) sastāv no daudziem </a:t>
            </a:r>
            <a:r>
              <a:rPr lang="lv-LV" sz="2400" dirty="0" err="1" smtClean="0"/>
              <a:t>monomēriem</a:t>
            </a:r>
            <a:r>
              <a:rPr lang="lv-LV" sz="2400" dirty="0" smtClean="0"/>
              <a:t>, kas izkārtoti spirāles formā</a:t>
            </a:r>
            <a:endParaRPr lang="lv-LV" sz="2400" dirty="0"/>
          </a:p>
        </p:txBody>
      </p:sp>
      <p:pic>
        <p:nvPicPr>
          <p:cNvPr id="38914" name="Picture 2" descr="\\KASPARS2\pub\act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147248" cy="1934784"/>
          </a:xfrm>
          <a:prstGeom prst="rect">
            <a:avLst/>
          </a:prstGeom>
          <a:noFill/>
        </p:spPr>
      </p:pic>
      <p:pic>
        <p:nvPicPr>
          <p:cNvPr id="38916" name="Picture 4" descr="http://www.nanotech.upenn.edu/nuggets/mol_mot_images/img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90975"/>
            <a:ext cx="6372225" cy="2867025"/>
          </a:xfrm>
          <a:prstGeom prst="rect">
            <a:avLst/>
          </a:prstGeom>
          <a:noFill/>
        </p:spPr>
      </p:pic>
      <p:pic>
        <p:nvPicPr>
          <p:cNvPr id="38918" name="Picture 6" descr="http://www.med.upenn.edu/dominguez/Gallery/TMR-Ac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33056"/>
            <a:ext cx="2958852" cy="259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Aktīna-</a:t>
            </a:r>
            <a:r>
              <a:rPr lang="lv-LV" dirty="0" err="1" smtClean="0"/>
              <a:t>miozīna</a:t>
            </a:r>
            <a:r>
              <a:rPr lang="lv-LV" dirty="0" smtClean="0"/>
              <a:t> komplekss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556792"/>
          </a:xfrm>
        </p:spPr>
        <p:txBody>
          <a:bodyPr/>
          <a:lstStyle/>
          <a:p>
            <a:r>
              <a:rPr lang="lv-LV" dirty="0" err="1" smtClean="0"/>
              <a:t>Miozīna</a:t>
            </a:r>
            <a:r>
              <a:rPr lang="lv-LV" dirty="0" smtClean="0"/>
              <a:t> </a:t>
            </a:r>
            <a:r>
              <a:rPr lang="lv-LV" dirty="0" err="1" smtClean="0"/>
              <a:t>globulārais</a:t>
            </a:r>
            <a:r>
              <a:rPr lang="lv-LV" dirty="0" smtClean="0"/>
              <a:t> domēns mijiedarbojas ar aktīna </a:t>
            </a:r>
            <a:r>
              <a:rPr lang="lv-LV" dirty="0" err="1" smtClean="0"/>
              <a:t>filamentu</a:t>
            </a:r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093" y="1124744"/>
            <a:ext cx="9235093" cy="41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Aktīna-</a:t>
            </a:r>
            <a:r>
              <a:rPr lang="lv-LV" dirty="0" err="1" smtClean="0"/>
              <a:t>miozīna</a:t>
            </a:r>
            <a:r>
              <a:rPr lang="lv-LV" dirty="0" smtClean="0"/>
              <a:t> darbības mehānisms</a:t>
            </a:r>
            <a:endParaRPr lang="lv-LV" dirty="0"/>
          </a:p>
        </p:txBody>
      </p:sp>
      <p:pic>
        <p:nvPicPr>
          <p:cNvPr id="40962" name="Picture 2" descr="C:\Users\kaspars\Documents\Lectures\Calles book\Ch14\Fig14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206697" cy="257475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29131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v-LV" sz="2400" dirty="0" err="1" smtClean="0"/>
              <a:t>Miozīna</a:t>
            </a:r>
            <a:r>
              <a:rPr lang="lv-LV" sz="2400" dirty="0" smtClean="0"/>
              <a:t> </a:t>
            </a:r>
            <a:r>
              <a:rPr lang="lv-LV" sz="2400" dirty="0" err="1" smtClean="0"/>
              <a:t>globulārais</a:t>
            </a:r>
            <a:r>
              <a:rPr lang="lv-LV" sz="2400" dirty="0" smtClean="0"/>
              <a:t> domēns satur ATF piesaistīšanās centru</a:t>
            </a:r>
          </a:p>
          <a:p>
            <a:r>
              <a:rPr lang="lv-LV" sz="2400" dirty="0" smtClean="0"/>
              <a:t>Pēc ATF piesaistes domēns izmaina formu un atraujas no aktīna</a:t>
            </a:r>
          </a:p>
          <a:p>
            <a:r>
              <a:rPr lang="lv-LV" sz="2400" dirty="0" smtClean="0"/>
              <a:t>Pēc ATF hidrolīzes  par ADF domēns aizliecas līdz nākošajai aktīna molekulai un </a:t>
            </a:r>
            <a:r>
              <a:rPr lang="lv-LV" sz="2400" dirty="0" err="1" smtClean="0"/>
              <a:t>piesaistas</a:t>
            </a:r>
            <a:r>
              <a:rPr lang="lv-LV" sz="2400" dirty="0" smtClean="0"/>
              <a:t> pie tās</a:t>
            </a:r>
          </a:p>
          <a:p>
            <a:r>
              <a:rPr lang="lv-LV" sz="2400" dirty="0" smtClean="0"/>
              <a:t>Pēc ADF atbrīvošanās, domēns izmaina formu uz sākotnējo, rezultātā aktīns un </a:t>
            </a:r>
            <a:r>
              <a:rPr lang="lv-LV" sz="2400" dirty="0" err="1" smtClean="0"/>
              <a:t>miozīns</a:t>
            </a:r>
            <a:r>
              <a:rPr lang="lv-LV" sz="2400" dirty="0" smtClean="0"/>
              <a:t> viens pret otru </a:t>
            </a:r>
            <a:r>
              <a:rPr lang="lv-LV" sz="2400" dirty="0" err="1" smtClean="0"/>
              <a:t>nobīdas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Amiloīdās</a:t>
            </a:r>
            <a:r>
              <a:rPr lang="lv-LV" dirty="0" smtClean="0"/>
              <a:t> </a:t>
            </a:r>
            <a:r>
              <a:rPr lang="lv-LV" dirty="0" err="1" smtClean="0"/>
              <a:t>fibrillas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Autofit/>
          </a:bodyPr>
          <a:lstStyle/>
          <a:p>
            <a:r>
              <a:rPr lang="lv-LV" dirty="0" smtClean="0"/>
              <a:t>Nepareizi </a:t>
            </a:r>
            <a:r>
              <a:rPr lang="lv-LV" dirty="0" err="1" smtClean="0"/>
              <a:t>safoldēti</a:t>
            </a:r>
            <a:r>
              <a:rPr lang="lv-LV" dirty="0" smtClean="0"/>
              <a:t> dabīgie proteīni vai to fragmenti, kuri veido nešķīstošas, izstieptas</a:t>
            </a:r>
            <a:r>
              <a:rPr lang="lv-LV" dirty="0" smtClean="0">
                <a:latin typeface="Symbol" pitchFamily="18" charset="2"/>
              </a:rPr>
              <a:t> b</a:t>
            </a:r>
            <a:r>
              <a:rPr lang="lv-LV" dirty="0" smtClean="0"/>
              <a:t>-plākšņu </a:t>
            </a:r>
            <a:r>
              <a:rPr lang="lv-LV" dirty="0" err="1" smtClean="0"/>
              <a:t>fibrillas</a:t>
            </a:r>
            <a:endParaRPr lang="lv-LV" dirty="0" smtClean="0"/>
          </a:p>
          <a:p>
            <a:r>
              <a:rPr lang="lv-LV" dirty="0" smtClean="0"/>
              <a:t>Zināmākie piemēri ir </a:t>
            </a:r>
            <a:r>
              <a:rPr lang="lv-LV" dirty="0" err="1" smtClean="0"/>
              <a:t>Alcheimera</a:t>
            </a:r>
            <a:r>
              <a:rPr lang="lv-LV" dirty="0" smtClean="0"/>
              <a:t> slimības izraisītāji </a:t>
            </a:r>
            <a:r>
              <a:rPr lang="lv-LV" dirty="0" err="1" smtClean="0"/>
              <a:t>A</a:t>
            </a:r>
            <a:r>
              <a:rPr lang="lv-LV" dirty="0" err="1" smtClean="0">
                <a:latin typeface="Symbol" pitchFamily="18" charset="2"/>
              </a:rPr>
              <a:t>b</a:t>
            </a:r>
            <a:r>
              <a:rPr lang="lv-LV" dirty="0" smtClean="0"/>
              <a:t> peptīds un </a:t>
            </a:r>
            <a:r>
              <a:rPr lang="lv-LV" dirty="0" err="1" smtClean="0"/>
              <a:t>tau</a:t>
            </a:r>
            <a:r>
              <a:rPr lang="lv-LV" dirty="0" smtClean="0"/>
              <a:t> proteīns, kā arī </a:t>
            </a:r>
            <a:r>
              <a:rPr lang="lv-LV" dirty="0" err="1" smtClean="0"/>
              <a:t>prioni</a:t>
            </a:r>
            <a:endParaRPr lang="lv-LV" dirty="0" smtClean="0"/>
          </a:p>
          <a:p>
            <a:r>
              <a:rPr lang="lv-LV" dirty="0" smtClean="0"/>
              <a:t>Atšķirībā no iepriekš apskatītajiem </a:t>
            </a:r>
            <a:r>
              <a:rPr lang="lv-LV" dirty="0" err="1" smtClean="0"/>
              <a:t>fibrillārajiem</a:t>
            </a:r>
            <a:r>
              <a:rPr lang="lv-LV" dirty="0" smtClean="0"/>
              <a:t> proteīniem, </a:t>
            </a:r>
            <a:r>
              <a:rPr lang="lv-LV" dirty="0" err="1" smtClean="0"/>
              <a:t>amiloīdajām</a:t>
            </a:r>
            <a:r>
              <a:rPr lang="lv-LV" dirty="0" smtClean="0"/>
              <a:t> </a:t>
            </a:r>
            <a:r>
              <a:rPr lang="lv-LV" dirty="0" err="1" smtClean="0"/>
              <a:t>fibrillām</a:t>
            </a:r>
            <a:r>
              <a:rPr lang="lv-LV" dirty="0" smtClean="0"/>
              <a:t> nav normālas funkcijas organismā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1008112" cy="78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45416"/>
            <a:ext cx="1259632" cy="140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1728192" cy="1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67744" y="0"/>
            <a:ext cx="4680520" cy="1143000"/>
          </a:xfrm>
        </p:spPr>
        <p:txBody>
          <a:bodyPr/>
          <a:lstStyle/>
          <a:p>
            <a:r>
              <a:rPr lang="lv-LV" dirty="0" err="1" smtClean="0"/>
              <a:t>Fibrillārie</a:t>
            </a:r>
            <a:r>
              <a:rPr lang="lv-LV" dirty="0" smtClean="0"/>
              <a:t> proteīni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9675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Kollagēni</a:t>
            </a:r>
            <a:endParaRPr lang="lv-LV" sz="2400" dirty="0" smtClean="0"/>
          </a:p>
          <a:p>
            <a:r>
              <a:rPr lang="lv-LV" sz="2400" dirty="0" smtClean="0"/>
              <a:t>(kaulos, cīpslās, skrimšļos, ādā)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501008"/>
            <a:ext cx="2304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Elastīni</a:t>
            </a:r>
            <a:endParaRPr lang="lv-LV" sz="2400" dirty="0" smtClean="0"/>
          </a:p>
          <a:p>
            <a:r>
              <a:rPr lang="lv-LV" sz="2400" dirty="0" smtClean="0"/>
              <a:t>(asinsvados, plaušās, muskuļu saitēs)</a:t>
            </a:r>
            <a:endParaRPr lang="lv-LV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7" y="4293097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Fibroīns</a:t>
            </a:r>
            <a:endParaRPr lang="lv-LV" sz="2400" dirty="0" smtClean="0"/>
          </a:p>
          <a:p>
            <a:r>
              <a:rPr lang="lv-LV" sz="2400" dirty="0" smtClean="0"/>
              <a:t>(zīds)</a:t>
            </a:r>
            <a:endParaRPr lang="lv-LV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1340768"/>
            <a:ext cx="284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/>
              <a:t>-</a:t>
            </a:r>
            <a:r>
              <a:rPr lang="lv-LV" sz="2400" dirty="0" err="1" smtClean="0"/>
              <a:t>amiloīdi</a:t>
            </a:r>
            <a:r>
              <a:rPr lang="lv-LV" sz="2400" dirty="0" smtClean="0"/>
              <a:t> (</a:t>
            </a:r>
            <a:r>
              <a:rPr lang="lv-LV" sz="2400" dirty="0" err="1" smtClean="0"/>
              <a:t>prioni</a:t>
            </a:r>
            <a:r>
              <a:rPr lang="lv-LV" sz="2400" dirty="0" smtClean="0"/>
              <a:t>, </a:t>
            </a:r>
            <a:r>
              <a:rPr lang="lv-LV" sz="2400" dirty="0" err="1" smtClean="0"/>
              <a:t>A</a:t>
            </a:r>
            <a:r>
              <a:rPr lang="lv-LV" sz="2400" dirty="0" err="1" smtClean="0">
                <a:latin typeface="Symbol" pitchFamily="18" charset="2"/>
              </a:rPr>
              <a:t>b</a:t>
            </a:r>
            <a:r>
              <a:rPr lang="lv-LV" sz="2400" dirty="0" smtClean="0"/>
              <a:t> </a:t>
            </a:r>
            <a:r>
              <a:rPr lang="lv-LV" sz="2400" dirty="0" err="1" smtClean="0"/>
              <a:t>amiloīdi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23488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Miozīns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(muskuļu šķiedrā)</a:t>
            </a:r>
            <a:endParaRPr lang="lv-LV" sz="24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1979712" y="908720"/>
            <a:ext cx="720080" cy="57606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259632" y="1772816"/>
            <a:ext cx="2736304" cy="11521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159732" y="2528900"/>
            <a:ext cx="324036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3563888" y="2204864"/>
            <a:ext cx="3168352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5004048" y="1340768"/>
            <a:ext cx="144016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6136" y="980728"/>
            <a:ext cx="576064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157192"/>
            <a:ext cx="864096" cy="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068960"/>
            <a:ext cx="1313848" cy="116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5157192"/>
            <a:ext cx="1152128" cy="146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87824" y="4365104"/>
            <a:ext cx="243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Keratīni</a:t>
            </a:r>
            <a:endParaRPr lang="lv-LV" sz="2400" dirty="0" smtClean="0"/>
          </a:p>
          <a:p>
            <a:r>
              <a:rPr lang="lv-LV" sz="2400" dirty="0" smtClean="0"/>
              <a:t>(matos, ādā, nagos)</a:t>
            </a:r>
            <a:endParaRPr lang="lv-LV" sz="2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07574" y="908720"/>
            <a:ext cx="336426" cy="10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A</a:t>
            </a:r>
            <a:r>
              <a:rPr lang="lv-LV" dirty="0" err="1" smtClean="0">
                <a:latin typeface="Symbol" pitchFamily="18" charset="2"/>
              </a:rPr>
              <a:t>b</a:t>
            </a:r>
            <a:r>
              <a:rPr lang="lv-LV" dirty="0" smtClean="0"/>
              <a:t> </a:t>
            </a:r>
            <a:r>
              <a:rPr lang="lv-LV" dirty="0" err="1" smtClean="0"/>
              <a:t>fibrillas</a:t>
            </a:r>
            <a:endParaRPr lang="lv-LV" dirty="0"/>
          </a:p>
        </p:txBody>
      </p:sp>
      <p:pic>
        <p:nvPicPr>
          <p:cNvPr id="43010" name="Picture 2" descr="http://spin.niddk.nih.gov/tycko/rob_cv_2004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93096"/>
            <a:ext cx="3358453" cy="2173756"/>
          </a:xfrm>
          <a:prstGeom prst="rect">
            <a:avLst/>
          </a:prstGeom>
          <a:noFill/>
        </p:spPr>
      </p:pic>
      <p:pic>
        <p:nvPicPr>
          <p:cNvPr id="43012" name="Picture 4" descr="Beta-Amyloid ribbon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6408">
            <a:off x="74729" y="4374457"/>
            <a:ext cx="2002468" cy="792088"/>
          </a:xfrm>
          <a:prstGeom prst="rect">
            <a:avLst/>
          </a:prstGeom>
          <a:noFill/>
        </p:spPr>
      </p:pic>
      <p:pic>
        <p:nvPicPr>
          <p:cNvPr id="6" name="Picture 4" descr="Beta-Amyloid ribbon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7102">
            <a:off x="1042646" y="5277867"/>
            <a:ext cx="2002468" cy="792088"/>
          </a:xfrm>
          <a:prstGeom prst="rect">
            <a:avLst/>
          </a:prstGeom>
          <a:noFill/>
        </p:spPr>
      </p:pic>
      <p:pic>
        <p:nvPicPr>
          <p:cNvPr id="7" name="Picture 4" descr="Beta-Amyloid ribbon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12989">
            <a:off x="2067518" y="4415836"/>
            <a:ext cx="2002468" cy="792088"/>
          </a:xfrm>
          <a:prstGeom prst="rect">
            <a:avLst/>
          </a:prstGeom>
          <a:noFill/>
        </p:spPr>
      </p:pic>
      <p:pic>
        <p:nvPicPr>
          <p:cNvPr id="8" name="Picture 4" descr="Beta-Amyloid ribbon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65912"/>
            <a:ext cx="2002468" cy="792088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923928" y="537321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221088"/>
            <a:ext cx="1331640" cy="23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3412975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Alheimera</a:t>
            </a:r>
            <a:r>
              <a:rPr lang="lv-LV" sz="2400" dirty="0" smtClean="0"/>
              <a:t> saslimšanā starp nervu šūnām ir novērotas t.s. </a:t>
            </a:r>
            <a:r>
              <a:rPr lang="lv-LV" sz="2400" dirty="0" err="1" smtClean="0"/>
              <a:t>A</a:t>
            </a:r>
            <a:r>
              <a:rPr lang="lv-LV" sz="2400" dirty="0" err="1" smtClean="0">
                <a:latin typeface="Symbol" pitchFamily="18" charset="2"/>
              </a:rPr>
              <a:t>b</a:t>
            </a:r>
            <a:r>
              <a:rPr lang="lv-LV" sz="2400" dirty="0" smtClean="0">
                <a:latin typeface="Symbol" pitchFamily="18" charset="2"/>
              </a:rPr>
              <a:t> </a:t>
            </a:r>
            <a:r>
              <a:rPr lang="lv-LV" sz="2400" dirty="0" err="1" smtClean="0"/>
              <a:t>amiloīdās</a:t>
            </a:r>
            <a:r>
              <a:rPr lang="lv-LV" sz="2400" dirty="0" smtClean="0"/>
              <a:t> </a:t>
            </a:r>
            <a:r>
              <a:rPr lang="lv-LV" sz="2400" dirty="0" err="1" smtClean="0"/>
              <a:t>fibrillas</a:t>
            </a:r>
            <a:endParaRPr lang="lv-LV" sz="2400" dirty="0" smtClean="0"/>
          </a:p>
          <a:p>
            <a:r>
              <a:rPr lang="lv-LV" sz="2400" dirty="0" err="1" smtClean="0"/>
              <a:t>A</a:t>
            </a:r>
            <a:r>
              <a:rPr lang="lv-LV" sz="2400" dirty="0" err="1" smtClean="0">
                <a:latin typeface="Symbol" pitchFamily="18" charset="2"/>
              </a:rPr>
              <a:t>b</a:t>
            </a:r>
            <a:r>
              <a:rPr lang="lv-LV" sz="2400" dirty="0" smtClean="0"/>
              <a:t>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  sastāv no 42 aminoskābju gara 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>
                <a:latin typeface="Symbol" pitchFamily="18" charset="2"/>
              </a:rPr>
              <a:t>42</a:t>
            </a:r>
            <a:r>
              <a:rPr lang="lv-LV" sz="2400" dirty="0" smtClean="0"/>
              <a:t> peptīda, kurš tiek ģenerēts no APP prekursora proteīna</a:t>
            </a:r>
          </a:p>
          <a:p>
            <a:r>
              <a:rPr lang="lv-LV" sz="2400" dirty="0" smtClean="0"/>
              <a:t>APP proteīna sastāvā </a:t>
            </a:r>
            <a:r>
              <a:rPr lang="lv-LV" sz="2400" dirty="0" err="1" smtClean="0"/>
              <a:t>A</a:t>
            </a:r>
            <a:r>
              <a:rPr lang="lv-LV" sz="2400" dirty="0" err="1" smtClean="0">
                <a:latin typeface="Symbol" pitchFamily="18" charset="2"/>
              </a:rPr>
              <a:t>b</a:t>
            </a:r>
            <a:r>
              <a:rPr lang="lv-LV" sz="2400" dirty="0" smtClean="0"/>
              <a:t> peptīds ir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-spirāles </a:t>
            </a:r>
            <a:r>
              <a:rPr lang="lv-LV" sz="2400" dirty="0" err="1" smtClean="0"/>
              <a:t>konformācijā</a:t>
            </a:r>
            <a:endParaRPr lang="lv-LV" sz="2400" dirty="0" smtClean="0"/>
          </a:p>
          <a:p>
            <a:r>
              <a:rPr lang="lv-LV" sz="2400" dirty="0" smtClean="0"/>
              <a:t>Vairāki 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>
                <a:latin typeface="Symbol" pitchFamily="18" charset="2"/>
              </a:rPr>
              <a:t>42</a:t>
            </a:r>
            <a:r>
              <a:rPr lang="lv-LV" sz="2400" dirty="0" smtClean="0"/>
              <a:t> peptīdi kopā veido </a:t>
            </a:r>
            <a:r>
              <a:rPr lang="lv-LV" sz="2400" dirty="0" err="1" smtClean="0"/>
              <a:t>oligomērus</a:t>
            </a:r>
            <a:r>
              <a:rPr lang="lv-LV" sz="2400" dirty="0" smtClean="0"/>
              <a:t> un pēc tam </a:t>
            </a:r>
            <a:r>
              <a:rPr lang="lv-LV" sz="2400" dirty="0" err="1" smtClean="0"/>
              <a:t>fibrillārus</a:t>
            </a:r>
            <a:r>
              <a:rPr lang="lv-LV" sz="2400" dirty="0" smtClean="0"/>
              <a:t> polimērus, kuros 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>
                <a:latin typeface="Symbol" pitchFamily="18" charset="2"/>
              </a:rPr>
              <a:t>42</a:t>
            </a:r>
            <a:r>
              <a:rPr lang="lv-LV" sz="2400" dirty="0" smtClean="0"/>
              <a:t> peptīdi veido 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/>
              <a:t>-plāksnes</a:t>
            </a:r>
          </a:p>
          <a:p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lv-LV" dirty="0" smtClean="0"/>
              <a:t>A</a:t>
            </a:r>
            <a:r>
              <a:rPr lang="lv-LV" dirty="0" smtClean="0">
                <a:latin typeface="Symbol" pitchFamily="18" charset="2"/>
              </a:rPr>
              <a:t>b</a:t>
            </a:r>
            <a:r>
              <a:rPr lang="lv-LV" baseline="-25000" dirty="0" smtClean="0"/>
              <a:t>40</a:t>
            </a:r>
            <a:r>
              <a:rPr lang="lv-LV" dirty="0" smtClean="0"/>
              <a:t> peptīda veidošanās no APP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2116832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 smtClean="0"/>
              <a:t>APP ir neironu augšanu stimulējošs proteīns, kurš tiek </a:t>
            </a:r>
            <a:r>
              <a:rPr lang="lv-LV" sz="2400" dirty="0" err="1" smtClean="0"/>
              <a:t>sekretēts</a:t>
            </a:r>
            <a:r>
              <a:rPr lang="lv-LV" sz="2400" dirty="0" smtClean="0"/>
              <a:t> starpšūnu vidē pēc </a:t>
            </a:r>
            <a:r>
              <a:rPr lang="lv-LV" sz="2400" dirty="0" err="1" smtClean="0"/>
              <a:t>transmembrionālā</a:t>
            </a:r>
            <a:r>
              <a:rPr lang="lv-LV" sz="2400" dirty="0" smtClean="0"/>
              <a:t> rajona atšķelšanas</a:t>
            </a:r>
          </a:p>
          <a:p>
            <a:r>
              <a:rPr lang="lv-LV" sz="2400" dirty="0" smtClean="0"/>
              <a:t>Normāli atšķelšanu veic </a:t>
            </a:r>
            <a:r>
              <a:rPr lang="lv-LV" sz="2400" dirty="0" err="1" smtClean="0"/>
              <a:t>proteāzes</a:t>
            </a:r>
            <a:r>
              <a:rPr lang="lv-LV" sz="2400" dirty="0" smtClean="0"/>
              <a:t>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</a:t>
            </a:r>
            <a:r>
              <a:rPr lang="lv-LV" sz="2400" dirty="0" err="1" smtClean="0"/>
              <a:t>sekretāze</a:t>
            </a:r>
            <a:r>
              <a:rPr lang="lv-LV" sz="2400" dirty="0" smtClean="0"/>
              <a:t> un </a:t>
            </a:r>
            <a:r>
              <a:rPr lang="lv-LV" sz="2400" dirty="0" smtClean="0">
                <a:latin typeface="Symbol" pitchFamily="18" charset="2"/>
              </a:rPr>
              <a:t>g</a:t>
            </a:r>
            <a:r>
              <a:rPr lang="lv-LV" sz="2400" dirty="0" smtClean="0"/>
              <a:t>-</a:t>
            </a:r>
            <a:r>
              <a:rPr lang="lv-LV" sz="2400" dirty="0" err="1" smtClean="0"/>
              <a:t>sekretāze</a:t>
            </a:r>
            <a:endParaRPr lang="lv-LV" sz="2400" dirty="0" smtClean="0"/>
          </a:p>
          <a:p>
            <a:r>
              <a:rPr lang="lv-LV" sz="2400" dirty="0" smtClean="0"/>
              <a:t>Rezultātā, atšķeļas APP </a:t>
            </a:r>
            <a:r>
              <a:rPr lang="lv-LV" sz="2400" dirty="0" err="1" smtClean="0"/>
              <a:t>ekstracellulārā</a:t>
            </a:r>
            <a:r>
              <a:rPr lang="lv-LV" sz="2400" dirty="0" smtClean="0"/>
              <a:t> forma </a:t>
            </a:r>
            <a:r>
              <a:rPr lang="lv-LV" sz="2400" dirty="0" err="1" smtClean="0"/>
              <a:t>sAPP</a:t>
            </a:r>
            <a:r>
              <a:rPr lang="lv-LV" sz="2400" dirty="0" err="1" smtClean="0">
                <a:latin typeface="Symbol" pitchFamily="18" charset="2"/>
              </a:rPr>
              <a:t>a</a:t>
            </a:r>
            <a:r>
              <a:rPr lang="lv-LV" sz="2400" dirty="0" smtClean="0"/>
              <a:t>, kā arī 40 atlikumu garš peptīds – 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/>
              <a:t>40</a:t>
            </a:r>
            <a:r>
              <a:rPr lang="lv-LV" sz="2400" dirty="0" smtClean="0"/>
              <a:t>. Membrānā paliek vēl viens peptīda fragments</a:t>
            </a:r>
          </a:p>
          <a:p>
            <a:r>
              <a:rPr lang="lv-LV" sz="2400" dirty="0" smtClean="0"/>
              <a:t>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/>
              <a:t>40</a:t>
            </a:r>
            <a:r>
              <a:rPr lang="lv-LV" sz="2400" dirty="0" smtClean="0"/>
              <a:t>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 neveido un tam ir vairākas normālas funkcijas organismā</a:t>
            </a:r>
            <a:endParaRPr lang="lv-LV" sz="2400" dirty="0"/>
          </a:p>
        </p:txBody>
      </p:sp>
      <p:pic>
        <p:nvPicPr>
          <p:cNvPr id="53250" name="Picture 2" descr="Figure 1, showing amyloid precursor protein becoming embedded in the cell membrane, with gamma-secretase and alpha-secretase sh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146951" cy="2620119"/>
          </a:xfrm>
          <a:prstGeom prst="rect">
            <a:avLst/>
          </a:prstGeom>
          <a:noFill/>
        </p:spPr>
      </p:pic>
      <p:pic>
        <p:nvPicPr>
          <p:cNvPr id="53252" name="Picture 4" descr="Figure 2, showing alpha-secretase cleaving the amyloid precursor protein molecule, releasing from the neuron a fragment called sAPP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3933056"/>
            <a:ext cx="4176464" cy="263876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6336196" y="4473116"/>
            <a:ext cx="648072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228184" y="4869160"/>
            <a:ext cx="576064" cy="36004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6660232" y="3789040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/>
              <a:t>40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A</a:t>
            </a:r>
            <a:r>
              <a:rPr lang="lv-LV" dirty="0" smtClean="0">
                <a:latin typeface="Symbol" pitchFamily="18" charset="2"/>
              </a:rPr>
              <a:t>b</a:t>
            </a:r>
            <a:r>
              <a:rPr lang="lv-LV" baseline="-25000" dirty="0" smtClean="0"/>
              <a:t>42</a:t>
            </a:r>
            <a:r>
              <a:rPr lang="lv-LV" dirty="0" smtClean="0"/>
              <a:t> </a:t>
            </a:r>
            <a:r>
              <a:rPr lang="lv-LV" dirty="0" smtClean="0"/>
              <a:t>peptīda veidošanās no APP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376264"/>
          </a:xfrm>
        </p:spPr>
        <p:txBody>
          <a:bodyPr>
            <a:noAutofit/>
          </a:bodyPr>
          <a:lstStyle/>
          <a:p>
            <a:r>
              <a:rPr lang="lv-LV" sz="2400" dirty="0" smtClean="0"/>
              <a:t>A</a:t>
            </a:r>
            <a:r>
              <a:rPr lang="lv-LV" sz="2400" dirty="0" smtClean="0"/>
              <a:t>tšķelšanu  var veikt arī 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/>
              <a:t>-</a:t>
            </a:r>
            <a:r>
              <a:rPr lang="lv-LV" sz="2400" dirty="0" err="1" smtClean="0"/>
              <a:t>sekretāze</a:t>
            </a:r>
            <a:r>
              <a:rPr lang="lv-LV" sz="2400" dirty="0" smtClean="0"/>
              <a:t> </a:t>
            </a:r>
            <a:r>
              <a:rPr lang="lv-LV" sz="2400" dirty="0" smtClean="0"/>
              <a:t>un </a:t>
            </a:r>
            <a:r>
              <a:rPr lang="lv-LV" sz="2400" dirty="0" smtClean="0">
                <a:latin typeface="Symbol" pitchFamily="18" charset="2"/>
              </a:rPr>
              <a:t>g</a:t>
            </a:r>
            <a:r>
              <a:rPr lang="lv-LV" sz="2400" dirty="0" smtClean="0"/>
              <a:t>-</a:t>
            </a:r>
            <a:r>
              <a:rPr lang="lv-LV" sz="2400" dirty="0" err="1" smtClean="0"/>
              <a:t>sekretāze</a:t>
            </a:r>
            <a:endParaRPr lang="lv-LV" sz="2400" dirty="0" smtClean="0"/>
          </a:p>
          <a:p>
            <a:r>
              <a:rPr lang="lv-LV" sz="2400" dirty="0" smtClean="0"/>
              <a:t>Rezultātā, atšķeļas APP </a:t>
            </a:r>
            <a:r>
              <a:rPr lang="lv-LV" sz="2400" dirty="0" err="1" smtClean="0"/>
              <a:t>ekstracellulārā</a:t>
            </a:r>
            <a:r>
              <a:rPr lang="lv-LV" sz="2400" dirty="0" smtClean="0"/>
              <a:t> forma </a:t>
            </a:r>
            <a:r>
              <a:rPr lang="lv-LV" sz="2400" dirty="0" err="1" smtClean="0"/>
              <a:t>sAPP</a:t>
            </a:r>
            <a:r>
              <a:rPr lang="lv-LV" sz="2400" dirty="0" err="1" smtClean="0">
                <a:latin typeface="Symbol" pitchFamily="18" charset="2"/>
              </a:rPr>
              <a:t>a</a:t>
            </a:r>
            <a:r>
              <a:rPr lang="lv-LV" sz="2400" dirty="0" smtClean="0"/>
              <a:t>, kā arī </a:t>
            </a:r>
            <a:r>
              <a:rPr lang="lv-LV" sz="2400" dirty="0" smtClean="0"/>
              <a:t>42 </a:t>
            </a:r>
            <a:r>
              <a:rPr lang="lv-LV" sz="2400" dirty="0" smtClean="0"/>
              <a:t>atlikumu garš peptīds – </a:t>
            </a:r>
            <a:r>
              <a:rPr lang="lv-LV" sz="2400" dirty="0" smtClean="0"/>
              <a:t>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/>
              <a:t>42</a:t>
            </a:r>
            <a:r>
              <a:rPr lang="lv-LV" sz="2400" dirty="0" smtClean="0"/>
              <a:t>. </a:t>
            </a:r>
            <a:r>
              <a:rPr lang="lv-LV" sz="2400" dirty="0" smtClean="0"/>
              <a:t>Membrānā paliek vēl viens peptīda fragments</a:t>
            </a:r>
          </a:p>
          <a:p>
            <a:r>
              <a:rPr lang="lv-LV" sz="2400" dirty="0" smtClean="0"/>
              <a:t>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/>
              <a:t>42</a:t>
            </a:r>
            <a:r>
              <a:rPr lang="lv-LV" sz="2400" dirty="0" smtClean="0"/>
              <a:t> veido </a:t>
            </a:r>
            <a:r>
              <a:rPr lang="lv-LV" sz="2400" dirty="0" err="1" smtClean="0"/>
              <a:t>oligomērus</a:t>
            </a:r>
            <a:r>
              <a:rPr lang="lv-LV" sz="2400" dirty="0" smtClean="0"/>
              <a:t> un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 </a:t>
            </a:r>
          </a:p>
          <a:p>
            <a:r>
              <a:rPr lang="lv-LV" sz="2400" dirty="0" err="1" smtClean="0"/>
              <a:t>Oligomēri</a:t>
            </a:r>
            <a:r>
              <a:rPr lang="lv-LV" sz="2400" dirty="0" smtClean="0"/>
              <a:t> un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  mijiedarbojas ar apkārtējo šūnu receptoriem, traucējot to normālās funkcijas</a:t>
            </a:r>
            <a:endParaRPr lang="lv-LV" sz="2400" dirty="0" smtClean="0"/>
          </a:p>
          <a:p>
            <a:endParaRPr lang="lv-LV" sz="2400" dirty="0"/>
          </a:p>
        </p:txBody>
      </p:sp>
      <p:pic>
        <p:nvPicPr>
          <p:cNvPr id="54274" name="Picture 2" descr="Figure 3, showing that beta-secretase first cleaves the amyloid precursor protein molecule at one end of the beta-amyloid peptide, releasing sAPPβ from the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5815"/>
            <a:ext cx="4355976" cy="2752185"/>
          </a:xfrm>
          <a:prstGeom prst="rect">
            <a:avLst/>
          </a:prstGeom>
          <a:noFill/>
        </p:spPr>
      </p:pic>
      <p:pic>
        <p:nvPicPr>
          <p:cNvPr id="54276" name="Picture 4" descr="Figure 4, showing the beta-amyloid peptide being released into the space outside the 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4128242"/>
            <a:ext cx="4320480" cy="272975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6800648" y="4397509"/>
            <a:ext cx="691280" cy="1080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32240" y="4869160"/>
            <a:ext cx="936104" cy="64807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7092280" y="3748390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baseline="-25000" dirty="0" smtClean="0"/>
              <a:t>42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Tau</a:t>
            </a:r>
            <a:r>
              <a:rPr lang="lv-LV" dirty="0" smtClean="0"/>
              <a:t> proteīns un </a:t>
            </a:r>
            <a:r>
              <a:rPr lang="lv-LV" dirty="0" err="1" smtClean="0"/>
              <a:t>neifrofibrillārie</a:t>
            </a:r>
            <a:r>
              <a:rPr lang="lv-LV" dirty="0" smtClean="0"/>
              <a:t> mezgli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Tau</a:t>
            </a:r>
            <a:r>
              <a:rPr lang="lv-LV" dirty="0" smtClean="0"/>
              <a:t> proteīns ir nepieciešams nervu šūnu </a:t>
            </a:r>
            <a:r>
              <a:rPr lang="lv-LV" dirty="0" err="1" smtClean="0"/>
              <a:t>mikrotrubiņu</a:t>
            </a:r>
            <a:r>
              <a:rPr lang="lv-LV" dirty="0" smtClean="0"/>
              <a:t> savākšanās un stabilizācijas procesam</a:t>
            </a:r>
          </a:p>
          <a:p>
            <a:r>
              <a:rPr lang="lv-LV" i="1" dirty="0" err="1" smtClean="0"/>
              <a:t>Mikrotrubiņas</a:t>
            </a:r>
            <a:r>
              <a:rPr lang="lv-LV" i="1" dirty="0" smtClean="0"/>
              <a:t> – šūnu citoskeleta komponente</a:t>
            </a:r>
          </a:p>
          <a:p>
            <a:r>
              <a:rPr lang="lv-LV" dirty="0" err="1" smtClean="0"/>
              <a:t>Alheimera</a:t>
            </a:r>
            <a:r>
              <a:rPr lang="lv-LV" dirty="0" smtClean="0"/>
              <a:t> slimniekiem </a:t>
            </a:r>
            <a:r>
              <a:rPr lang="lv-LV" dirty="0" err="1" smtClean="0"/>
              <a:t>Tau</a:t>
            </a:r>
            <a:r>
              <a:rPr lang="lv-LV" dirty="0" smtClean="0"/>
              <a:t> proteīns </a:t>
            </a:r>
            <a:r>
              <a:rPr lang="lv-LV" dirty="0" err="1" smtClean="0"/>
              <a:t>agregējas</a:t>
            </a:r>
            <a:r>
              <a:rPr lang="lv-LV" dirty="0" smtClean="0"/>
              <a:t>, veidojot </a:t>
            </a:r>
            <a:r>
              <a:rPr lang="lv-LV" dirty="0" err="1" smtClean="0"/>
              <a:t>fibrillāras</a:t>
            </a:r>
            <a:r>
              <a:rPr lang="lv-LV" dirty="0" smtClean="0"/>
              <a:t>, nešķīstošas, mezgliem līdzīgas struktūras</a:t>
            </a:r>
          </a:p>
          <a:p>
            <a:r>
              <a:rPr lang="lv-LV" dirty="0" err="1" smtClean="0"/>
              <a:t>Tau</a:t>
            </a:r>
            <a:r>
              <a:rPr lang="lv-LV" dirty="0" smtClean="0"/>
              <a:t> mezgli izjauc </a:t>
            </a:r>
            <a:r>
              <a:rPr lang="lv-LV" dirty="0" err="1" smtClean="0"/>
              <a:t>mikrotrubiņu</a:t>
            </a:r>
            <a:r>
              <a:rPr lang="lv-LV" dirty="0" smtClean="0"/>
              <a:t> struktūru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" y="74524"/>
            <a:ext cx="9320563" cy="651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>
                <a:solidFill>
                  <a:schemeClr val="tx1"/>
                </a:solidFill>
              </a:rPr>
              <a:t>Prioni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lv-LV" dirty="0" smtClean="0"/>
              <a:t>Hroniska, progresīva un vienmēr fatāla saslimšana</a:t>
            </a:r>
          </a:p>
          <a:p>
            <a:r>
              <a:rPr lang="lv-LV" dirty="0" smtClean="0"/>
              <a:t>Saslimšana var būt spontāna vai infekcioza aģenta radīta</a:t>
            </a:r>
            <a:endParaRPr lang="lv-LV" dirty="0"/>
          </a:p>
          <a:p>
            <a:r>
              <a:rPr lang="lv-LV" dirty="0" smtClean="0"/>
              <a:t>Infekciozais aģents ir tikai proteīns, bez nukleīnskābes klātbūtnes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Galvenās zināmās infekcijas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Dzīvniekiem</a:t>
            </a:r>
            <a:endParaRPr lang="lv-LV" dirty="0"/>
          </a:p>
          <a:p>
            <a:pPr>
              <a:buFontTx/>
              <a:buNone/>
            </a:pPr>
            <a:r>
              <a:rPr lang="lv-LV" dirty="0"/>
              <a:t>-</a:t>
            </a:r>
            <a:r>
              <a:rPr lang="lv-LV" dirty="0" err="1" smtClean="0"/>
              <a:t>Scrapie</a:t>
            </a:r>
            <a:r>
              <a:rPr lang="lv-LV" dirty="0" smtClean="0"/>
              <a:t> (aitām)</a:t>
            </a:r>
            <a:endParaRPr lang="lv-LV" dirty="0"/>
          </a:p>
          <a:p>
            <a:pPr>
              <a:buFontTx/>
              <a:buNone/>
            </a:pPr>
            <a:r>
              <a:rPr lang="lv-LV" dirty="0" smtClean="0"/>
              <a:t>-</a:t>
            </a:r>
            <a:r>
              <a:rPr lang="lv-LV" dirty="0" smtClean="0"/>
              <a:t>Ū</a:t>
            </a:r>
            <a:r>
              <a:rPr lang="lv-LV" dirty="0" smtClean="0"/>
              <a:t>deļu pārnēsājamā </a:t>
            </a:r>
            <a:r>
              <a:rPr lang="lv-LV" dirty="0" err="1" smtClean="0"/>
              <a:t>encelofātija</a:t>
            </a:r>
            <a:endParaRPr lang="lv-LV" dirty="0"/>
          </a:p>
          <a:p>
            <a:pPr>
              <a:buFontTx/>
              <a:buNone/>
            </a:pPr>
            <a:r>
              <a:rPr lang="lv-LV" dirty="0" smtClean="0"/>
              <a:t>-Govju sūkļveida encefalopātija (BSE, ”Trako govju slimība”)</a:t>
            </a:r>
            <a:endParaRPr lang="lv-LV" dirty="0"/>
          </a:p>
          <a:p>
            <a:pPr>
              <a:buFontTx/>
              <a:buNone/>
            </a:pPr>
            <a:r>
              <a:rPr lang="lv-LV" dirty="0" smtClean="0"/>
              <a:t>-Kaķu sūkļveida encefalopātija</a:t>
            </a: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Cilvēkiem</a:t>
            </a:r>
            <a:endParaRPr lang="lv-LV" dirty="0"/>
          </a:p>
          <a:p>
            <a:pPr>
              <a:buFontTx/>
              <a:buChar char="-"/>
            </a:pPr>
            <a:r>
              <a:rPr lang="lv-LV" dirty="0" err="1" smtClean="0"/>
              <a:t>Kreicfelda-Jakoba</a:t>
            </a:r>
            <a:r>
              <a:rPr lang="lv-LV" dirty="0" smtClean="0"/>
              <a:t> slimība </a:t>
            </a:r>
            <a:r>
              <a:rPr lang="lv-LV" dirty="0"/>
              <a:t>(CJD)</a:t>
            </a:r>
          </a:p>
          <a:p>
            <a:pPr>
              <a:buFontTx/>
              <a:buChar char="-"/>
            </a:pPr>
            <a:r>
              <a:rPr lang="lv-LV" dirty="0" err="1" smtClean="0"/>
              <a:t>Gerstmana-Strauslera</a:t>
            </a:r>
            <a:r>
              <a:rPr lang="lv-LV" dirty="0" smtClean="0"/>
              <a:t> sindroms</a:t>
            </a:r>
            <a:endParaRPr lang="lv-LV" dirty="0"/>
          </a:p>
          <a:p>
            <a:pPr>
              <a:buFontTx/>
              <a:buChar char="-"/>
            </a:pPr>
            <a:r>
              <a:rPr lang="lv-LV" dirty="0"/>
              <a:t>Kuru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err="1"/>
              <a:t>Scrapie</a:t>
            </a:r>
            <a:endParaRPr lang="en-GB" dirty="0"/>
          </a:p>
        </p:txBody>
      </p:sp>
      <p:pic>
        <p:nvPicPr>
          <p:cNvPr id="74756" name="Picture 4" descr="scrapi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4953000" cy="38989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v-LV" sz="2400" dirty="0" smtClean="0"/>
              <a:t>Fatāla </a:t>
            </a:r>
            <a:r>
              <a:rPr lang="lv-LV" sz="2400" dirty="0" err="1" smtClean="0"/>
              <a:t>prionu</a:t>
            </a:r>
            <a:r>
              <a:rPr lang="lv-LV" sz="2400" dirty="0" smtClean="0"/>
              <a:t> saslimšana aitām, kuras rezultātā tām rodas nepārtraukta vēlme trīties gar žogiem</a:t>
            </a:r>
          </a:p>
          <a:p>
            <a:r>
              <a:rPr lang="lv-LV" sz="2400" dirty="0" smtClean="0"/>
              <a:t>No slimības nosaukuma ir cēlies infekciozā proteīna </a:t>
            </a:r>
            <a:r>
              <a:rPr lang="lv-LV" sz="2400" dirty="0" err="1" smtClean="0"/>
              <a:t>PrP</a:t>
            </a:r>
            <a:r>
              <a:rPr lang="lv-LV" sz="2400" baseline="30000" dirty="0" err="1" smtClean="0"/>
              <a:t>Sc</a:t>
            </a:r>
            <a:r>
              <a:rPr lang="lv-LV" sz="2400" baseline="30000" dirty="0" smtClean="0"/>
              <a:t> </a:t>
            </a:r>
            <a:r>
              <a:rPr lang="lv-LV" sz="2400" dirty="0" smtClean="0"/>
              <a:t>apzīmējums – </a:t>
            </a:r>
            <a:r>
              <a:rPr lang="lv-LV" sz="2400" dirty="0" err="1" smtClean="0"/>
              <a:t>PrP</a:t>
            </a:r>
            <a:r>
              <a:rPr lang="lv-LV" sz="2400" dirty="0" smtClean="0"/>
              <a:t> “</a:t>
            </a:r>
            <a:r>
              <a:rPr lang="lv-LV" sz="2400" b="1" dirty="0" err="1" smtClean="0"/>
              <a:t>S</a:t>
            </a:r>
            <a:r>
              <a:rPr lang="lv-LV" sz="2400" b="1" dirty="0" err="1" smtClean="0"/>
              <a:t>c</a:t>
            </a:r>
            <a:r>
              <a:rPr lang="lv-LV" sz="2400" dirty="0" err="1" smtClean="0"/>
              <a:t>rapie</a:t>
            </a:r>
            <a:r>
              <a:rPr lang="lv-LV" sz="2400" dirty="0" smtClean="0"/>
              <a:t>”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lv-LV"/>
              <a:t>Kuru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052513"/>
            <a:ext cx="8459788" cy="4114800"/>
          </a:xfrm>
        </p:spPr>
        <p:txBody>
          <a:bodyPr/>
          <a:lstStyle/>
          <a:p>
            <a:r>
              <a:rPr lang="lv-LV" dirty="0" smtClean="0"/>
              <a:t>Fatāla slimība, </a:t>
            </a:r>
            <a:r>
              <a:rPr lang="sv-SE" dirty="0" smtClean="0"/>
              <a:t>”</a:t>
            </a:r>
            <a:r>
              <a:rPr lang="lv-LV" dirty="0" smtClean="0"/>
              <a:t>smejošā nāve</a:t>
            </a:r>
            <a:r>
              <a:rPr lang="sv-SE" dirty="0" smtClean="0"/>
              <a:t>”</a:t>
            </a:r>
            <a:r>
              <a:rPr lang="lv-LV" dirty="0" smtClean="0"/>
              <a:t>,  sastopama Jaungvinejā</a:t>
            </a:r>
            <a:endParaRPr lang="lv-LV" dirty="0"/>
          </a:p>
          <a:p>
            <a:r>
              <a:rPr lang="lv-LV" dirty="0" smtClean="0"/>
              <a:t>Pārnēsāta rituālā kanibālisma ceļā</a:t>
            </a:r>
            <a:endParaRPr lang="sv-SE" dirty="0"/>
          </a:p>
          <a:p>
            <a:r>
              <a:rPr lang="lv-LV" dirty="0" smtClean="0"/>
              <a:t>Dažas Jaungvinejas ciltis godina savus mirušos, tos apēdot</a:t>
            </a:r>
            <a:endParaRPr lang="lv-LV" dirty="0"/>
          </a:p>
          <a:p>
            <a:endParaRPr lang="en-US" dirty="0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246563"/>
            <a:ext cx="3889375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211638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lv-LV" dirty="0" err="1" smtClean="0">
                <a:solidFill>
                  <a:schemeClr val="tx1"/>
                </a:solidFill>
              </a:rPr>
              <a:t>Prionu</a:t>
            </a:r>
            <a:r>
              <a:rPr lang="lv-LV" dirty="0" smtClean="0">
                <a:solidFill>
                  <a:schemeClr val="tx1"/>
                </a:solidFill>
              </a:rPr>
              <a:t> saslimšanu infekciozais aģents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r>
              <a:rPr lang="lv-LV" sz="2400" dirty="0" err="1"/>
              <a:t>PrP</a:t>
            </a:r>
            <a:r>
              <a:rPr lang="lv-LV" sz="2400" baseline="30000" dirty="0" err="1"/>
              <a:t>c</a:t>
            </a:r>
            <a:r>
              <a:rPr lang="lv-LV" sz="2400" baseline="30000" dirty="0"/>
              <a:t> </a:t>
            </a:r>
            <a:r>
              <a:rPr lang="lv-LV" sz="2400" dirty="0"/>
              <a:t> (</a:t>
            </a:r>
            <a:r>
              <a:rPr lang="lv-LV" sz="2400" dirty="0" err="1"/>
              <a:t>PrP</a:t>
            </a:r>
            <a:r>
              <a:rPr lang="lv-LV" sz="2400" dirty="0"/>
              <a:t> </a:t>
            </a:r>
            <a:r>
              <a:rPr lang="lv-LV" sz="2400" b="1" dirty="0" err="1"/>
              <a:t>c</a:t>
            </a:r>
            <a:r>
              <a:rPr lang="lv-LV" sz="2400" dirty="0" err="1"/>
              <a:t>ellular</a:t>
            </a:r>
            <a:r>
              <a:rPr lang="lv-LV" sz="2400" dirty="0" smtClean="0"/>
              <a:t>) ir proteīna normālais, šķīstošais variants ar neskaidru funkciju, producēts nervu šūnās</a:t>
            </a:r>
            <a:endParaRPr lang="lv-LV" sz="2400" dirty="0"/>
          </a:p>
          <a:p>
            <a:r>
              <a:rPr lang="lv-LV" sz="2400" dirty="0" err="1"/>
              <a:t>PrP</a:t>
            </a:r>
            <a:r>
              <a:rPr lang="lv-LV" sz="2400" baseline="30000" dirty="0" err="1"/>
              <a:t>Sc</a:t>
            </a:r>
            <a:r>
              <a:rPr lang="lv-LV" sz="2400" dirty="0"/>
              <a:t> (</a:t>
            </a:r>
            <a:r>
              <a:rPr lang="lv-LV" sz="2400" dirty="0" err="1"/>
              <a:t>PrP</a:t>
            </a:r>
            <a:r>
              <a:rPr lang="lv-LV" sz="2400" dirty="0"/>
              <a:t> </a:t>
            </a:r>
            <a:r>
              <a:rPr lang="lv-LV" sz="2400" b="1" dirty="0" err="1"/>
              <a:t>Sc</a:t>
            </a:r>
            <a:r>
              <a:rPr lang="lv-LV" sz="2400" dirty="0" err="1"/>
              <a:t>rapie</a:t>
            </a:r>
            <a:r>
              <a:rPr lang="lv-LV" sz="2400" dirty="0"/>
              <a:t>) </a:t>
            </a:r>
            <a:r>
              <a:rPr lang="lv-LV" sz="2400" dirty="0" smtClean="0"/>
              <a:t>ir tas pats proteīns, ar kuru ir notikušas lielas strukturālas izmaiņas, veidojot nešķīstošas, no </a:t>
            </a:r>
            <a:r>
              <a:rPr lang="lv-LV" sz="2400" dirty="0" smtClean="0">
                <a:latin typeface="SymbolPS" pitchFamily="18" charset="2"/>
              </a:rPr>
              <a:t>b</a:t>
            </a:r>
            <a:r>
              <a:rPr lang="lv-LV" sz="2400" dirty="0" smtClean="0"/>
              <a:t>-plāksnēm sastāvošas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, kuras atgādina </a:t>
            </a:r>
            <a:r>
              <a:rPr lang="lv-LV" sz="2400" dirty="0" err="1" smtClean="0"/>
              <a:t>Alheimera</a:t>
            </a:r>
            <a:r>
              <a:rPr lang="lv-LV" sz="2400" dirty="0" smtClean="0"/>
              <a:t> </a:t>
            </a:r>
            <a:r>
              <a:rPr lang="lv-LV" sz="2400" dirty="0" err="1" smtClean="0"/>
              <a:t>amiloīdus</a:t>
            </a:r>
            <a:endParaRPr lang="lv-LV" sz="2400" dirty="0"/>
          </a:p>
          <a:p>
            <a:r>
              <a:rPr lang="lv-LV" sz="2400" dirty="0" err="1"/>
              <a:t>PrP</a:t>
            </a:r>
            <a:r>
              <a:rPr lang="lv-LV" sz="2400" baseline="30000" dirty="0" err="1"/>
              <a:t>Sc</a:t>
            </a:r>
            <a:r>
              <a:rPr lang="lv-LV" sz="2400" dirty="0"/>
              <a:t> </a:t>
            </a:r>
            <a:r>
              <a:rPr lang="lv-LV" sz="2400" dirty="0" smtClean="0"/>
              <a:t>pats spēj katalītiski pārveidot </a:t>
            </a:r>
            <a:r>
              <a:rPr lang="lv-LV" sz="2400" dirty="0" err="1"/>
              <a:t>PrP</a:t>
            </a:r>
            <a:r>
              <a:rPr lang="lv-LV" sz="2400" baseline="30000" dirty="0" err="1"/>
              <a:t>c</a:t>
            </a:r>
            <a:r>
              <a:rPr lang="lv-LV" sz="2400" dirty="0"/>
              <a:t> </a:t>
            </a:r>
            <a:r>
              <a:rPr lang="lv-LV" sz="2400" dirty="0" smtClean="0"/>
              <a:t>par </a:t>
            </a:r>
            <a:r>
              <a:rPr lang="lv-LV" sz="2400" dirty="0" err="1"/>
              <a:t>PrP</a:t>
            </a:r>
            <a:r>
              <a:rPr lang="lv-LV" sz="2400" baseline="30000" dirty="0" err="1"/>
              <a:t>Sc</a:t>
            </a:r>
            <a:r>
              <a:rPr lang="lv-LV" sz="2400" baseline="30000" dirty="0"/>
              <a:t> </a:t>
            </a:r>
            <a:endParaRPr lang="lv-LV" sz="2400" dirty="0"/>
          </a:p>
          <a:p>
            <a:r>
              <a:rPr lang="lv-LV" sz="2400" dirty="0" smtClean="0"/>
              <a:t>“</a:t>
            </a:r>
            <a:r>
              <a:rPr lang="lv-LV" sz="2400" dirty="0" err="1" smtClean="0"/>
              <a:t>Knockout</a:t>
            </a:r>
            <a:r>
              <a:rPr lang="lv-LV" sz="2400" dirty="0" smtClean="0"/>
              <a:t>” peles bez </a:t>
            </a:r>
            <a:r>
              <a:rPr lang="lv-LV" sz="2400" dirty="0" err="1"/>
              <a:t>PrP</a:t>
            </a:r>
            <a:r>
              <a:rPr lang="lv-LV" sz="2400" baseline="30000" dirty="0" err="1"/>
              <a:t>c</a:t>
            </a:r>
            <a:r>
              <a:rPr lang="lv-LV" sz="2400" dirty="0"/>
              <a:t> </a:t>
            </a:r>
            <a:r>
              <a:rPr lang="lv-LV" sz="2400" dirty="0" err="1" smtClean="0"/>
              <a:t>attīstas</a:t>
            </a:r>
            <a:r>
              <a:rPr lang="lv-LV" sz="2400" dirty="0" smtClean="0"/>
              <a:t> normāli, norādot, ka fatālas ir </a:t>
            </a:r>
            <a:r>
              <a:rPr lang="lv-LV" sz="2400" dirty="0" err="1" smtClean="0"/>
              <a:t>PrP</a:t>
            </a:r>
            <a:r>
              <a:rPr lang="lv-LV" sz="2400" baseline="30000" dirty="0" err="1" smtClean="0"/>
              <a:t>Sc</a:t>
            </a:r>
            <a:r>
              <a:rPr lang="lv-LV" sz="2400" dirty="0" smtClean="0"/>
              <a:t>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 nevis </a:t>
            </a:r>
            <a:r>
              <a:rPr lang="lv-LV" sz="2400" dirty="0" err="1"/>
              <a:t>PrP</a:t>
            </a:r>
            <a:r>
              <a:rPr lang="lv-LV" sz="2400" baseline="30000" dirty="0" err="1"/>
              <a:t>c</a:t>
            </a:r>
            <a:r>
              <a:rPr lang="lv-LV" sz="2400" dirty="0"/>
              <a:t> </a:t>
            </a:r>
            <a:r>
              <a:rPr lang="lv-LV" sz="2400" dirty="0" smtClean="0"/>
              <a:t>trūkums</a:t>
            </a:r>
            <a:endParaRPr lang="lv-LV" sz="2400" dirty="0"/>
          </a:p>
          <a:p>
            <a:r>
              <a:rPr lang="lv-LV" sz="2400" dirty="0" smtClean="0"/>
              <a:t>Proteīna </a:t>
            </a:r>
            <a:r>
              <a:rPr lang="lv-LV" sz="2400" dirty="0" err="1" smtClean="0"/>
              <a:t>PrP</a:t>
            </a:r>
            <a:r>
              <a:rPr lang="lv-LV" sz="2400" baseline="30000" dirty="0" err="1" smtClean="0"/>
              <a:t>Sc</a:t>
            </a:r>
            <a:r>
              <a:rPr lang="lv-LV" sz="2400" dirty="0" smtClean="0"/>
              <a:t> forma ir ļoti stabila un spēj izturēt temperatūras, augstākas par </a:t>
            </a:r>
            <a:r>
              <a:rPr lang="lv-LV" sz="2400" dirty="0"/>
              <a:t>100</a:t>
            </a:r>
            <a:r>
              <a:rPr lang="lv-LV" sz="2400" baseline="30000" dirty="0"/>
              <a:t>o</a:t>
            </a:r>
            <a:r>
              <a:rPr lang="lv-LV" sz="2400" dirty="0"/>
              <a:t>C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Kollagēns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Autofit/>
          </a:bodyPr>
          <a:lstStyle/>
          <a:p>
            <a:r>
              <a:rPr lang="lv-LV" sz="2700" dirty="0" err="1" smtClean="0"/>
              <a:t>Kollagēns</a:t>
            </a:r>
            <a:r>
              <a:rPr lang="lv-LV" sz="2700" dirty="0" smtClean="0"/>
              <a:t> ir izturīgs strukturālais proteīns, sastopams saistaudos – piem. kaulos, skrimšļos, cīpslās, ādā</a:t>
            </a:r>
          </a:p>
          <a:p>
            <a:r>
              <a:rPr lang="lv-LV" sz="2700" dirty="0" smtClean="0"/>
              <a:t>Dzīvniekos </a:t>
            </a:r>
            <a:r>
              <a:rPr lang="lv-LV" sz="2700" dirty="0" err="1" smtClean="0"/>
              <a:t>kollagēns</a:t>
            </a:r>
            <a:r>
              <a:rPr lang="lv-LV" sz="2700" dirty="0" smtClean="0"/>
              <a:t> ir visizplatītākais proteīns</a:t>
            </a:r>
          </a:p>
          <a:p>
            <a:r>
              <a:rPr lang="lv-LV" sz="2700" dirty="0" err="1" smtClean="0"/>
              <a:t>Kollagēna</a:t>
            </a:r>
            <a:r>
              <a:rPr lang="lv-LV" sz="2700" dirty="0" smtClean="0"/>
              <a:t> sekvence sastāv galvenokārt no </a:t>
            </a:r>
            <a:r>
              <a:rPr lang="lv-LV" sz="2700" dirty="0" err="1" smtClean="0"/>
              <a:t>Gly-X-Y</a:t>
            </a:r>
            <a:r>
              <a:rPr lang="lv-LV" sz="2700" dirty="0" smtClean="0"/>
              <a:t> atkārtojumiem, kur X un Y bieži ir </a:t>
            </a:r>
            <a:r>
              <a:rPr lang="lv-LV" sz="2700" dirty="0" err="1" smtClean="0"/>
              <a:t>prolīns</a:t>
            </a:r>
            <a:r>
              <a:rPr lang="lv-LV" sz="2700" dirty="0" smtClean="0"/>
              <a:t> vai </a:t>
            </a:r>
            <a:r>
              <a:rPr lang="lv-LV" sz="2700" dirty="0" err="1" smtClean="0"/>
              <a:t>hidroksilprolīns</a:t>
            </a:r>
            <a:endParaRPr lang="lv-LV" sz="2700" dirty="0" smtClean="0"/>
          </a:p>
          <a:p>
            <a:r>
              <a:rPr lang="lv-LV" sz="2700" dirty="0" err="1" smtClean="0"/>
              <a:t>Kollagēna</a:t>
            </a:r>
            <a:r>
              <a:rPr lang="lv-LV" sz="2700" dirty="0" smtClean="0"/>
              <a:t> polipeptīdi veido t.s. </a:t>
            </a:r>
            <a:r>
              <a:rPr lang="lv-LV" sz="2700" dirty="0" err="1"/>
              <a:t>p</a:t>
            </a:r>
            <a:r>
              <a:rPr lang="lv-LV" sz="2700" dirty="0" err="1" smtClean="0"/>
              <a:t>oliprolīna</a:t>
            </a:r>
            <a:r>
              <a:rPr lang="lv-LV" sz="2700" dirty="0" smtClean="0"/>
              <a:t> II tipa spirāli</a:t>
            </a:r>
          </a:p>
          <a:p>
            <a:r>
              <a:rPr lang="lv-LV" sz="2700" dirty="0" smtClean="0"/>
              <a:t>Trīs </a:t>
            </a:r>
            <a:r>
              <a:rPr lang="lv-LV" sz="2700" dirty="0" err="1" smtClean="0"/>
              <a:t>poliprolīna</a:t>
            </a:r>
            <a:r>
              <a:rPr lang="lv-LV" sz="2700" dirty="0" smtClean="0"/>
              <a:t> spirāles savijas kopā, veidojot trīskāršo spirāli</a:t>
            </a:r>
          </a:p>
          <a:p>
            <a:r>
              <a:rPr lang="lv-LV" sz="2700" dirty="0" smtClean="0"/>
              <a:t>Cilvēka organismā ir vairāk kā 20 dažādu </a:t>
            </a:r>
            <a:r>
              <a:rPr lang="lv-LV" sz="2700" dirty="0" err="1" smtClean="0"/>
              <a:t>kollagēna</a:t>
            </a:r>
            <a:r>
              <a:rPr lang="lv-LV" sz="2700" dirty="0" smtClean="0"/>
              <a:t> veidu, kuri atšķiras pēc funkcijas, </a:t>
            </a:r>
            <a:r>
              <a:rPr lang="lv-LV" sz="2700" dirty="0" smtClean="0"/>
              <a:t>novietojuma audos </a:t>
            </a:r>
            <a:r>
              <a:rPr lang="lv-LV" sz="2700" dirty="0" smtClean="0"/>
              <a:t>un aminoskābju sastāva</a:t>
            </a:r>
          </a:p>
          <a:p>
            <a:r>
              <a:rPr lang="lv-LV" sz="2700" dirty="0" smtClean="0"/>
              <a:t>&gt;90% no cilvēka organismā sastopamā </a:t>
            </a:r>
            <a:r>
              <a:rPr lang="lv-LV" sz="2700" dirty="0" err="1" smtClean="0"/>
              <a:t>kollagēna</a:t>
            </a:r>
            <a:r>
              <a:rPr lang="lv-LV" sz="2700" dirty="0" smtClean="0"/>
              <a:t> ir t.s. I tipa </a:t>
            </a:r>
            <a:r>
              <a:rPr lang="lv-LV" sz="2700" dirty="0" err="1" smtClean="0"/>
              <a:t>kollagēns</a:t>
            </a:r>
            <a:r>
              <a:rPr lang="lv-LV" sz="2700" dirty="0" smtClean="0"/>
              <a:t> – kaulu un cīpslu strukturālā komponente</a:t>
            </a:r>
          </a:p>
          <a:p>
            <a:endParaRPr lang="lv-LV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>
            <a:normAutofit/>
          </a:bodyPr>
          <a:lstStyle/>
          <a:p>
            <a:r>
              <a:rPr lang="lv-LV" dirty="0" smtClean="0"/>
              <a:t> </a:t>
            </a:r>
            <a:r>
              <a:rPr lang="lv-LV" dirty="0" err="1"/>
              <a:t>PrP</a:t>
            </a:r>
            <a:r>
              <a:rPr lang="lv-LV" baseline="30000" dirty="0" err="1"/>
              <a:t>Sc</a:t>
            </a:r>
            <a:r>
              <a:rPr lang="lv-LV" dirty="0"/>
              <a:t> </a:t>
            </a:r>
            <a:r>
              <a:rPr lang="lv-LV" dirty="0" err="1" smtClean="0"/>
              <a:t>fibrillu</a:t>
            </a:r>
            <a:r>
              <a:rPr lang="lv-LV" dirty="0" smtClean="0"/>
              <a:t> veidošanās mehānisms</a:t>
            </a:r>
            <a:endParaRPr lang="en-GB" dirty="0"/>
          </a:p>
        </p:txBody>
      </p:sp>
      <p:sp>
        <p:nvSpPr>
          <p:cNvPr id="52228" name="Oval 1028"/>
          <p:cNvSpPr>
            <a:spLocks noChangeArrowheads="1"/>
          </p:cNvSpPr>
          <p:nvPr/>
        </p:nvSpPr>
        <p:spPr bwMode="auto">
          <a:xfrm>
            <a:off x="1676400" y="1828800"/>
            <a:ext cx="838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29" name="Oval 1029"/>
          <p:cNvSpPr>
            <a:spLocks noChangeArrowheads="1"/>
          </p:cNvSpPr>
          <p:nvPr/>
        </p:nvSpPr>
        <p:spPr bwMode="auto">
          <a:xfrm>
            <a:off x="2133600" y="2514600"/>
            <a:ext cx="838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30" name="Oval 1030"/>
          <p:cNvSpPr>
            <a:spLocks noChangeArrowheads="1"/>
          </p:cNvSpPr>
          <p:nvPr/>
        </p:nvSpPr>
        <p:spPr bwMode="auto">
          <a:xfrm>
            <a:off x="2895600" y="1981200"/>
            <a:ext cx="838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31" name="Oval 1031"/>
          <p:cNvSpPr>
            <a:spLocks noChangeArrowheads="1"/>
          </p:cNvSpPr>
          <p:nvPr/>
        </p:nvSpPr>
        <p:spPr bwMode="auto">
          <a:xfrm>
            <a:off x="3352800" y="2819400"/>
            <a:ext cx="838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32" name="Line 1032"/>
          <p:cNvSpPr>
            <a:spLocks noChangeShapeType="1"/>
          </p:cNvSpPr>
          <p:nvPr/>
        </p:nvSpPr>
        <p:spPr bwMode="auto">
          <a:xfrm>
            <a:off x="45720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2233" name="Rectangle 1033"/>
          <p:cNvSpPr>
            <a:spLocks noChangeArrowheads="1"/>
          </p:cNvSpPr>
          <p:nvPr/>
        </p:nvSpPr>
        <p:spPr bwMode="auto">
          <a:xfrm>
            <a:off x="6172200" y="29718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34" name="Line 1034"/>
          <p:cNvSpPr>
            <a:spLocks noChangeShapeType="1"/>
          </p:cNvSpPr>
          <p:nvPr/>
        </p:nvSpPr>
        <p:spPr bwMode="auto">
          <a:xfrm>
            <a:off x="2667000" y="3581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2236" name="Rectangle 1036"/>
          <p:cNvSpPr>
            <a:spLocks noChangeArrowheads="1"/>
          </p:cNvSpPr>
          <p:nvPr/>
        </p:nvSpPr>
        <p:spPr bwMode="auto">
          <a:xfrm>
            <a:off x="8077200" y="55626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37" name="Rectangle 1037"/>
          <p:cNvSpPr>
            <a:spLocks noChangeArrowheads="1"/>
          </p:cNvSpPr>
          <p:nvPr/>
        </p:nvSpPr>
        <p:spPr bwMode="auto">
          <a:xfrm>
            <a:off x="7010400" y="55626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38" name="Rectangle 1038"/>
          <p:cNvSpPr>
            <a:spLocks noChangeArrowheads="1"/>
          </p:cNvSpPr>
          <p:nvPr/>
        </p:nvSpPr>
        <p:spPr bwMode="auto">
          <a:xfrm>
            <a:off x="5943600" y="55626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39" name="Rectangle 1039"/>
          <p:cNvSpPr>
            <a:spLocks noChangeArrowheads="1"/>
          </p:cNvSpPr>
          <p:nvPr/>
        </p:nvSpPr>
        <p:spPr bwMode="auto">
          <a:xfrm>
            <a:off x="4876800" y="55626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40" name="Rectangle 1040"/>
          <p:cNvSpPr>
            <a:spLocks noChangeArrowheads="1"/>
          </p:cNvSpPr>
          <p:nvPr/>
        </p:nvSpPr>
        <p:spPr bwMode="auto">
          <a:xfrm>
            <a:off x="990600" y="55626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41" name="Rectangle 1041"/>
          <p:cNvSpPr>
            <a:spLocks noChangeArrowheads="1"/>
          </p:cNvSpPr>
          <p:nvPr/>
        </p:nvSpPr>
        <p:spPr bwMode="auto">
          <a:xfrm>
            <a:off x="2514600" y="57912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42" name="Rectangle 1042"/>
          <p:cNvSpPr>
            <a:spLocks noChangeArrowheads="1"/>
          </p:cNvSpPr>
          <p:nvPr/>
        </p:nvSpPr>
        <p:spPr bwMode="auto">
          <a:xfrm>
            <a:off x="2286000" y="48768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43" name="Rectangle 1043"/>
          <p:cNvSpPr>
            <a:spLocks noChangeArrowheads="1"/>
          </p:cNvSpPr>
          <p:nvPr/>
        </p:nvSpPr>
        <p:spPr bwMode="auto">
          <a:xfrm>
            <a:off x="914400" y="46482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44" name="Line 1044"/>
          <p:cNvSpPr>
            <a:spLocks noChangeShapeType="1"/>
          </p:cNvSpPr>
          <p:nvPr/>
        </p:nvSpPr>
        <p:spPr bwMode="auto">
          <a:xfrm>
            <a:off x="3657600" y="548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2245" name="Line 1045"/>
          <p:cNvSpPr>
            <a:spLocks noChangeShapeType="1"/>
          </p:cNvSpPr>
          <p:nvPr/>
        </p:nvSpPr>
        <p:spPr bwMode="auto">
          <a:xfrm flipH="1">
            <a:off x="2667000" y="3505200"/>
            <a:ext cx="3352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2246" name="Text Box 1046"/>
          <p:cNvSpPr txBox="1">
            <a:spLocks noChangeArrowheads="1"/>
          </p:cNvSpPr>
          <p:nvPr/>
        </p:nvSpPr>
        <p:spPr bwMode="auto">
          <a:xfrm>
            <a:off x="1676400" y="1905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c</a:t>
            </a:r>
            <a:endParaRPr lang="en-GB" baseline="30000"/>
          </a:p>
        </p:txBody>
      </p:sp>
      <p:sp>
        <p:nvSpPr>
          <p:cNvPr id="52247" name="Text Box 1047"/>
          <p:cNvSpPr txBox="1">
            <a:spLocks noChangeArrowheads="1"/>
          </p:cNvSpPr>
          <p:nvPr/>
        </p:nvSpPr>
        <p:spPr bwMode="auto">
          <a:xfrm>
            <a:off x="6248400" y="3048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48" name="Text Box 1048"/>
          <p:cNvSpPr txBox="1">
            <a:spLocks noChangeArrowheads="1"/>
          </p:cNvSpPr>
          <p:nvPr/>
        </p:nvSpPr>
        <p:spPr bwMode="auto">
          <a:xfrm>
            <a:off x="4419600" y="1981200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Spontāna strukturāla pārkārtošanās</a:t>
            </a:r>
            <a:endParaRPr lang="en-GB" sz="2000" dirty="0"/>
          </a:p>
        </p:txBody>
      </p:sp>
      <p:sp>
        <p:nvSpPr>
          <p:cNvPr id="52249" name="Line 1049"/>
          <p:cNvSpPr>
            <a:spLocks noChangeShapeType="1"/>
          </p:cNvSpPr>
          <p:nvPr/>
        </p:nvSpPr>
        <p:spPr bwMode="auto">
          <a:xfrm flipH="1">
            <a:off x="7010400" y="17526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2250" name="Text Box 1050"/>
          <p:cNvSpPr txBox="1">
            <a:spLocks noChangeArrowheads="1"/>
          </p:cNvSpPr>
          <p:nvPr/>
        </p:nvSpPr>
        <p:spPr bwMode="auto">
          <a:xfrm>
            <a:off x="7467600" y="1981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err="1" smtClean="0"/>
              <a:t>EksternālsPrP</a:t>
            </a:r>
            <a:r>
              <a:rPr lang="lv-LV" sz="2000" baseline="30000" dirty="0" err="1" smtClean="0"/>
              <a:t>Sc</a:t>
            </a:r>
            <a:endParaRPr lang="en-GB" sz="2000" baseline="30000" dirty="0"/>
          </a:p>
        </p:txBody>
      </p:sp>
      <p:sp>
        <p:nvSpPr>
          <p:cNvPr id="52251" name="Text Box 1051"/>
          <p:cNvSpPr txBox="1">
            <a:spLocks noChangeArrowheads="1"/>
          </p:cNvSpPr>
          <p:nvPr/>
        </p:nvSpPr>
        <p:spPr bwMode="auto">
          <a:xfrm>
            <a:off x="0" y="3581400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err="1"/>
              <a:t>PrP</a:t>
            </a:r>
            <a:r>
              <a:rPr lang="lv-LV" sz="2000" baseline="30000" dirty="0" err="1"/>
              <a:t>Sc</a:t>
            </a:r>
            <a:r>
              <a:rPr lang="lv-LV" sz="2000" dirty="0"/>
              <a:t> </a:t>
            </a:r>
            <a:r>
              <a:rPr lang="lv-LV" sz="2000" dirty="0" smtClean="0"/>
              <a:t>inducēta strukturāla pārkārtošanās</a:t>
            </a:r>
            <a:endParaRPr lang="en-GB" sz="2000" dirty="0"/>
          </a:p>
        </p:txBody>
      </p:sp>
      <p:sp>
        <p:nvSpPr>
          <p:cNvPr id="52252" name="Text Box 1052"/>
          <p:cNvSpPr txBox="1">
            <a:spLocks noChangeArrowheads="1"/>
          </p:cNvSpPr>
          <p:nvPr/>
        </p:nvSpPr>
        <p:spPr bwMode="auto">
          <a:xfrm>
            <a:off x="22860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53" name="Text Box 1053"/>
          <p:cNvSpPr txBox="1">
            <a:spLocks noChangeArrowheads="1"/>
          </p:cNvSpPr>
          <p:nvPr/>
        </p:nvSpPr>
        <p:spPr bwMode="auto">
          <a:xfrm>
            <a:off x="914400" y="4724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54" name="Text Box 1054"/>
          <p:cNvSpPr txBox="1">
            <a:spLocks noChangeArrowheads="1"/>
          </p:cNvSpPr>
          <p:nvPr/>
        </p:nvSpPr>
        <p:spPr bwMode="auto">
          <a:xfrm>
            <a:off x="914400" y="563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55" name="Text Box 1055"/>
          <p:cNvSpPr txBox="1">
            <a:spLocks noChangeArrowheads="1"/>
          </p:cNvSpPr>
          <p:nvPr/>
        </p:nvSpPr>
        <p:spPr bwMode="auto">
          <a:xfrm>
            <a:off x="2514600" y="579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56" name="Text Box 1056"/>
          <p:cNvSpPr txBox="1">
            <a:spLocks noChangeArrowheads="1"/>
          </p:cNvSpPr>
          <p:nvPr/>
        </p:nvSpPr>
        <p:spPr bwMode="auto">
          <a:xfrm>
            <a:off x="4876800" y="563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57" name="Text Box 1057"/>
          <p:cNvSpPr txBox="1">
            <a:spLocks noChangeArrowheads="1"/>
          </p:cNvSpPr>
          <p:nvPr/>
        </p:nvSpPr>
        <p:spPr bwMode="auto">
          <a:xfrm>
            <a:off x="5943600" y="563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58" name="Text Box 1058"/>
          <p:cNvSpPr txBox="1">
            <a:spLocks noChangeArrowheads="1"/>
          </p:cNvSpPr>
          <p:nvPr/>
        </p:nvSpPr>
        <p:spPr bwMode="auto">
          <a:xfrm>
            <a:off x="7010400" y="563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59" name="Text Box 1059"/>
          <p:cNvSpPr txBox="1">
            <a:spLocks noChangeArrowheads="1"/>
          </p:cNvSpPr>
          <p:nvPr/>
        </p:nvSpPr>
        <p:spPr bwMode="auto">
          <a:xfrm>
            <a:off x="8115300" y="565467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60" name="Text Box 1060"/>
          <p:cNvSpPr txBox="1">
            <a:spLocks noChangeArrowheads="1"/>
          </p:cNvSpPr>
          <p:nvPr/>
        </p:nvSpPr>
        <p:spPr bwMode="auto">
          <a:xfrm>
            <a:off x="2895600" y="198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c</a:t>
            </a:r>
            <a:endParaRPr lang="en-GB" baseline="30000"/>
          </a:p>
        </p:txBody>
      </p:sp>
      <p:sp>
        <p:nvSpPr>
          <p:cNvPr id="52261" name="Text Box 1061"/>
          <p:cNvSpPr txBox="1">
            <a:spLocks noChangeArrowheads="1"/>
          </p:cNvSpPr>
          <p:nvPr/>
        </p:nvSpPr>
        <p:spPr bwMode="auto">
          <a:xfrm>
            <a:off x="2209800" y="251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c</a:t>
            </a:r>
            <a:endParaRPr lang="en-GB" baseline="30000"/>
          </a:p>
        </p:txBody>
      </p:sp>
      <p:sp>
        <p:nvSpPr>
          <p:cNvPr id="52262" name="Text Box 1062"/>
          <p:cNvSpPr txBox="1">
            <a:spLocks noChangeArrowheads="1"/>
          </p:cNvSpPr>
          <p:nvPr/>
        </p:nvSpPr>
        <p:spPr bwMode="auto">
          <a:xfrm>
            <a:off x="3429000" y="2819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c</a:t>
            </a:r>
            <a:endParaRPr lang="en-GB" baseline="30000"/>
          </a:p>
        </p:txBody>
      </p:sp>
      <p:sp>
        <p:nvSpPr>
          <p:cNvPr id="52263" name="Text Box 1063"/>
          <p:cNvSpPr txBox="1">
            <a:spLocks noChangeArrowheads="1"/>
          </p:cNvSpPr>
          <p:nvPr/>
        </p:nvSpPr>
        <p:spPr bwMode="auto">
          <a:xfrm>
            <a:off x="3505200" y="47244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err="1"/>
              <a:t>PrP</a:t>
            </a:r>
            <a:r>
              <a:rPr lang="lv-LV" sz="2000" baseline="30000" dirty="0" err="1"/>
              <a:t>Sc</a:t>
            </a:r>
            <a:r>
              <a:rPr lang="lv-LV" sz="2000" dirty="0"/>
              <a:t> </a:t>
            </a:r>
            <a:r>
              <a:rPr lang="lv-LV" sz="2000" dirty="0" smtClean="0"/>
              <a:t>polimerizācija</a:t>
            </a:r>
            <a:endParaRPr lang="en-GB" sz="2000" dirty="0"/>
          </a:p>
        </p:txBody>
      </p:sp>
      <p:sp>
        <p:nvSpPr>
          <p:cNvPr id="52264" name="Text Box 1064"/>
          <p:cNvSpPr txBox="1">
            <a:spLocks noChangeArrowheads="1"/>
          </p:cNvSpPr>
          <p:nvPr/>
        </p:nvSpPr>
        <p:spPr bwMode="auto">
          <a:xfrm>
            <a:off x="6019800" y="4953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err="1"/>
              <a:t>PrP</a:t>
            </a:r>
            <a:r>
              <a:rPr lang="lv-LV" sz="2000" baseline="30000" dirty="0" err="1"/>
              <a:t>Sc</a:t>
            </a:r>
            <a:r>
              <a:rPr lang="lv-LV" sz="2000" dirty="0"/>
              <a:t> </a:t>
            </a:r>
            <a:r>
              <a:rPr lang="lv-LV" sz="2000" dirty="0" err="1" smtClean="0"/>
              <a:t>fibrilla</a:t>
            </a:r>
            <a:endParaRPr lang="en-GB" sz="2000" dirty="0"/>
          </a:p>
        </p:txBody>
      </p:sp>
      <p:sp>
        <p:nvSpPr>
          <p:cNvPr id="52265" name="Rectangle 1065"/>
          <p:cNvSpPr>
            <a:spLocks noChangeArrowheads="1"/>
          </p:cNvSpPr>
          <p:nvPr/>
        </p:nvSpPr>
        <p:spPr bwMode="auto">
          <a:xfrm>
            <a:off x="7620000" y="12192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52266" name="Text Box 1066"/>
          <p:cNvSpPr txBox="1">
            <a:spLocks noChangeArrowheads="1"/>
          </p:cNvSpPr>
          <p:nvPr/>
        </p:nvSpPr>
        <p:spPr bwMode="auto">
          <a:xfrm>
            <a:off x="7696200" y="1295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/>
              <a:t>PrP</a:t>
            </a:r>
            <a:r>
              <a:rPr lang="lv-LV" baseline="30000"/>
              <a:t>Sc</a:t>
            </a:r>
            <a:endParaRPr lang="en-GB" baseline="30000"/>
          </a:p>
        </p:txBody>
      </p:sp>
      <p:sp>
        <p:nvSpPr>
          <p:cNvPr id="52267" name="Line 1067"/>
          <p:cNvSpPr>
            <a:spLocks noChangeShapeType="1"/>
          </p:cNvSpPr>
          <p:nvPr/>
        </p:nvSpPr>
        <p:spPr bwMode="auto">
          <a:xfrm flipH="1">
            <a:off x="161925" y="2743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2268" name="Text Box 1068"/>
          <p:cNvSpPr txBox="1">
            <a:spLocks noChangeArrowheads="1"/>
          </p:cNvSpPr>
          <p:nvPr/>
        </p:nvSpPr>
        <p:spPr bwMode="auto">
          <a:xfrm>
            <a:off x="0" y="2060848"/>
            <a:ext cx="1584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Normāla </a:t>
            </a:r>
            <a:r>
              <a:rPr lang="lv-LV" sz="2000" dirty="0" err="1"/>
              <a:t>PrP</a:t>
            </a:r>
            <a:r>
              <a:rPr lang="lv-LV" sz="2000" baseline="30000" dirty="0" err="1"/>
              <a:t>c</a:t>
            </a:r>
            <a:r>
              <a:rPr lang="lv-LV" sz="2000" dirty="0"/>
              <a:t> </a:t>
            </a:r>
            <a:r>
              <a:rPr lang="lv-LV" sz="2000" dirty="0" smtClean="0"/>
              <a:t>funkcija </a:t>
            </a:r>
            <a:r>
              <a:rPr lang="lv-LV" sz="2000" dirty="0"/>
              <a:t>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lv-LV" dirty="0" err="1"/>
              <a:t>PrP</a:t>
            </a:r>
            <a:r>
              <a:rPr lang="lv-LV" baseline="30000" dirty="0" err="1"/>
              <a:t>c</a:t>
            </a:r>
            <a:r>
              <a:rPr lang="lv-LV" dirty="0"/>
              <a:t> </a:t>
            </a:r>
            <a:r>
              <a:rPr lang="lv-LV" dirty="0" smtClean="0"/>
              <a:t>un </a:t>
            </a:r>
            <a:r>
              <a:rPr lang="lv-LV" dirty="0" err="1"/>
              <a:t>PrP</a:t>
            </a:r>
            <a:r>
              <a:rPr lang="lv-LV" baseline="30000" dirty="0" err="1"/>
              <a:t>Sc</a:t>
            </a:r>
            <a:r>
              <a:rPr lang="lv-LV" dirty="0"/>
              <a:t> </a:t>
            </a:r>
            <a:r>
              <a:rPr lang="lv-LV" dirty="0" err="1" smtClean="0"/>
              <a:t>monomēri</a:t>
            </a:r>
            <a:endParaRPr lang="en-GB" dirty="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331640" y="1556792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800" dirty="0" err="1">
                <a:solidFill>
                  <a:schemeClr val="tx2"/>
                </a:solidFill>
              </a:rPr>
              <a:t>PrP</a:t>
            </a:r>
            <a:r>
              <a:rPr lang="lv-LV" sz="2800" baseline="30000" dirty="0" err="1">
                <a:solidFill>
                  <a:schemeClr val="tx2"/>
                </a:solidFill>
              </a:rPr>
              <a:t>c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endParaRPr lang="en-GB" sz="2800" baseline="30000" dirty="0">
              <a:solidFill>
                <a:schemeClr val="tx2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652120" y="1556792"/>
            <a:ext cx="151216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800" dirty="0" err="1">
                <a:solidFill>
                  <a:schemeClr val="tx2"/>
                </a:solidFill>
              </a:rPr>
              <a:t>PrP</a:t>
            </a:r>
            <a:r>
              <a:rPr lang="lv-LV" sz="2800" baseline="30000" dirty="0" err="1">
                <a:solidFill>
                  <a:schemeClr val="tx2"/>
                </a:solidFill>
              </a:rPr>
              <a:t>Sc</a:t>
            </a:r>
            <a:r>
              <a:rPr lang="lv-LV" sz="2800" baseline="30000" dirty="0">
                <a:solidFill>
                  <a:schemeClr val="tx2"/>
                </a:solidFill>
              </a:rPr>
              <a:t> 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2828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457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635896" y="3717032"/>
            <a:ext cx="14401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lv-LV" sz="3600" dirty="0" err="1" smtClean="0"/>
              <a:t>Prionu</a:t>
            </a:r>
            <a:r>
              <a:rPr lang="lv-LV" sz="3600" dirty="0" smtClean="0"/>
              <a:t> </a:t>
            </a:r>
            <a:r>
              <a:rPr lang="lv-LV" sz="3600" dirty="0" err="1" smtClean="0"/>
              <a:t>fibrillārā</a:t>
            </a:r>
            <a:r>
              <a:rPr lang="lv-LV" sz="3600" dirty="0" smtClean="0"/>
              <a:t> forma</a:t>
            </a:r>
            <a:endParaRPr lang="en-GB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8" name="Picture 8" descr="zpq008043919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663"/>
            <a:ext cx="4972050" cy="5875337"/>
          </a:xfrm>
          <a:prstGeom prst="rect">
            <a:avLst/>
          </a:prstGeom>
          <a:noFill/>
        </p:spPr>
      </p:pic>
      <p:pic>
        <p:nvPicPr>
          <p:cNvPr id="40972" name="Picture 12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173196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b="1" dirty="0" smtClean="0"/>
              <a:t>Elektronu mikroskopija attēli (</a:t>
            </a:r>
            <a:r>
              <a:rPr lang="lv-LV" sz="2400" b="1" dirty="0"/>
              <a:t>A) </a:t>
            </a:r>
            <a:r>
              <a:rPr lang="en-GB" sz="2400" b="1" dirty="0" err="1"/>
              <a:t>Aß</a:t>
            </a:r>
            <a:r>
              <a:rPr lang="en-GB" sz="2400" b="1" dirty="0"/>
              <a:t> </a:t>
            </a:r>
            <a:r>
              <a:rPr lang="en-GB" sz="2400" b="1" dirty="0" err="1" smtClean="0"/>
              <a:t>pept</a:t>
            </a:r>
            <a:r>
              <a:rPr lang="lv-LV" sz="2400" b="1" dirty="0" err="1" smtClean="0"/>
              <a:t>īda</a:t>
            </a:r>
            <a:r>
              <a:rPr lang="en-GB" sz="2400" b="1" dirty="0" smtClean="0"/>
              <a:t> </a:t>
            </a:r>
            <a:r>
              <a:rPr lang="lv-LV" sz="2400" b="1" dirty="0" smtClean="0"/>
              <a:t>un</a:t>
            </a:r>
            <a:r>
              <a:rPr lang="en-GB" sz="2400" b="1" dirty="0" smtClean="0"/>
              <a:t> </a:t>
            </a:r>
            <a:r>
              <a:rPr lang="lv-LV" sz="2400" b="1" dirty="0" smtClean="0"/>
              <a:t> </a:t>
            </a:r>
            <a:r>
              <a:rPr lang="lv-LV" sz="2400" b="1" dirty="0"/>
              <a:t>(B</a:t>
            </a:r>
            <a:r>
              <a:rPr lang="lv-LV" sz="2400" b="1" dirty="0" smtClean="0"/>
              <a:t>)</a:t>
            </a:r>
            <a:r>
              <a:rPr lang="en-GB" sz="2400" b="1" dirty="0" smtClean="0"/>
              <a:t> </a:t>
            </a:r>
            <a:r>
              <a:rPr lang="en-GB" sz="2400" b="1" dirty="0" err="1"/>
              <a:t>PrP</a:t>
            </a:r>
            <a:r>
              <a:rPr lang="en-GB" sz="2400" b="1" baseline="30000" dirty="0" err="1"/>
              <a:t>Sc</a:t>
            </a:r>
            <a:r>
              <a:rPr lang="lv-LV" sz="2400" b="1" baseline="30000" dirty="0"/>
              <a:t> </a:t>
            </a:r>
            <a:r>
              <a:rPr lang="lv-LV" sz="2400" b="1" baseline="30000" dirty="0" smtClean="0"/>
              <a:t> </a:t>
            </a:r>
            <a:r>
              <a:rPr lang="lv-LV" sz="2400" b="1" dirty="0" err="1" smtClean="0"/>
              <a:t>fibrillām</a:t>
            </a:r>
            <a:endParaRPr lang="en-GB" sz="2400" b="1" dirty="0"/>
          </a:p>
        </p:txBody>
      </p:sp>
      <p:pic>
        <p:nvPicPr>
          <p:cNvPr id="38918" name="Picture 6" descr="A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457575" cy="2746375"/>
          </a:xfrm>
          <a:prstGeom prst="rect">
            <a:avLst/>
          </a:prstGeom>
          <a:noFill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74491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72208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/>
              <a:t>Gan </a:t>
            </a:r>
            <a:r>
              <a:rPr lang="lv-LV" sz="2400" dirty="0" err="1" smtClean="0"/>
              <a:t>Alheimera</a:t>
            </a:r>
            <a:r>
              <a:rPr lang="lv-LV" sz="2400" dirty="0" smtClean="0"/>
              <a:t> gan </a:t>
            </a:r>
            <a:r>
              <a:rPr lang="lv-LV" sz="2400" dirty="0" err="1" smtClean="0"/>
              <a:t>prionu</a:t>
            </a:r>
            <a:r>
              <a:rPr lang="lv-LV" sz="2400" dirty="0" smtClean="0"/>
              <a:t> slimības raksturo </a:t>
            </a:r>
            <a:r>
              <a:rPr lang="lv-LV" sz="2400" dirty="0" err="1" smtClean="0"/>
              <a:t>fibrillāru</a:t>
            </a:r>
            <a:r>
              <a:rPr lang="lv-LV" sz="2400" dirty="0" smtClean="0"/>
              <a:t> </a:t>
            </a:r>
            <a:r>
              <a:rPr lang="lv-LV" sz="2400" dirty="0" smtClean="0"/>
              <a:t>proteīnu agregātu veidošanās </a:t>
            </a:r>
            <a:r>
              <a:rPr lang="lv-LV" sz="2400" dirty="0" smtClean="0"/>
              <a:t>smadzenēs</a:t>
            </a:r>
          </a:p>
          <a:p>
            <a:r>
              <a:rPr lang="lv-LV" sz="2400" dirty="0" smtClean="0"/>
              <a:t>Tomēr, lai arī vizuāli un strukturāli līdzīgas, </a:t>
            </a:r>
            <a:r>
              <a:rPr lang="lv-LV" sz="2400" dirty="0" err="1" smtClean="0"/>
              <a:t>fibrillas</a:t>
            </a:r>
            <a:r>
              <a:rPr lang="lv-LV" sz="2400" dirty="0" smtClean="0"/>
              <a:t> ir veidotas katrā gadījumā no cita proteīna</a:t>
            </a:r>
          </a:p>
          <a:p>
            <a:r>
              <a:rPr lang="lv-LV" sz="2400" dirty="0" err="1" smtClean="0"/>
              <a:t>PrP</a:t>
            </a:r>
            <a:r>
              <a:rPr lang="lv-LV" sz="2400" baseline="30000" dirty="0" err="1" smtClean="0"/>
              <a:t>Sc</a:t>
            </a:r>
            <a:r>
              <a:rPr lang="lv-LV" sz="2400" dirty="0" smtClean="0"/>
              <a:t> spēj </a:t>
            </a:r>
            <a:r>
              <a:rPr lang="lv-LV" sz="2400" dirty="0" err="1" smtClean="0"/>
              <a:t>autokatalītiski</a:t>
            </a:r>
            <a:r>
              <a:rPr lang="lv-LV" sz="2400" dirty="0" smtClean="0"/>
              <a:t> pārveidot </a:t>
            </a:r>
            <a:r>
              <a:rPr lang="lv-LV" sz="2400" dirty="0" err="1" smtClean="0"/>
              <a:t>PrP</a:t>
            </a:r>
            <a:r>
              <a:rPr lang="lv-LV" sz="2400" baseline="30000" dirty="0" err="1" smtClean="0"/>
              <a:t>c</a:t>
            </a:r>
            <a:r>
              <a:rPr lang="lv-LV" sz="2400" dirty="0" smtClean="0"/>
              <a:t>, tādēļ </a:t>
            </a:r>
            <a:r>
              <a:rPr lang="lv-LV" sz="2400" dirty="0" err="1" smtClean="0"/>
              <a:t>PrP</a:t>
            </a:r>
            <a:r>
              <a:rPr lang="lv-LV" sz="2400" baseline="30000" dirty="0" err="1" smtClean="0"/>
              <a:t>Sc</a:t>
            </a:r>
            <a:r>
              <a:rPr lang="lv-LV" sz="2400" dirty="0" smtClean="0"/>
              <a:t> ir infekciozs. </a:t>
            </a:r>
            <a:r>
              <a:rPr lang="lv-LV" sz="2400" dirty="0" err="1" smtClean="0"/>
              <a:t>A</a:t>
            </a:r>
            <a:r>
              <a:rPr lang="lv-LV" sz="2400" dirty="0" err="1" smtClean="0">
                <a:latin typeface="Symbol" pitchFamily="18" charset="2"/>
              </a:rPr>
              <a:t>b</a:t>
            </a:r>
            <a:r>
              <a:rPr lang="lv-LV" sz="2400" dirty="0" smtClean="0"/>
              <a:t> peptīdam nepiemīt infekciozas īpašības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A06_16"/>
          <p:cNvPicPr>
            <a:picLocks noChangeAspect="1" noChangeArrowheads="1"/>
          </p:cNvPicPr>
          <p:nvPr/>
        </p:nvPicPr>
        <p:blipFill>
          <a:blip r:embed="rId2" cstate="print"/>
          <a:srcRect l="1666" t="29085" r="1666" b="16013"/>
          <a:stretch>
            <a:fillRect/>
          </a:stretch>
        </p:blipFill>
        <p:spPr bwMode="auto">
          <a:xfrm>
            <a:off x="611560" y="332656"/>
            <a:ext cx="8748939" cy="3942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Modificētās aminoskābes </a:t>
            </a:r>
            <a:r>
              <a:rPr lang="lv-LV" sz="3200" dirty="0" err="1" smtClean="0"/>
              <a:t>kollagēna</a:t>
            </a:r>
            <a:r>
              <a:rPr lang="lv-LV" sz="3200" dirty="0" smtClean="0"/>
              <a:t> sastāvā</a:t>
            </a:r>
            <a:endParaRPr lang="lv-LV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420888"/>
          </a:xfrm>
        </p:spPr>
        <p:txBody>
          <a:bodyPr>
            <a:normAutofit/>
          </a:bodyPr>
          <a:lstStyle/>
          <a:p>
            <a:r>
              <a:rPr lang="lv-LV" sz="2400" dirty="0" smtClean="0"/>
              <a:t>Hidroksilgrupas tiek pievienotas pēc proteīna sintēzes</a:t>
            </a:r>
          </a:p>
          <a:p>
            <a:r>
              <a:rPr lang="lv-LV" sz="2400" dirty="0" err="1" smtClean="0"/>
              <a:t>Prolīna</a:t>
            </a:r>
            <a:r>
              <a:rPr lang="lv-LV" sz="2400" dirty="0" smtClean="0"/>
              <a:t> un lizīna </a:t>
            </a:r>
            <a:r>
              <a:rPr lang="lv-LV" sz="2400" dirty="0" err="1" smtClean="0"/>
              <a:t>hidroksilēšanai</a:t>
            </a:r>
            <a:r>
              <a:rPr lang="lv-LV" sz="2400" dirty="0" smtClean="0"/>
              <a:t> </a:t>
            </a:r>
            <a:r>
              <a:rPr lang="lv-LV" sz="2400" dirty="0" smtClean="0"/>
              <a:t>ir </a:t>
            </a:r>
            <a:r>
              <a:rPr lang="lv-LV" sz="2400" dirty="0" err="1" smtClean="0"/>
              <a:t>nepieciešma</a:t>
            </a:r>
            <a:r>
              <a:rPr lang="lv-LV" sz="2400" dirty="0" smtClean="0"/>
              <a:t> askorbīnskābe – tās deficīts izraisa saslimšanu ar cingu</a:t>
            </a:r>
          </a:p>
          <a:p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6051" y="3573016"/>
            <a:ext cx="2376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4- </a:t>
            </a:r>
            <a:r>
              <a:rPr lang="lv-LV" sz="2400" dirty="0" err="1" smtClean="0"/>
              <a:t>hidroksiprolīns</a:t>
            </a:r>
            <a:r>
              <a:rPr lang="lv-LV" sz="2400" dirty="0" smtClean="0"/>
              <a:t> (</a:t>
            </a:r>
            <a:r>
              <a:rPr lang="lv-LV" sz="2400" dirty="0" err="1" smtClean="0"/>
              <a:t>Hyp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6370" y="3573016"/>
            <a:ext cx="28078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/>
              <a:t>3</a:t>
            </a:r>
            <a:r>
              <a:rPr lang="lv-LV" sz="2400" dirty="0" smtClean="0"/>
              <a:t>- </a:t>
            </a:r>
            <a:r>
              <a:rPr lang="lv-LV" sz="2400" dirty="0" err="1" smtClean="0"/>
              <a:t>hidroksiprolīns</a:t>
            </a:r>
            <a:endParaRPr lang="lv-LV" sz="2400" dirty="0" smtClean="0"/>
          </a:p>
          <a:p>
            <a:r>
              <a:rPr lang="lv-LV" sz="2400" dirty="0" smtClean="0"/>
              <a:t>(Retāks nekā </a:t>
            </a:r>
            <a:r>
              <a:rPr lang="lv-LV" sz="2400" dirty="0" err="1" smtClean="0"/>
              <a:t>Hyp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72675" y="3429000"/>
            <a:ext cx="28083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5- </a:t>
            </a:r>
            <a:r>
              <a:rPr lang="lv-LV" sz="2400" dirty="0" err="1" smtClean="0"/>
              <a:t>hidroksilizīns</a:t>
            </a:r>
            <a:r>
              <a:rPr lang="lv-LV" sz="2400" dirty="0" smtClean="0"/>
              <a:t>   (</a:t>
            </a:r>
            <a:r>
              <a:rPr lang="lv-LV" sz="2400" dirty="0" err="1" smtClean="0"/>
              <a:t>Hyl</a:t>
            </a:r>
            <a:r>
              <a:rPr lang="lv-LV" sz="2400" dirty="0" smtClean="0"/>
              <a:t>)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1700808"/>
          </a:xfrm>
        </p:spPr>
        <p:txBody>
          <a:bodyPr>
            <a:normAutofit fontScale="90000"/>
          </a:bodyPr>
          <a:lstStyle/>
          <a:p>
            <a:r>
              <a:rPr lang="lv-LV" sz="3600" dirty="0" err="1" smtClean="0"/>
              <a:t>Hyp</a:t>
            </a:r>
            <a:r>
              <a:rPr lang="lv-LV" sz="3600" dirty="0" smtClean="0"/>
              <a:t> biosintēze</a:t>
            </a:r>
            <a:br>
              <a:rPr lang="lv-LV" sz="3600" dirty="0" smtClean="0"/>
            </a:br>
            <a:r>
              <a:rPr lang="lv-LV" sz="3600" dirty="0" smtClean="0"/>
              <a:t>(</a:t>
            </a:r>
            <a:r>
              <a:rPr lang="lv-LV" sz="3600" dirty="0" err="1" smtClean="0"/>
              <a:t>Hyl</a:t>
            </a:r>
            <a:r>
              <a:rPr lang="lv-LV" sz="3600" dirty="0" smtClean="0"/>
              <a:t> tiek sintezēts līdzīgi)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3322712" cy="1108720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Askorbīnskābes deficīts</a:t>
            </a:r>
            <a:endParaRPr lang="lv-LV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3673"/>
            <a:ext cx="4968552" cy="639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1475656" y="292494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1944216" cy="27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63688" y="306896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Cinga</a:t>
            </a:r>
            <a:endParaRPr lang="lv-LV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04864"/>
            <a:ext cx="2304256" cy="187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6"/>
            <a:ext cx="6732240" cy="2060848"/>
          </a:xfrm>
        </p:spPr>
        <p:txBody>
          <a:bodyPr>
            <a:noAutofit/>
          </a:bodyPr>
          <a:lstStyle/>
          <a:p>
            <a:r>
              <a:rPr lang="lv-LV" sz="2400" dirty="0" err="1" smtClean="0"/>
              <a:t>Kollagēna</a:t>
            </a:r>
            <a:r>
              <a:rPr lang="lv-LV" sz="2400" dirty="0" smtClean="0"/>
              <a:t> polipeptīdi veido t.s. </a:t>
            </a:r>
            <a:r>
              <a:rPr lang="lv-LV" sz="2400" dirty="0" err="1" smtClean="0"/>
              <a:t>poliprolīna</a:t>
            </a:r>
            <a:r>
              <a:rPr lang="lv-LV" sz="2400" dirty="0" smtClean="0"/>
              <a:t> II tipa spirāli (PPS</a:t>
            </a:r>
            <a:r>
              <a:rPr lang="lv-LV" sz="2400" dirty="0" smtClean="0"/>
              <a:t>) ar 3 atlikumiem vienā apgriezienā</a:t>
            </a:r>
            <a:endParaRPr lang="lv-LV" sz="2400" dirty="0" smtClean="0"/>
          </a:p>
          <a:p>
            <a:r>
              <a:rPr lang="lv-LV" sz="2400" dirty="0" smtClean="0"/>
              <a:t>PPS nav līdzīga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-spirālei, tās iekšienē nav H-saišu un tai ir </a:t>
            </a:r>
            <a:r>
              <a:rPr lang="lv-LV" sz="2400" i="1" dirty="0" smtClean="0"/>
              <a:t>kreisā</a:t>
            </a:r>
            <a:r>
              <a:rPr lang="lv-LV" sz="2400" dirty="0" smtClean="0"/>
              <a:t> vītne</a:t>
            </a:r>
          </a:p>
          <a:p>
            <a:r>
              <a:rPr lang="lv-LV" sz="2400" dirty="0" smtClean="0"/>
              <a:t>Atsevišķu </a:t>
            </a:r>
            <a:r>
              <a:rPr lang="lv-LV" sz="2400" dirty="0" err="1" smtClean="0"/>
              <a:t>kollagēna</a:t>
            </a:r>
            <a:r>
              <a:rPr lang="lv-LV" sz="2400" dirty="0" smtClean="0"/>
              <a:t> PPS mēdz saukt arī par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-ķēdi (bet tā nav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-spirāle!!)</a:t>
            </a:r>
          </a:p>
          <a:p>
            <a:r>
              <a:rPr lang="lv-LV" sz="2400" dirty="0" smtClean="0"/>
              <a:t>Trīs 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-ķēdes savijas kopā, veidojot trīskāršo </a:t>
            </a:r>
            <a:r>
              <a:rPr lang="lv-LV" sz="2400" i="1" dirty="0" smtClean="0"/>
              <a:t>labās</a:t>
            </a:r>
            <a:r>
              <a:rPr lang="lv-LV" sz="2400" dirty="0" smtClean="0"/>
              <a:t> vītnes </a:t>
            </a:r>
            <a:r>
              <a:rPr lang="lv-LV" sz="2400" dirty="0" err="1" smtClean="0"/>
              <a:t>superspirāli</a:t>
            </a:r>
            <a:r>
              <a:rPr lang="lv-LV" sz="2400" dirty="0" smtClean="0"/>
              <a:t>, kuru stabilizē H-saites starp individuālām PPS</a:t>
            </a:r>
          </a:p>
          <a:p>
            <a:r>
              <a:rPr lang="lv-LV" sz="2400" dirty="0" smtClean="0"/>
              <a:t>Katrs trešais atlikums ir </a:t>
            </a:r>
            <a:r>
              <a:rPr lang="lv-LV" sz="2400" dirty="0" err="1" smtClean="0"/>
              <a:t>superspirāles</a:t>
            </a:r>
            <a:r>
              <a:rPr lang="lv-LV" sz="2400" dirty="0" smtClean="0"/>
              <a:t> iekšpusē, tur ir maz vietas, tādēļ tas vienmēr ir glicīns</a:t>
            </a:r>
          </a:p>
          <a:p>
            <a:endParaRPr lang="lv-LV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534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err="1" smtClean="0"/>
              <a:t>Kollagēna</a:t>
            </a:r>
            <a:r>
              <a:rPr lang="lv-LV" sz="3600" dirty="0" smtClean="0"/>
              <a:t> trīskāršā spirāle (</a:t>
            </a:r>
            <a:r>
              <a:rPr lang="lv-LV" sz="3600" dirty="0" err="1" smtClean="0"/>
              <a:t>tropokollagēns</a:t>
            </a:r>
            <a:r>
              <a:rPr lang="lv-LV" sz="3600" dirty="0" smtClean="0"/>
              <a:t>)</a:t>
            </a:r>
            <a:endParaRPr lang="lv-LV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74370"/>
            <a:ext cx="1821376" cy="15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24328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Skats no sāniem</a:t>
            </a:r>
            <a:endParaRPr lang="lv-LV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7560332" y="3897052"/>
            <a:ext cx="504056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6296" y="472514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</a:t>
            </a:r>
            <a:r>
              <a:rPr lang="lv-LV" dirty="0" smtClean="0"/>
              <a:t>kats no gala</a:t>
            </a:r>
            <a:endParaRPr lang="lv-LV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416316" y="5193196"/>
            <a:ext cx="432048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Kāpēc </a:t>
            </a:r>
            <a:r>
              <a:rPr lang="lv-LV" dirty="0" err="1" smtClean="0"/>
              <a:t>kollagēnā</a:t>
            </a:r>
            <a:r>
              <a:rPr lang="lv-LV" dirty="0" smtClean="0"/>
              <a:t> nepieciešams </a:t>
            </a:r>
            <a:r>
              <a:rPr lang="lv-LV" dirty="0" err="1" smtClean="0"/>
              <a:t>hidroksilprolīns</a:t>
            </a:r>
            <a:r>
              <a:rPr lang="lv-LV" dirty="0" smtClean="0"/>
              <a:t> (</a:t>
            </a:r>
            <a:r>
              <a:rPr lang="lv-LV" dirty="0" err="1" smtClean="0"/>
              <a:t>Hyp</a:t>
            </a:r>
            <a:r>
              <a:rPr lang="lv-LV" dirty="0" smtClean="0"/>
              <a:t>)?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3203848" cy="4713387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Hyp</a:t>
            </a:r>
            <a:r>
              <a:rPr lang="lv-LV" sz="2400" dirty="0" smtClean="0"/>
              <a:t> hidroksilgrupa neveido tiešus kontaktus ar pārējo molekulas daļu</a:t>
            </a:r>
          </a:p>
          <a:p>
            <a:r>
              <a:rPr lang="lv-LV" sz="2400" dirty="0" smtClean="0"/>
              <a:t>Tomēr, H-saites tiek veidotas pastarpināti ar ūdens molekulu palīdzību</a:t>
            </a:r>
          </a:p>
          <a:p>
            <a:r>
              <a:rPr lang="lv-LV" sz="2400" dirty="0" smtClean="0"/>
              <a:t>Izveidotās saites ir svarīgas </a:t>
            </a:r>
            <a:r>
              <a:rPr lang="lv-LV" sz="2400" dirty="0" err="1" smtClean="0"/>
              <a:t>kollagēna</a:t>
            </a:r>
            <a:r>
              <a:rPr lang="lv-LV" sz="2400" dirty="0" smtClean="0"/>
              <a:t> struktūras  stabilizācijā</a:t>
            </a:r>
            <a:endParaRPr lang="lv-LV" sz="2400" dirty="0"/>
          </a:p>
        </p:txBody>
      </p:sp>
      <p:pic>
        <p:nvPicPr>
          <p:cNvPr id="22530" name="Picture 2" descr="http://www.grin.com/object/external_document.240179/c2a085d919a956f4bd233d7b80726bcc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1628800"/>
            <a:ext cx="6038850" cy="4610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49411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 smtClean="0"/>
              <a:t>Hyp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9492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H</a:t>
            </a:r>
            <a:r>
              <a:rPr lang="lv-LV" sz="2800" baseline="-25000" dirty="0" smtClean="0"/>
              <a:t>2</a:t>
            </a:r>
            <a:r>
              <a:rPr lang="lv-LV" sz="2800" dirty="0" smtClean="0"/>
              <a:t>O</a:t>
            </a:r>
            <a:endParaRPr lang="lv-LV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09074" y="57460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H</a:t>
            </a:r>
            <a:r>
              <a:rPr lang="lv-LV" sz="2800" baseline="-25000" dirty="0" smtClean="0"/>
              <a:t>2</a:t>
            </a:r>
            <a:r>
              <a:rPr lang="lv-LV" sz="2800" dirty="0" smtClean="0"/>
              <a:t>O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Kollagēna</a:t>
            </a:r>
            <a:r>
              <a:rPr lang="lv-LV" dirty="0" smtClean="0"/>
              <a:t> šķiedra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3250704" cy="4968552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Tropokollagēna</a:t>
            </a:r>
            <a:r>
              <a:rPr lang="lv-LV" sz="2400" dirty="0" smtClean="0"/>
              <a:t> molekulas (katra ap 3x1000 aminoskābju) pamīšus pakojas saišķos ar spraugām starp tām</a:t>
            </a:r>
          </a:p>
          <a:p>
            <a:r>
              <a:rPr lang="lv-LV" sz="2400" dirty="0" smtClean="0"/>
              <a:t>Elektronu mikroskopijā tumšie rajoni atbilst rajoniem </a:t>
            </a:r>
            <a:r>
              <a:rPr lang="lv-LV" sz="2400" dirty="0" smtClean="0"/>
              <a:t>starp </a:t>
            </a:r>
            <a:r>
              <a:rPr lang="lv-LV" sz="2400" dirty="0" smtClean="0"/>
              <a:t>spraugām</a:t>
            </a:r>
            <a:endParaRPr lang="lv-LV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68" y="1268760"/>
            <a:ext cx="5688632" cy="53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5499</TotalTime>
  <Words>1685</Words>
  <Application>Microsoft Office PowerPoint</Application>
  <PresentationFormat>On-screen Show (4:3)</PresentationFormat>
  <Paragraphs>247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Visio</vt:lpstr>
      <vt:lpstr>Fibrillāro proteīnu struktūra</vt:lpstr>
      <vt:lpstr>Fibrillāro un globulāro proteīnu salīdzinājums</vt:lpstr>
      <vt:lpstr>Fibrillārie proteīni</vt:lpstr>
      <vt:lpstr>Kollagēns</vt:lpstr>
      <vt:lpstr>Modificētās aminoskābes kollagēna sastāvā</vt:lpstr>
      <vt:lpstr>Hyp biosintēze (Hyl tiek sintezēts līdzīgi)</vt:lpstr>
      <vt:lpstr>Kollagēna trīskāršā spirāle (tropokollagēns)</vt:lpstr>
      <vt:lpstr>Kāpēc kollagēnā nepieciešams hidroksilprolīns (Hyp)?</vt:lpstr>
      <vt:lpstr>Kollagēna šķiedra</vt:lpstr>
      <vt:lpstr>Kovalentās saites kollagēnā </vt:lpstr>
      <vt:lpstr>Kollagēna biosintēze</vt:lpstr>
      <vt:lpstr>Želatīns</vt:lpstr>
      <vt:lpstr>Elastīns</vt:lpstr>
      <vt:lpstr>Elastīna struktūra</vt:lpstr>
      <vt:lpstr>Desmozīna kovalentās saites elastīnā</vt:lpstr>
      <vt:lpstr>Slide 16</vt:lpstr>
      <vt:lpstr>Keratīni</vt:lpstr>
      <vt:lpstr>a-keratīnu trešējā struktūra</vt:lpstr>
      <vt:lpstr>a-keratīnu ceturtējā struktūra</vt:lpstr>
      <vt:lpstr>Mata struktūra</vt:lpstr>
      <vt:lpstr>Ilgviļni</vt:lpstr>
      <vt:lpstr>Fibroīns</vt:lpstr>
      <vt:lpstr>Zirnekļtīklu fibroīns</vt:lpstr>
      <vt:lpstr>Muskuļu šķiedras</vt:lpstr>
      <vt:lpstr>Miozīns</vt:lpstr>
      <vt:lpstr>Aktīns</vt:lpstr>
      <vt:lpstr>Aktīna-miozīna komplekss</vt:lpstr>
      <vt:lpstr>Aktīna-miozīna darbības mehānisms</vt:lpstr>
      <vt:lpstr>Amiloīdās fibrillas</vt:lpstr>
      <vt:lpstr>Ab fibrillas</vt:lpstr>
      <vt:lpstr>Ab40 peptīda veidošanās no APP</vt:lpstr>
      <vt:lpstr>Ab42 peptīda veidošanās no APP</vt:lpstr>
      <vt:lpstr>Tau proteīns un neifrofibrillārie mezgli </vt:lpstr>
      <vt:lpstr>Slide 34</vt:lpstr>
      <vt:lpstr>Prioni</vt:lpstr>
      <vt:lpstr>Galvenās zināmās infekcijas </vt:lpstr>
      <vt:lpstr>Scrapie</vt:lpstr>
      <vt:lpstr>Kuru</vt:lpstr>
      <vt:lpstr>Prionu saslimšanu infekciozais aģents</vt:lpstr>
      <vt:lpstr> PrPSc fibrillu veidošanās mehānisms</vt:lpstr>
      <vt:lpstr>PrPc un PrPSc monomēri</vt:lpstr>
      <vt:lpstr>Prionu fibrillārā forma</vt:lpstr>
      <vt:lpstr>Elektronu mikroskopija attēli (A) Aß peptīda un  (B) PrPSc  fibrillām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Fibrillāro proteīnu struktūra</dc:title>
  <dc:creator>kaspars</dc:creator>
  <cp:lastModifiedBy>kaspars</cp:lastModifiedBy>
  <cp:revision>19</cp:revision>
  <dcterms:created xsi:type="dcterms:W3CDTF">2011-09-07T06:44:50Z</dcterms:created>
  <dcterms:modified xsi:type="dcterms:W3CDTF">2011-09-11T20:56:52Z</dcterms:modified>
</cp:coreProperties>
</file>