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62" r:id="rId3"/>
    <p:sldId id="258" r:id="rId4"/>
    <p:sldId id="261" r:id="rId5"/>
    <p:sldId id="263" r:id="rId6"/>
    <p:sldId id="321" r:id="rId7"/>
    <p:sldId id="264" r:id="rId8"/>
    <p:sldId id="294" r:id="rId9"/>
    <p:sldId id="293" r:id="rId10"/>
    <p:sldId id="314" r:id="rId11"/>
    <p:sldId id="295" r:id="rId12"/>
    <p:sldId id="297" r:id="rId13"/>
    <p:sldId id="296" r:id="rId14"/>
    <p:sldId id="298" r:id="rId15"/>
    <p:sldId id="288" r:id="rId16"/>
    <p:sldId id="289" r:id="rId17"/>
    <p:sldId id="260" r:id="rId18"/>
    <p:sldId id="274" r:id="rId19"/>
    <p:sldId id="275" r:id="rId20"/>
    <p:sldId id="276" r:id="rId21"/>
    <p:sldId id="277" r:id="rId22"/>
    <p:sldId id="278" r:id="rId23"/>
    <p:sldId id="324" r:id="rId24"/>
    <p:sldId id="280" r:id="rId25"/>
    <p:sldId id="279" r:id="rId26"/>
    <p:sldId id="281" r:id="rId27"/>
    <p:sldId id="303" r:id="rId28"/>
    <p:sldId id="283" r:id="rId29"/>
    <p:sldId id="304" r:id="rId30"/>
    <p:sldId id="302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269" r:id="rId40"/>
    <p:sldId id="270" r:id="rId41"/>
    <p:sldId id="290" r:id="rId42"/>
    <p:sldId id="322" r:id="rId43"/>
    <p:sldId id="291" r:id="rId44"/>
    <p:sldId id="292" r:id="rId45"/>
    <p:sldId id="323" r:id="rId46"/>
    <p:sldId id="319" r:id="rId47"/>
    <p:sldId id="320" r:id="rId48"/>
    <p:sldId id="318" r:id="rId49"/>
    <p:sldId id="315" r:id="rId50"/>
    <p:sldId id="317" r:id="rId51"/>
    <p:sldId id="284" r:id="rId52"/>
    <p:sldId id="285" r:id="rId53"/>
    <p:sldId id="287" r:id="rId54"/>
    <p:sldId id="31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5" autoAdjust="0"/>
  </p:normalViewPr>
  <p:slideViewPr>
    <p:cSldViewPr>
      <p:cViewPr varScale="1">
        <p:scale>
          <a:sx n="91" d="100"/>
          <a:sy n="91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C72DC-D51C-472A-BBD4-80A9FD3D5C54}" type="datetimeFigureOut">
              <a:rPr lang="lv-LV" smtClean="0"/>
              <a:t>21.09.2015.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4EC9-234D-4552-B503-7E5AF9671CD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01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EC9-234D-4552-B503-7E5AF9671CDE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7198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EC9-234D-4552-B503-7E5AF9671CDE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9247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4EC9-234D-4552-B503-7E5AF9671CDE}" type="slidenum">
              <a:rPr lang="lv-LV" smtClean="0"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674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FA4C4-AD04-40F9-B3D0-DA619C736217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9D31D-E1FA-49DA-9900-3E530953C65F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CFC3-C02E-4BCD-99A2-AF134CC4FA51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8DFD-6E64-4CFB-8220-C4ECBF0C5CE3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EF8F-4F09-4635-9975-E42582B43FCB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C459-0C1B-49EF-807B-8DE7FAB13F39}" type="datetime1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B8E39-3A3B-4FB4-8D34-D1AB264F8BED}" type="datetime1">
              <a:rPr lang="en-US" smtClean="0"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2ECD6-C3AE-424B-8169-AFC2CC62D862}" type="datetime1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D609-FFBE-4F5F-8638-95A577A0DDD0}" type="datetime1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BC9F-45A6-4722-B20F-3C0DC4F49DE5}" type="datetime1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14C4-CE99-40AE-95F0-C9F982D09530}" type="datetime1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D344C-E752-4AFA-B931-ED6B8343629F}" type="datetime1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//upload.wikimedia.org/wikipedia/commons/5/5c/Porphyrin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62150"/>
            <a:ext cx="4905375" cy="489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/>
          </a:bodyPr>
          <a:lstStyle/>
          <a:p>
            <a:r>
              <a:rPr lang="lv-LV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Proteīnu funkcijas piemērs: mioglobīns un hemoglobīns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Vai mioglobīns ir kritiski nepieciešams organisma normālajām funkcijām?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773237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Mioglobīna knock-out peles ir dzīvotspejīgas, veselīgas un spējīgas vairoties...</a:t>
            </a:r>
          </a:p>
          <a:p>
            <a:r>
              <a:rPr lang="lv-LV" dirty="0" smtClean="0"/>
              <a:t>Knock-out pelēm nav arī vērojamas būtiskas izmaiņas veikt fiziskas aktivitātes</a:t>
            </a:r>
          </a:p>
          <a:p>
            <a:r>
              <a:rPr lang="lv-LV" dirty="0" smtClean="0"/>
              <a:t>Protams, muskuļi nav sarkanā krāsā...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00200"/>
            <a:ext cx="5029200" cy="2511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1567774"/>
            <a:ext cx="4143375" cy="17430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76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Proteīna-</a:t>
            </a:r>
            <a:r>
              <a:rPr lang="lv-LV" dirty="0" err="1" smtClean="0"/>
              <a:t>liganda</a:t>
            </a:r>
            <a:r>
              <a:rPr lang="lv-LV" dirty="0" smtClean="0"/>
              <a:t> mijiedarbību līdzsvars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914400"/>
                <a:ext cx="8229600" cy="5807075"/>
              </a:xfrm>
            </p:spPr>
            <p:txBody>
              <a:bodyPr>
                <a:normAutofit/>
              </a:bodyPr>
              <a:lstStyle/>
              <a:p>
                <a:r>
                  <a:rPr lang="lv-LV" sz="2400" dirty="0" smtClean="0"/>
                  <a:t>Mioglobīns un hemoglobīns ir labi piemēri liganda atgriezeniskai piesaistei pie proteīna</a:t>
                </a:r>
              </a:p>
              <a:p>
                <a:r>
                  <a:rPr lang="lv-LV" sz="2400" dirty="0" smtClean="0"/>
                  <a:t>Liganda atgriezenisku piesaistīšanos pie proteīna var raksturot ar vienādojumu: </a:t>
                </a:r>
              </a:p>
              <a:p>
                <a:r>
                  <a:rPr lang="lv-LV" sz="2400" dirty="0" smtClean="0"/>
                  <a:t>P + L </a:t>
                </a:r>
                <a14:m>
                  <m:oMath xmlns:m="http://schemas.openxmlformats.org/officeDocument/2006/math">
                    <m:r>
                      <a:rPr lang="lv-LV" sz="2400" i="1" smtClean="0">
                        <a:latin typeface="Cambria Math"/>
                        <a:ea typeface="Cambria Math"/>
                      </a:rPr>
                      <m:t>⇋</m:t>
                    </m:r>
                    <m:r>
                      <m:rPr>
                        <m:sty m:val="p"/>
                      </m:rPr>
                      <a:rPr lang="lv-LV" sz="2400" b="0" i="0" smtClean="0">
                        <a:latin typeface="Cambria Math"/>
                        <a:ea typeface="Cambria Math"/>
                      </a:rPr>
                      <m:t>PL</m:t>
                    </m:r>
                  </m:oMath>
                </a14:m>
                <a:endParaRPr lang="lv-LV" sz="2400" dirty="0" smtClean="0">
                  <a:latin typeface="Calibri" pitchFamily="34" charset="0"/>
                </a:endParaRPr>
              </a:p>
              <a:p>
                <a:r>
                  <a:rPr lang="lv-LV" sz="2400" dirty="0" smtClean="0">
                    <a:latin typeface="Calibri" pitchFamily="34" charset="0"/>
                  </a:rPr>
                  <a:t>Asociācijas konstante K</a:t>
                </a:r>
                <a:r>
                  <a:rPr lang="lv-LV" sz="2400" baseline="-25000" dirty="0" smtClean="0">
                    <a:latin typeface="Calibri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lv-LV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800" b="0" i="0" smtClean="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sz="2800" b="0" i="0" smtClean="0">
                            <a:latin typeface="Cambria Math"/>
                          </a:rPr>
                          <m:t>PL</m:t>
                        </m:r>
                        <m:r>
                          <a:rPr lang="lv-LV" sz="2800" b="0" i="0" smtClean="0">
                            <a:latin typeface="Cambria Math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800" b="0" i="0" smtClean="0">
                                <a:latin typeface="Cambria Math"/>
                              </a:rPr>
                              <m:t>P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lv-LV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800" b="0" i="0" smtClean="0">
                                <a:latin typeface="Cambria Math"/>
                              </a:rPr>
                              <m:t>L</m:t>
                            </m:r>
                          </m:e>
                        </m:d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</a:t>
                </a:r>
                <a:endParaRPr lang="lv-LV" sz="2800" dirty="0" smtClean="0">
                  <a:latin typeface="Calibri" pitchFamily="34" charset="0"/>
                </a:endParaRPr>
              </a:p>
              <a:p>
                <a:r>
                  <a:rPr lang="lv-LV" sz="2400" dirty="0" smtClean="0">
                    <a:latin typeface="Calibri" pitchFamily="34" charset="0"/>
                  </a:rPr>
                  <a:t>Disociācijas konstante K</a:t>
                </a:r>
                <a:r>
                  <a:rPr lang="lv-LV" sz="2400" baseline="-25000" dirty="0" smtClean="0">
                    <a:latin typeface="Calibri" pitchFamily="34" charset="0"/>
                  </a:rPr>
                  <a:t>d</a:t>
                </a:r>
                <a:r>
                  <a:rPr lang="lv-LV" sz="2400" dirty="0" smtClean="0">
                    <a:latin typeface="Calibri" pitchFamily="34" charset="0"/>
                  </a:rPr>
                  <a:t>=1/K</a:t>
                </a:r>
                <a:r>
                  <a:rPr lang="lv-LV" sz="2400" baseline="-25000" dirty="0" smtClean="0">
                    <a:latin typeface="Calibri" pitchFamily="34" charset="0"/>
                  </a:rPr>
                  <a:t>a</a:t>
                </a:r>
              </a:p>
              <a:p>
                <a:r>
                  <a:rPr lang="lv-LV" sz="2400" dirty="0" smtClean="0">
                    <a:latin typeface="Calibri" pitchFamily="34" charset="0"/>
                  </a:rPr>
                  <a:t>Aizņemto liganda piesaistīšanas centru </a:t>
                </a:r>
                <a:r>
                  <a:rPr lang="lv-LV" sz="2400" dirty="0">
                    <a:latin typeface="Calibri" pitchFamily="34" charset="0"/>
                  </a:rPr>
                  <a:t>frakcija </a:t>
                </a:r>
                <a:r>
                  <a:rPr lang="lv-LV" sz="2400" dirty="0" smtClean="0">
                    <a:latin typeface="Calibri" pitchFamily="34" charset="0"/>
                  </a:rPr>
                  <a:t>(piesātinājuma pakāpe) θ</a:t>
                </a:r>
                <a:r>
                  <a:rPr lang="lv-LV" sz="2400" dirty="0">
                    <a:latin typeface="Calibri" pitchFamily="34" charset="0"/>
                  </a:rPr>
                  <a:t>:</a:t>
                </a:r>
                <a:endParaRPr lang="lv-LV" sz="2400" dirty="0" smtClean="0">
                  <a:latin typeface="Calibri" pitchFamily="34" charset="0"/>
                </a:endParaRPr>
              </a:p>
              <a:p>
                <a:r>
                  <a:rPr lang="lv-LV" sz="2400" dirty="0" smtClean="0">
                    <a:latin typeface="Calibri" pitchFamily="34" charset="0"/>
                  </a:rPr>
                  <a:t>θ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1" smtClean="0">
                            <a:latin typeface="Cambria Math"/>
                          </a:rPr>
                          <m:t>𝐴𝑖𝑧</m:t>
                        </m:r>
                        <m:r>
                          <a:rPr lang="lv-LV" sz="2400" b="0" i="1" smtClean="0">
                            <a:latin typeface="Cambria Math"/>
                          </a:rPr>
                          <m:t>ņ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𝑒𝑚𝑡𝑜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𝑝𝑖𝑒𝑠𝑎𝑖𝑠𝑡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īš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𝑎𝑛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ā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𝑐𝑒𝑛𝑡𝑟𝑢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𝑠𝑘𝑎𝑖𝑡𝑠</m:t>
                        </m:r>
                      </m:num>
                      <m:den>
                        <m:r>
                          <a:rPr lang="lv-LV" sz="2400" b="0" i="1" smtClean="0">
                            <a:latin typeface="Cambria Math"/>
                          </a:rPr>
                          <m:t>𝐾𝑜𝑝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ē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𝑗𝑎𝑖𝑠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𝑝𝑖𝑒𝑠𝑎𝑖𝑠𝑡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īš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𝑎𝑛</m:t>
                        </m:r>
                        <m:r>
                          <a:rPr lang="lv-LV" sz="2400" b="0" i="1" smtClean="0">
                            <a:latin typeface="Cambria Math"/>
                          </a:rPr>
                          <m:t>ā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𝑐𝑒𝑛𝑡𝑟𝑢</m:t>
                        </m:r>
                        <m:r>
                          <a:rPr lang="lv-LV" sz="2400" b="0" i="1" smtClean="0">
                            <a:latin typeface="Cambria Math"/>
                          </a:rPr>
                          <m:t> </m:t>
                        </m:r>
                        <m:r>
                          <a:rPr lang="lv-LV" sz="2400" b="0" i="1" smtClean="0">
                            <a:latin typeface="Cambria Math"/>
                          </a:rPr>
                          <m:t>𝑠𝑘𝑎𝑖𝑡𝑠</m:t>
                        </m:r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sz="2400" b="0" i="0" smtClean="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PL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b="0" i="0" smtClean="0">
                                <a:latin typeface="Cambria Math"/>
                              </a:rPr>
                              <m:t>PL</m:t>
                            </m:r>
                          </m:e>
                        </m:d>
                        <m:r>
                          <a:rPr lang="lv-LV" sz="2400" b="0" i="0" smtClean="0">
                            <a:latin typeface="Cambria Math"/>
                          </a:rPr>
                          <m:t>+[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lv-LV" sz="2400" dirty="0" smtClean="0">
                  <a:latin typeface="Calibri" pitchFamily="34" charset="0"/>
                </a:endParaRPr>
              </a:p>
              <a:p>
                <a:r>
                  <a:rPr lang="lv-LV" sz="2400" dirty="0">
                    <a:latin typeface="Calibri" pitchFamily="34" charset="0"/>
                  </a:rPr>
                  <a:t>θ </a:t>
                </a:r>
                <a:r>
                  <a:rPr lang="lv-LV" sz="2400" dirty="0" smtClean="0">
                    <a:latin typeface="Calibri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="0" i="0" baseline="-25000" smtClean="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b="0" i="0" smtClean="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 b="0" i="0" smtClean="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P</m:t>
                            </m:r>
                          </m:e>
                        </m:d>
                        <m:r>
                          <a:rPr lang="lv-LV" sz="2400" b="0" i="0" smtClean="0">
                            <a:latin typeface="Cambria Math"/>
                          </a:rPr>
                          <m:t>+[</m:t>
                        </m:r>
                        <m:r>
                          <m:rPr>
                            <m:sty m:val="p"/>
                          </m:rPr>
                          <a:rPr lang="lv-LV" sz="2400" b="0" i="0" smtClean="0">
                            <a:latin typeface="Cambria Math"/>
                          </a:rPr>
                          <m:t>P</m:t>
                        </m:r>
                        <m:r>
                          <a:rPr lang="lv-LV" sz="2400" b="0" i="0" smtClean="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 b="0" i="1" smtClean="0">
                            <a:latin typeface="Cambria Math"/>
                          </a:rPr>
                          <m:t>+1</m:t>
                        </m:r>
                      </m:den>
                    </m:f>
                    <m:r>
                      <a:rPr lang="lv-LV" sz="2400" b="0" i="0" dirty="0" smtClean="0">
                        <a:latin typeface="Cambria Math"/>
                      </a:rPr>
                      <m:t>=</m:t>
                    </m:r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</a:t>
                </a:r>
                <a:r>
                  <a:rPr lang="lv-LV" sz="2400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i="0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 i="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 i="0">
                            <a:latin typeface="Cambria Math"/>
                          </a:rPr>
                          <m:t>+1</m:t>
                        </m:r>
                        <m:r>
                          <a:rPr lang="lv-LV" sz="2400" b="0" i="0" smtClean="0">
                            <a:latin typeface="Cambria Math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sz="2400" baseline="-25000">
                            <a:latin typeface="Cambria Math"/>
                          </a:rPr>
                          <m:t>a</m:t>
                        </m:r>
                      </m:den>
                    </m:f>
                  </m:oMath>
                </a14:m>
                <a:r>
                  <a:rPr lang="lv-LV" sz="2400" dirty="0" smtClean="0">
                    <a:latin typeface="Calibri" pitchFamily="34" charset="0"/>
                  </a:rPr>
                  <a:t> = </a:t>
                </a:r>
                <a:r>
                  <a:rPr lang="lv-LV" sz="2400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 sz="2400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 sz="240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 sz="2400">
                            <a:latin typeface="Cambria Math"/>
                          </a:rPr>
                          <m:t>Kd</m:t>
                        </m:r>
                      </m:den>
                    </m:f>
                  </m:oMath>
                </a14:m>
                <a:r>
                  <a:rPr lang="lv-LV" sz="2400" dirty="0">
                    <a:latin typeface="Calibri" pitchFamily="34" charset="0"/>
                  </a:rPr>
                  <a:t> </a:t>
                </a:r>
                <a:endParaRPr lang="en-US" sz="2400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14400"/>
                <a:ext cx="8229600" cy="5807075"/>
              </a:xfrm>
              <a:blipFill rotWithShape="0">
                <a:blip r:embed="rId2"/>
                <a:stretch>
                  <a:fillRect l="-1037" t="-839" r="-1111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Calibri" pitchFamily="34" charset="0"/>
              </a:rPr>
              <a:t>θ un disociācijas konstante </a:t>
            </a:r>
            <a:r>
              <a:rPr lang="lv-LV" dirty="0" err="1" smtClean="0">
                <a:latin typeface="Calibri" pitchFamily="34" charset="0"/>
              </a:rPr>
              <a:t>K</a:t>
            </a:r>
            <a:r>
              <a:rPr lang="lv-LV" baseline="-25000" dirty="0" err="1" smtClean="0">
                <a:latin typeface="Calibri" pitchFamily="34" charset="0"/>
              </a:rPr>
              <a:t>d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8686800" cy="1219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Skaitliski, </a:t>
            </a:r>
            <a:r>
              <a:rPr lang="lv-LV" sz="2400" dirty="0" err="1" smtClean="0"/>
              <a:t>K</a:t>
            </a:r>
            <a:r>
              <a:rPr lang="lv-LV" sz="2400" baseline="-25000" dirty="0" err="1" smtClean="0"/>
              <a:t>d</a:t>
            </a:r>
            <a:r>
              <a:rPr lang="lv-LV" sz="2400" dirty="0" smtClean="0"/>
              <a:t> ir vienāda ar </a:t>
            </a:r>
            <a:r>
              <a:rPr lang="lv-LV" sz="2400" dirty="0" err="1" smtClean="0"/>
              <a:t>liganda</a:t>
            </a:r>
            <a:r>
              <a:rPr lang="lv-LV" sz="2400" dirty="0" smtClean="0"/>
              <a:t> koncentrāciju, pie kuras puse no </a:t>
            </a:r>
            <a:r>
              <a:rPr lang="lv-LV" sz="2400" dirty="0" err="1" smtClean="0"/>
              <a:t>liganda</a:t>
            </a:r>
            <a:r>
              <a:rPr lang="lv-LV" sz="2400" dirty="0" smtClean="0"/>
              <a:t> piesaistīšanās centriem ir aizpildīta, t.i., </a:t>
            </a:r>
            <a:r>
              <a:rPr lang="lv-LV" sz="2400" dirty="0">
                <a:latin typeface="Calibri" pitchFamily="34" charset="0"/>
              </a:rPr>
              <a:t>θ </a:t>
            </a:r>
            <a:r>
              <a:rPr lang="lv-LV" sz="2400" dirty="0" smtClean="0"/>
              <a:t>=1/2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096000" cy="414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Formulas skābeklim  un citiem gāzveida </a:t>
            </a:r>
            <a:r>
              <a:rPr lang="lv-LV" dirty="0" err="1" smtClean="0"/>
              <a:t>ligandiem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8800"/>
                <a:ext cx="8229600" cy="4525963"/>
              </a:xfrm>
            </p:spPr>
            <p:txBody>
              <a:bodyPr/>
              <a:lstStyle/>
              <a:p>
                <a:r>
                  <a:rPr lang="lv-LV" dirty="0" smtClean="0">
                    <a:latin typeface="Calibri" pitchFamily="34" charset="0"/>
                  </a:rPr>
                  <a:t> θ </a:t>
                </a:r>
                <a14:m>
                  <m:oMath xmlns:m="http://schemas.openxmlformats.org/officeDocument/2006/math">
                    <m:r>
                      <a:rPr lang="lv-LV" b="0" i="0" dirty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a:rPr lang="lv-LV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baseline="-2500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lv-LV" dirty="0">
                    <a:latin typeface="Calibri" pitchFamily="34" charset="0"/>
                  </a:rPr>
                  <a:t> </a:t>
                </a:r>
                <a:r>
                  <a:rPr lang="lv-LV" dirty="0" smtClean="0">
                    <a:latin typeface="Calibri" pitchFamily="34" charset="0"/>
                  </a:rPr>
                  <a:t>=</a:t>
                </a:r>
                <a:r>
                  <a:rPr lang="lv-LV" dirty="0"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0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 dirty="0">
                            <a:latin typeface="Cambria Math"/>
                          </a:rPr>
                          <m:t>O</m:t>
                        </m:r>
                        <m:r>
                          <a:rPr lang="lv-LV" baseline="-25000" dirty="0">
                            <a:latin typeface="Cambria Math"/>
                          </a:rPr>
                          <m:t>2</m:t>
                        </m:r>
                        <m:r>
                          <a:rPr lang="lv-LV" b="0" i="0" dirty="0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lv-LV" b="0" i="0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/>
                          </a:rPr>
                          <m:t>O</m:t>
                        </m:r>
                        <m:r>
                          <a:rPr lang="lv-LV" baseline="-25000">
                            <a:latin typeface="Cambria Math"/>
                          </a:rPr>
                          <m:t>2</m:t>
                        </m:r>
                        <m:r>
                          <a:rPr lang="lv-LV" b="0" i="0" smtClean="0">
                            <a:latin typeface="Cambria Math" panose="02040503050406030204" pitchFamily="18" charset="0"/>
                          </a:rPr>
                          <m:t>]</m:t>
                        </m:r>
                        <m:r>
                          <a:rPr lang="lv-LV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b="0" i="0" baseline="-25000" smtClean="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endParaRPr lang="lv-LV" dirty="0" smtClean="0">
                  <a:latin typeface="Calibri" pitchFamily="34" charset="0"/>
                </a:endParaRPr>
              </a:p>
              <a:p>
                <a:r>
                  <a:rPr lang="lv-LV" dirty="0" smtClean="0">
                    <a:latin typeface="Calibri" pitchFamily="34" charset="0"/>
                  </a:rPr>
                  <a:t>Gāzveida </a:t>
                </a:r>
                <a:r>
                  <a:rPr lang="lv-LV" dirty="0" err="1" smtClean="0">
                    <a:latin typeface="Calibri" pitchFamily="34" charset="0"/>
                  </a:rPr>
                  <a:t>ligandiem</a:t>
                </a:r>
                <a:r>
                  <a:rPr lang="lv-LV" dirty="0" smtClean="0">
                    <a:latin typeface="Calibri" pitchFamily="34" charset="0"/>
                  </a:rPr>
                  <a:t> ērtāk ir mērīt gāzes parciālo spiedienu virs šķīduma</a:t>
                </a:r>
              </a:p>
              <a:p>
                <a:r>
                  <a:rPr lang="lv-LV" dirty="0" err="1" smtClean="0">
                    <a:latin typeface="Calibri" pitchFamily="34" charset="0"/>
                  </a:rPr>
                  <a:t>K</a:t>
                </a:r>
                <a:r>
                  <a:rPr lang="lv-LV" baseline="-25000" dirty="0" err="1" smtClean="0">
                    <a:latin typeface="Calibri" pitchFamily="34" charset="0"/>
                  </a:rPr>
                  <a:t>d</a:t>
                </a:r>
                <a:r>
                  <a:rPr lang="lv-LV" dirty="0" smtClean="0">
                    <a:latin typeface="Calibri" pitchFamily="34" charset="0"/>
                  </a:rPr>
                  <a:t> aizstāj ar t.s. P</a:t>
                </a:r>
                <a:r>
                  <a:rPr lang="lv-LV" baseline="-25000" dirty="0" smtClean="0">
                    <a:latin typeface="Calibri" pitchFamily="34" charset="0"/>
                  </a:rPr>
                  <a:t>50</a:t>
                </a:r>
                <a:r>
                  <a:rPr lang="lv-LV" dirty="0" smtClean="0">
                    <a:latin typeface="Calibri" pitchFamily="34" charset="0"/>
                  </a:rPr>
                  <a:t>, t.i., parciālo spiedienu, pie kura ir aizpildīta puse no visiem </a:t>
                </a:r>
                <a:r>
                  <a:rPr lang="lv-LV" dirty="0" err="1" smtClean="0">
                    <a:latin typeface="Calibri" pitchFamily="34" charset="0"/>
                  </a:rPr>
                  <a:t>ligandu</a:t>
                </a:r>
                <a:r>
                  <a:rPr lang="lv-LV" dirty="0" smtClean="0">
                    <a:latin typeface="Calibri" pitchFamily="34" charset="0"/>
                  </a:rPr>
                  <a:t> piesaistīšanas centriem:</a:t>
                </a:r>
              </a:p>
              <a:p>
                <a:r>
                  <a:rPr lang="lv-LV" dirty="0">
                    <a:latin typeface="Calibri" pitchFamily="34" charset="0"/>
                  </a:rPr>
                  <a:t> θ </a:t>
                </a:r>
                <a14:m>
                  <m:oMath xmlns:m="http://schemas.openxmlformats.org/officeDocument/2006/math">
                    <m:r>
                      <a:rPr lang="lv-LV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lv-LV" b="0" i="0" dirty="0" smtClean="0">
                            <a:latin typeface="Cambria Math"/>
                          </a:rPr>
                          <m:t>pO</m:t>
                        </m:r>
                        <m:r>
                          <a:rPr lang="lv-LV" b="0" i="0" baseline="-25000" dirty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/>
                          </a:rPr>
                          <m:t>pO</m:t>
                        </m:r>
                        <m:r>
                          <a:rPr lang="lv-LV" b="0" i="0" baseline="-25000" smtClean="0">
                            <a:latin typeface="Cambria Math"/>
                          </a:rPr>
                          <m:t>2</m:t>
                        </m:r>
                        <m:r>
                          <a:rPr lang="lv-LV" i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/>
                          </a:rPr>
                          <m:t>P</m:t>
                        </m:r>
                        <m:r>
                          <a:rPr lang="lv-LV" b="0" i="0" baseline="-25000" smtClean="0">
                            <a:latin typeface="Cambria Math"/>
                          </a:rPr>
                          <m:t>50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8800"/>
                <a:ext cx="8229600" cy="4525963"/>
              </a:xfrm>
              <a:blipFill rotWithShape="0">
                <a:blip r:embed="rId2"/>
                <a:stretch>
                  <a:fillRect l="-1704" r="-1704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err="1" smtClean="0"/>
              <a:t>Mioglobīna-skābekļa</a:t>
            </a:r>
            <a:r>
              <a:rPr lang="lv-LV" dirty="0" smtClean="0"/>
              <a:t> mijiedarbība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400"/>
            <a:ext cx="8229600" cy="2209600"/>
          </a:xfrm>
        </p:spPr>
        <p:txBody>
          <a:bodyPr>
            <a:normAutofit fontScale="85000" lnSpcReduction="10000"/>
          </a:bodyPr>
          <a:lstStyle/>
          <a:p>
            <a:r>
              <a:rPr lang="lv-LV" dirty="0" smtClean="0"/>
              <a:t>Skābekļa koncentrācija ir aizstāta ar parciālo spiedienu</a:t>
            </a:r>
          </a:p>
          <a:p>
            <a:r>
              <a:rPr lang="lv-LV" dirty="0" smtClean="0"/>
              <a:t>Kā redzams no līknes formas, mioglobīnam ir augsta afinitāte  pret skābekli un puse no piesaistīšanās centriem ir aizņemti jau pie zema parciālā spiediena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4953000" cy="36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1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Mioglobīns un gaļas krāsa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Sarkano krāsu gaļai piešķir oksimioglobīns</a:t>
            </a:r>
            <a:endParaRPr lang="lv-LV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973231"/>
              </p:ext>
            </p:extLst>
          </p:nvPr>
        </p:nvGraphicFramePr>
        <p:xfrm>
          <a:off x="1447800" y="2438400"/>
          <a:ext cx="6096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Gaļas veids</a:t>
                      </a:r>
                      <a:endParaRPr lang="lv-LV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Mioglobīna</a:t>
                      </a:r>
                      <a:r>
                        <a:rPr lang="lv-LV" baseline="0" dirty="0" smtClean="0"/>
                        <a:t> saturs, %</a:t>
                      </a:r>
                      <a:endParaRPr lang="lv-LV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Baltā vistas 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0.05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Cūkgaļa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0.1-0.3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Teļa 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0.4-1.0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Pieauguša liellopa gaļa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1.5-2.0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Kašalots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5.0</a:t>
                      </a:r>
                      <a:endParaRPr lang="lv-LV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0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Kāpēc veikalos gaļa ir sarkanā krāsā?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15400" cy="2971800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Gaļa ir sarkana tikai tikmēr, kamēr Fe joni porfirīna sastāvā ir reducēti un ar piesaistītu skābekli (oksimioglobīns) </a:t>
            </a:r>
          </a:p>
          <a:p>
            <a:r>
              <a:rPr lang="lv-LV" sz="2400" dirty="0" smtClean="0"/>
              <a:t>Joniem oksidējoties par Fe</a:t>
            </a:r>
            <a:r>
              <a:rPr lang="lv-LV" sz="2400" baseline="30000" dirty="0" smtClean="0"/>
              <a:t>3+</a:t>
            </a:r>
            <a:r>
              <a:rPr lang="lv-LV" sz="2400" dirty="0" smtClean="0"/>
              <a:t>, krāsa kļūst pelēki brūna</a:t>
            </a:r>
          </a:p>
          <a:p>
            <a:r>
              <a:rPr lang="lv-LV" sz="2400" dirty="0" smtClean="0"/>
              <a:t>Iepakojot gaļu atmosfērā ar nelielu CO daudzumu, CO piesaistas pie Fe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porfirīna sastāvā un veido karboksimioglobīnu, kurš arī ir sarkans</a:t>
            </a:r>
          </a:p>
          <a:p>
            <a:r>
              <a:rPr lang="lv-LV" sz="2400" dirty="0" smtClean="0"/>
              <a:t>Līdzīgu efektu var panākt, uzkaisot nedaudz nitrīta – Fe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porfirīna komplekss tad piesaista NO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648200"/>
            <a:ext cx="2628900" cy="184102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962400" y="5257800"/>
            <a:ext cx="609600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27656" y="4819812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CO</a:t>
            </a:r>
            <a:endParaRPr lang="lv-LV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97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err="1" smtClean="0"/>
              <a:t>Daudzšūņu</a:t>
            </a:r>
            <a:r>
              <a:rPr lang="lv-LV" sz="3200" dirty="0" smtClean="0"/>
              <a:t> evolūcijas atkarība no skābekļa transporta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57" y="1066800"/>
            <a:ext cx="8915400" cy="38100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Skābekļa vājā difūzijas spēja audos nozīmē, ka jebkuram lielākam organismam ir jābūt apgādātam ar skābekļa transporta sistēmu</a:t>
            </a:r>
          </a:p>
          <a:p>
            <a:r>
              <a:rPr lang="lv-LV" sz="2400" dirty="0"/>
              <a:t>Insektiem nav īpašas skābekļa transportsistēmas, skābeklis pārvietojas ar difūzijas palīdzību, tādēļ insekti nevar būt sevišķi lieli</a:t>
            </a:r>
          </a:p>
          <a:p>
            <a:r>
              <a:rPr lang="lv-LV" sz="2400" dirty="0" smtClean="0"/>
              <a:t>Karbona </a:t>
            </a:r>
            <a:r>
              <a:rPr lang="lv-LV" sz="2400" dirty="0"/>
              <a:t>periodā </a:t>
            </a:r>
            <a:r>
              <a:rPr lang="lv-LV" sz="2400" dirty="0" smtClean="0"/>
              <a:t>(350-300 Ma) skābekļa </a:t>
            </a:r>
            <a:r>
              <a:rPr lang="lv-LV" sz="2400" dirty="0"/>
              <a:t>koncentrācija gaisā bija augstāka, tāpēc insekti varēja kļūt lielāki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 descr="http://www.prehistoric-wildlife.com/images/species/m/meganeura-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7" y="3748187"/>
            <a:ext cx="2832100" cy="28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48187"/>
            <a:ext cx="5939692" cy="2895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lv-LV" dirty="0" smtClean="0"/>
              <a:t>Hemoglobīns</a:t>
            </a:r>
            <a:endParaRPr lang="en-GB" dirty="0" smtClean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826069"/>
            <a:ext cx="51054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2944"/>
            <a:ext cx="47244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lv-LV" sz="2400" dirty="0" err="1"/>
              <a:t>Mioglobīns</a:t>
            </a:r>
            <a:r>
              <a:rPr lang="lv-LV" sz="2400" dirty="0"/>
              <a:t> ir monomērs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Hemoglobīns satur 4 monomērus: 2x</a:t>
            </a:r>
            <a:r>
              <a:rPr lang="lv-LV" sz="2400" dirty="0">
                <a:latin typeface="Symbol" pitchFamily="18" charset="2"/>
              </a:rPr>
              <a:t>a</a:t>
            </a:r>
            <a:r>
              <a:rPr lang="lv-LV" sz="2400" dirty="0"/>
              <a:t> un 2x </a:t>
            </a:r>
            <a:r>
              <a:rPr lang="lv-LV" sz="2400" dirty="0">
                <a:latin typeface="Symbol" pitchFamily="18" charset="2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lv-LV" sz="2400" dirty="0"/>
              <a:t> </a:t>
            </a:r>
            <a:r>
              <a:rPr lang="lv-LV" sz="2400" dirty="0">
                <a:latin typeface="Symbol" pitchFamily="18" charset="2"/>
              </a:rPr>
              <a:t>a</a:t>
            </a:r>
            <a:r>
              <a:rPr lang="lv-LV" sz="2400" dirty="0"/>
              <a:t> un </a:t>
            </a:r>
            <a:r>
              <a:rPr lang="lv-LV" sz="2400" dirty="0">
                <a:latin typeface="Symbol" pitchFamily="18" charset="2"/>
              </a:rPr>
              <a:t>b</a:t>
            </a:r>
            <a:r>
              <a:rPr lang="lv-LV" sz="2400" dirty="0"/>
              <a:t> ķēdes ir strukturāli līdzīgas un tām ir </a:t>
            </a:r>
            <a:r>
              <a:rPr lang="lv-LV" sz="2400" dirty="0" err="1"/>
              <a:t>globīna</a:t>
            </a:r>
            <a:r>
              <a:rPr lang="lv-LV" sz="2400" dirty="0"/>
              <a:t> </a:t>
            </a:r>
            <a:r>
              <a:rPr lang="lv-LV" sz="2400" dirty="0" err="1"/>
              <a:t>folds</a:t>
            </a:r>
            <a:endParaRPr lang="en-GB" sz="2400" dirty="0"/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485273"/>
            <a:ext cx="4038600" cy="3372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06156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Calibri" panose="020F0502020204030204" pitchFamily="34" charset="0"/>
              </a:rPr>
              <a:t>β</a:t>
            </a:r>
            <a:r>
              <a:rPr lang="lv-LV" sz="2400" dirty="0" smtClean="0">
                <a:latin typeface="Symbol" pitchFamily="18" charset="2"/>
              </a:rPr>
              <a:t>-</a:t>
            </a:r>
            <a:r>
              <a:rPr lang="lv-LV" sz="2400" dirty="0" smtClean="0"/>
              <a:t>globīni</a:t>
            </a:r>
            <a:endParaRPr lang="lv-LV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302360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Calibri" panose="020F0502020204030204" pitchFamily="34" charset="0"/>
              </a:rPr>
              <a:t>α</a:t>
            </a:r>
            <a:r>
              <a:rPr lang="lv-LV" sz="2400" dirty="0" smtClean="0">
                <a:latin typeface="Symbol" pitchFamily="18" charset="2"/>
              </a:rPr>
              <a:t>-</a:t>
            </a:r>
            <a:r>
              <a:rPr lang="lv-LV" sz="2400" dirty="0" smtClean="0"/>
              <a:t>globīni</a:t>
            </a:r>
            <a:endParaRPr lang="lv-LV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14700" y="3042585"/>
            <a:ext cx="1638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2400" dirty="0" smtClean="0">
                <a:latin typeface="Calibri" panose="020F0502020204030204" pitchFamily="34" charset="0"/>
              </a:rPr>
              <a:t>mioglobīns</a:t>
            </a:r>
          </a:p>
          <a:p>
            <a:endParaRPr lang="lv-LV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371850" y="64643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600-800 Ma</a:t>
            </a:r>
            <a:endParaRPr lang="lv-LV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58615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450-500 Ma</a:t>
            </a:r>
            <a:endParaRPr lang="lv-LV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9" grpId="0" animBg="1"/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Mioglobīna un hemoglobīna monomēru strukturālā līdzība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4114800" cy="5105400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Mioglobīna</a:t>
            </a:r>
            <a:r>
              <a:rPr lang="lv-LV" sz="2400" dirty="0" smtClean="0"/>
              <a:t> un hemoglobīna monomēru aminoskābju sekvences ir identiskas tikai 27 pozīcijās (no 146)</a:t>
            </a:r>
          </a:p>
          <a:p>
            <a:r>
              <a:rPr lang="lv-LV" sz="2400" dirty="0" smtClean="0"/>
              <a:t>Tomēr, struktūras ir ļoti līdzīgas </a:t>
            </a:r>
          </a:p>
          <a:p>
            <a:r>
              <a:rPr lang="lv-LV" sz="2400" dirty="0" smtClean="0"/>
              <a:t>Arī </a:t>
            </a:r>
            <a:r>
              <a:rPr lang="lv-LV" sz="2400" dirty="0" err="1" smtClean="0"/>
              <a:t>hēma</a:t>
            </a:r>
            <a:r>
              <a:rPr lang="lv-LV" sz="2400" dirty="0" smtClean="0"/>
              <a:t> grupa piesaistās līdzīgi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94" y="1676400"/>
            <a:ext cx="4799106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28600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Skābekli piesaistošie proteīni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056" y="914400"/>
            <a:ext cx="9144000" cy="5638800"/>
          </a:xfrm>
        </p:spPr>
        <p:txBody>
          <a:bodyPr>
            <a:normAutofit fontScale="92500" lnSpcReduction="10000"/>
          </a:bodyPr>
          <a:lstStyle/>
          <a:p>
            <a:r>
              <a:rPr lang="lv-LV" sz="2800" dirty="0"/>
              <a:t>Neviena </a:t>
            </a:r>
            <a:r>
              <a:rPr lang="lv-LV" sz="2800" dirty="0" smtClean="0"/>
              <a:t>aminoskābju </a:t>
            </a:r>
            <a:r>
              <a:rPr lang="lv-LV" sz="2800" dirty="0"/>
              <a:t>sānu ķēde nespēj tieši piesaistīt </a:t>
            </a:r>
            <a:r>
              <a:rPr lang="lv-LV" sz="2800" dirty="0" smtClean="0"/>
              <a:t>skābekli...</a:t>
            </a:r>
            <a:endParaRPr lang="lv-LV" sz="2800" dirty="0"/>
          </a:p>
          <a:p>
            <a:r>
              <a:rPr lang="lv-LV" sz="2800" dirty="0" smtClean="0"/>
              <a:t>Pārejas </a:t>
            </a:r>
            <a:r>
              <a:rPr lang="lv-LV" sz="2800" dirty="0"/>
              <a:t>metālu joni – piemēram Fe</a:t>
            </a:r>
            <a:r>
              <a:rPr lang="lv-LV" sz="2800" baseline="30000" dirty="0"/>
              <a:t>2+</a:t>
            </a:r>
            <a:r>
              <a:rPr lang="lv-LV" sz="2800" dirty="0"/>
              <a:t> un Cu</a:t>
            </a:r>
            <a:r>
              <a:rPr lang="lv-LV" sz="2800" baseline="30000" dirty="0"/>
              <a:t>2+</a:t>
            </a:r>
            <a:r>
              <a:rPr lang="lv-LV" sz="2800" dirty="0"/>
              <a:t> piesaista skābekli</a:t>
            </a:r>
          </a:p>
          <a:p>
            <a:r>
              <a:rPr lang="lv-LV" sz="2800" dirty="0"/>
              <a:t>Tomēr, brīvi Fe</a:t>
            </a:r>
            <a:r>
              <a:rPr lang="lv-LV" sz="2800" baseline="30000" dirty="0"/>
              <a:t>2+</a:t>
            </a:r>
            <a:r>
              <a:rPr lang="lv-LV" sz="2800" dirty="0"/>
              <a:t>  - skābekļa kompleksi ģenerē augsti reaģētspējīgus OH radikāļus, kas var novest pie DNS bojājumiem</a:t>
            </a:r>
          </a:p>
          <a:p>
            <a:r>
              <a:rPr lang="lv-LV" sz="2800" dirty="0"/>
              <a:t>Tādēļ evolūcijas gaitā ir radīti īpaši proteīni, kuri spēj transportēt skābekli</a:t>
            </a:r>
          </a:p>
          <a:p>
            <a:r>
              <a:rPr lang="lv-LV" sz="2800" dirty="0" smtClean="0"/>
              <a:t>Sānu </a:t>
            </a:r>
            <a:r>
              <a:rPr lang="lv-LV" sz="2800" dirty="0"/>
              <a:t>ķēdes spēj piesaistīt Fe</a:t>
            </a:r>
            <a:r>
              <a:rPr lang="lv-LV" sz="2800" baseline="30000" dirty="0"/>
              <a:t>2+</a:t>
            </a:r>
            <a:r>
              <a:rPr lang="lv-LV" sz="2800" dirty="0"/>
              <a:t> </a:t>
            </a:r>
            <a:r>
              <a:rPr lang="lv-LV" sz="2800" dirty="0" smtClean="0"/>
              <a:t>vai Cu</a:t>
            </a:r>
            <a:r>
              <a:rPr lang="lv-LV" sz="2800" baseline="30000" dirty="0" smtClean="0"/>
              <a:t>2+</a:t>
            </a:r>
            <a:r>
              <a:rPr lang="lv-LV" sz="2800" dirty="0" smtClean="0"/>
              <a:t> jonus</a:t>
            </a:r>
            <a:r>
              <a:rPr lang="lv-LV" sz="2800" dirty="0"/>
              <a:t>, kuri, savukārt, var piesaistīt skābekli </a:t>
            </a:r>
          </a:p>
          <a:p>
            <a:r>
              <a:rPr lang="lv-LV" sz="2800" dirty="0"/>
              <a:t>Skābekli piesaista tikai Fe</a:t>
            </a:r>
            <a:r>
              <a:rPr lang="lv-LV" sz="2800" baseline="30000" dirty="0"/>
              <a:t>2+</a:t>
            </a:r>
            <a:r>
              <a:rPr lang="lv-LV" sz="2800" dirty="0"/>
              <a:t> joni, bet ne Fe</a:t>
            </a:r>
            <a:r>
              <a:rPr lang="lv-LV" sz="2800" baseline="30000" dirty="0"/>
              <a:t>3+</a:t>
            </a:r>
            <a:r>
              <a:rPr lang="lv-LV" sz="2800" dirty="0"/>
              <a:t> joni</a:t>
            </a:r>
          </a:p>
          <a:p>
            <a:r>
              <a:rPr lang="lv-LV" sz="2800" dirty="0"/>
              <a:t>Fe</a:t>
            </a:r>
            <a:r>
              <a:rPr lang="lv-LV" sz="2800" baseline="30000" dirty="0"/>
              <a:t>2+</a:t>
            </a:r>
            <a:r>
              <a:rPr lang="lv-LV" sz="2800" dirty="0"/>
              <a:t> viegli oksidējas par Fe</a:t>
            </a:r>
            <a:r>
              <a:rPr lang="lv-LV" sz="2800" baseline="30000" dirty="0"/>
              <a:t>3+</a:t>
            </a:r>
          </a:p>
          <a:p>
            <a:r>
              <a:rPr lang="lv-LV" sz="2800" dirty="0"/>
              <a:t>Fe</a:t>
            </a:r>
            <a:r>
              <a:rPr lang="lv-LV" sz="2800" baseline="30000" dirty="0"/>
              <a:t>2+</a:t>
            </a:r>
            <a:r>
              <a:rPr lang="lv-LV" sz="2800" dirty="0"/>
              <a:t> reducētā stāvoklī notur hēma </a:t>
            </a:r>
            <a:r>
              <a:rPr lang="lv-LV" sz="2800" dirty="0" smtClean="0"/>
              <a:t>molekula</a:t>
            </a:r>
          </a:p>
          <a:p>
            <a:r>
              <a:rPr lang="lv-LV" sz="2800" dirty="0" smtClean="0"/>
              <a:t>Ir sastopami arī </a:t>
            </a:r>
            <a:r>
              <a:rPr lang="lv-LV" sz="2800" dirty="0"/>
              <a:t>Cu</a:t>
            </a:r>
            <a:r>
              <a:rPr lang="lv-LV" sz="2800" baseline="30000" dirty="0"/>
              <a:t>2</a:t>
            </a:r>
            <a:r>
              <a:rPr lang="lv-LV" sz="2800" baseline="30000" dirty="0" smtClean="0"/>
              <a:t>+ </a:t>
            </a:r>
            <a:r>
              <a:rPr lang="lv-LV" sz="2800" dirty="0" smtClean="0"/>
              <a:t>piesaistoši skābekļa transportproteīni, to sastāvā nav hēma</a:t>
            </a:r>
            <a:endParaRPr lang="lv-LV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82" y="-15240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Kontakti starp hemoglobīna monomēriem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31856"/>
            <a:ext cx="5262562" cy="454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0562" y="93185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</a:t>
            </a:r>
            <a:r>
              <a:rPr lang="lv-LV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280291" y="107363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β</a:t>
            </a:r>
            <a:r>
              <a:rPr lang="lv-LV" sz="2400" b="1" baseline="-25000" dirty="0" smtClean="0"/>
              <a:t>2</a:t>
            </a:r>
            <a:endParaRPr lang="en-US" sz="2400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359644" y="512871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β</a:t>
            </a:r>
            <a:r>
              <a:rPr lang="lv-LV" sz="2400" b="1" baseline="-25000" dirty="0"/>
              <a:t>1</a:t>
            </a:r>
            <a:endParaRPr lang="en-US" sz="2400" b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234362" y="515211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</a:t>
            </a:r>
            <a:r>
              <a:rPr lang="lv-LV" sz="2400" b="1" baseline="-25000" dirty="0"/>
              <a:t>2</a:t>
            </a:r>
            <a:endParaRPr lang="en-US" sz="2400" b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6"/>
            <a:ext cx="4426907" cy="5029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Veidojas starp atšķirīgajām </a:t>
            </a:r>
            <a:r>
              <a:rPr lang="el-GR" sz="2400" dirty="0" smtClean="0"/>
              <a:t>α</a:t>
            </a:r>
            <a:r>
              <a:rPr lang="lv-LV" sz="2400" dirty="0" smtClean="0"/>
              <a:t> un </a:t>
            </a:r>
            <a:r>
              <a:rPr lang="el-GR" sz="2400" dirty="0" smtClean="0"/>
              <a:t>β</a:t>
            </a:r>
            <a:r>
              <a:rPr lang="lv-LV" sz="2400" dirty="0" smtClean="0"/>
              <a:t> </a:t>
            </a:r>
            <a:r>
              <a:rPr lang="lv-LV" sz="2400" dirty="0" err="1" smtClean="0"/>
              <a:t>subvienībām</a:t>
            </a:r>
            <a:endParaRPr lang="lv-LV" sz="2400" dirty="0" smtClean="0"/>
          </a:p>
          <a:p>
            <a:r>
              <a:rPr lang="lv-LV" sz="2400" dirty="0" smtClean="0"/>
              <a:t>Kontakti ir pārsvarā hidrofobi, bet dažas lādētas mijiedarbības ir būtiskas  dažādu hemoglobīna konformāciju veidošanā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83" y="-152400"/>
            <a:ext cx="8229600" cy="1143000"/>
          </a:xfrm>
        </p:spPr>
        <p:txBody>
          <a:bodyPr/>
          <a:lstStyle/>
          <a:p>
            <a:r>
              <a:rPr lang="lv-LV" dirty="0" smtClean="0"/>
              <a:t>Hemoglobīna T un R stāvokļi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2618"/>
            <a:ext cx="86868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Hemoglobīna makromolekula var atrasties divos dažādos stāvokļos – T (</a:t>
            </a:r>
            <a:r>
              <a:rPr lang="lv-LV" sz="2400" b="1" dirty="0" err="1" smtClean="0"/>
              <a:t>t</a:t>
            </a:r>
            <a:r>
              <a:rPr lang="lv-LV" sz="2400" dirty="0" err="1" smtClean="0"/>
              <a:t>ense</a:t>
            </a:r>
            <a:r>
              <a:rPr lang="lv-LV" sz="2400" dirty="0" smtClean="0"/>
              <a:t>) un R (</a:t>
            </a:r>
            <a:r>
              <a:rPr lang="lv-LV" sz="2400" b="1" dirty="0" err="1" smtClean="0"/>
              <a:t>r</a:t>
            </a:r>
            <a:r>
              <a:rPr lang="lv-LV" sz="2400" dirty="0" err="1" smtClean="0"/>
              <a:t>elaxed</a:t>
            </a:r>
            <a:r>
              <a:rPr lang="lv-LV" sz="2400" dirty="0" smtClean="0"/>
              <a:t>)</a:t>
            </a:r>
          </a:p>
          <a:p>
            <a:r>
              <a:rPr lang="lv-LV" sz="2400" dirty="0" smtClean="0"/>
              <a:t>T stāvoklim ir zemāka afinitāte pret skābekli nekā R stāvoklim</a:t>
            </a:r>
          </a:p>
          <a:p>
            <a:r>
              <a:rPr lang="lv-LV" sz="2400" dirty="0"/>
              <a:t>T un R stāvokļus stabilizē atšķirīgas lādētās mijiedarbības</a:t>
            </a:r>
            <a:endParaRPr lang="en-US" sz="2400" dirty="0"/>
          </a:p>
          <a:p>
            <a:r>
              <a:rPr lang="lv-LV" sz="2400" dirty="0" smtClean="0"/>
              <a:t>T</a:t>
            </a:r>
            <a:r>
              <a:rPr lang="lv-LV" sz="2400" dirty="0" smtClean="0">
                <a:latin typeface="Calibri"/>
              </a:rPr>
              <a:t>→</a:t>
            </a:r>
            <a:r>
              <a:rPr lang="lv-LV" sz="2400" dirty="0" smtClean="0"/>
              <a:t>R pāreju veicina paša skābekļa piesaistīšanās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95600"/>
            <a:ext cx="8153400" cy="375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2895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Asp FG1</a:t>
            </a:r>
            <a:endParaRPr lang="lv-LV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362200" y="3200400"/>
            <a:ext cx="38100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Skābekļa loma R stāvokļa ierosināšanā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30458"/>
            <a:ext cx="8534400" cy="2743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Pirms skābekļa piesaistīšanās </a:t>
            </a:r>
            <a:r>
              <a:rPr lang="lv-LV" sz="2400" dirty="0" err="1" smtClean="0"/>
              <a:t>hēma</a:t>
            </a:r>
            <a:r>
              <a:rPr lang="lv-LV" sz="2400" dirty="0" smtClean="0"/>
              <a:t> molekula ir mazliet izliekta</a:t>
            </a:r>
          </a:p>
          <a:p>
            <a:r>
              <a:rPr lang="lv-LV" sz="2400" dirty="0" smtClean="0"/>
              <a:t>Skābeklim piesaistoties, </a:t>
            </a:r>
            <a:r>
              <a:rPr lang="lv-LV" sz="2400" dirty="0" err="1" smtClean="0"/>
              <a:t>hēma</a:t>
            </a:r>
            <a:r>
              <a:rPr lang="lv-LV" sz="2400" dirty="0" smtClean="0"/>
              <a:t> molekula iztaisnojas</a:t>
            </a:r>
          </a:p>
          <a:p>
            <a:r>
              <a:rPr lang="lv-LV" sz="2400" dirty="0" smtClean="0"/>
              <a:t>Izmainās attālums starp </a:t>
            </a:r>
            <a:r>
              <a:rPr lang="lv-LV" sz="2400" dirty="0" err="1" smtClean="0"/>
              <a:t>hēmu</a:t>
            </a:r>
            <a:r>
              <a:rPr lang="lv-LV" sz="2400" dirty="0" smtClean="0"/>
              <a:t> un spirāles sānu ķēdēm</a:t>
            </a:r>
          </a:p>
          <a:p>
            <a:r>
              <a:rPr lang="lv-LV" sz="2400" dirty="0" smtClean="0"/>
              <a:t>Spirāles </a:t>
            </a:r>
            <a:r>
              <a:rPr lang="lv-LV" sz="2400" dirty="0" err="1" smtClean="0"/>
              <a:t>konformācija</a:t>
            </a:r>
            <a:r>
              <a:rPr lang="lv-LV" sz="2400" dirty="0" smtClean="0"/>
              <a:t> un novietojums nedaudz izmainās</a:t>
            </a:r>
          </a:p>
          <a:p>
            <a:r>
              <a:rPr lang="lv-LV" sz="2400" dirty="0" smtClean="0"/>
              <a:t>Ar to pietiek, lai monomēri nobīdītos un izveidotos jaunas lādētās mijiedarbības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73" y="1143000"/>
            <a:ext cx="5419725" cy="310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1873" y="1239032"/>
            <a:ext cx="1484688" cy="14165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43400" y="1295400"/>
            <a:ext cx="1524000" cy="14008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438150" y="2647950"/>
            <a:ext cx="2546294" cy="2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7200" y="2696214"/>
            <a:ext cx="525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6858000" cy="462169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mtClean="0"/>
              <a:t>Skābekļa loma R stāvokļa ierosināšanā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7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Kāpēc nepieciešami T un R stāvokļi?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Plaušās skābeklis ir jāuzņem – tādēļ labāk noder augsta afinitāte</a:t>
            </a:r>
          </a:p>
          <a:p>
            <a:r>
              <a:rPr lang="lv-LV" dirty="0" smtClean="0"/>
              <a:t>Audos skābeklis ir jāatdod – labāk noder zema afinitāte</a:t>
            </a:r>
          </a:p>
          <a:p>
            <a:r>
              <a:rPr lang="lv-LV" dirty="0" smtClean="0"/>
              <a:t>Pārslēdzoties no viena stāvokļa uz otru, hemoglobīns efektīvāk uzņem un atdod skābekli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27"/>
            <a:ext cx="8229600" cy="1143000"/>
          </a:xfrm>
        </p:spPr>
        <p:txBody>
          <a:bodyPr>
            <a:noAutofit/>
          </a:bodyPr>
          <a:lstStyle/>
          <a:p>
            <a:r>
              <a:rPr lang="lv-LV" sz="3600" dirty="0" smtClean="0"/>
              <a:t>Skābekļa molekulu kooperatīva piesaistīšanās hemoglobīnam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Plaušās katra nākošā skābekļa molekula piesaistās ar augstāku afinitāti</a:t>
            </a:r>
          </a:p>
          <a:p>
            <a:r>
              <a:rPr lang="lv-LV" sz="2400" dirty="0" smtClean="0"/>
              <a:t>Audos katra nākošā skābekļa molekula tiek vieglāk atdota</a:t>
            </a:r>
          </a:p>
          <a:p>
            <a:r>
              <a:rPr lang="lv-LV" sz="2400" dirty="0" smtClean="0"/>
              <a:t>Hemoglobīnam ir </a:t>
            </a:r>
            <a:r>
              <a:rPr lang="lv-LV" sz="2400" dirty="0" err="1" smtClean="0"/>
              <a:t>sigmoīda</a:t>
            </a:r>
            <a:r>
              <a:rPr lang="lv-LV" sz="2400" dirty="0" smtClean="0"/>
              <a:t> skābekļa piesaistīšanās līkne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82623"/>
            <a:ext cx="4495800" cy="37673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Hemoglobīns – </a:t>
            </a:r>
            <a:r>
              <a:rPr lang="lv-LV" dirty="0" err="1" smtClean="0"/>
              <a:t>allostērisks</a:t>
            </a:r>
            <a:r>
              <a:rPr lang="lv-LV" dirty="0" smtClean="0"/>
              <a:t> proteīns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rmAutofit/>
          </a:bodyPr>
          <a:lstStyle/>
          <a:p>
            <a:r>
              <a:rPr lang="lv-LV" sz="2400" dirty="0" err="1" smtClean="0"/>
              <a:t>Allostēriskos</a:t>
            </a:r>
            <a:r>
              <a:rPr lang="lv-LV" sz="2400" dirty="0" smtClean="0"/>
              <a:t> proteīnos modulatora piesaistīšanās vienā centrā izmaina </a:t>
            </a:r>
            <a:r>
              <a:rPr lang="lv-LV" sz="2400" dirty="0" err="1" smtClean="0"/>
              <a:t>liganda</a:t>
            </a:r>
            <a:r>
              <a:rPr lang="lv-LV" sz="2400" dirty="0" smtClean="0"/>
              <a:t> piesaistīšanos citā centrā</a:t>
            </a:r>
          </a:p>
          <a:p>
            <a:r>
              <a:rPr lang="lv-LV" sz="2400" dirty="0" smtClean="0"/>
              <a:t>Ja modulators un </a:t>
            </a:r>
            <a:r>
              <a:rPr lang="lv-LV" sz="2400" dirty="0" err="1" smtClean="0"/>
              <a:t>ligands</a:t>
            </a:r>
            <a:r>
              <a:rPr lang="lv-LV" sz="2400" dirty="0" smtClean="0"/>
              <a:t> ir viens un tas pats savienojums, </a:t>
            </a:r>
            <a:r>
              <a:rPr lang="lv-LV" sz="2400" dirty="0" err="1" smtClean="0"/>
              <a:t>allostērisko</a:t>
            </a:r>
            <a:r>
              <a:rPr lang="lv-LV" sz="2400" dirty="0" smtClean="0"/>
              <a:t> mijiedarbību sauc par </a:t>
            </a:r>
            <a:r>
              <a:rPr lang="lv-LV" sz="2400" i="1" dirty="0" err="1" smtClean="0"/>
              <a:t>homotrofu</a:t>
            </a:r>
            <a:endParaRPr lang="lv-LV" sz="2400" i="1" dirty="0" smtClean="0"/>
          </a:p>
          <a:p>
            <a:r>
              <a:rPr lang="lv-LV" sz="2400" dirty="0" smtClean="0"/>
              <a:t>Ja modulators un ligands ir atšķirīgi savienojumi, allostērisko mijiedarību sauc par </a:t>
            </a:r>
            <a:r>
              <a:rPr lang="lv-LV" sz="2400" i="1" dirty="0" smtClean="0"/>
              <a:t>heterotrofu</a:t>
            </a:r>
          </a:p>
          <a:p>
            <a:r>
              <a:rPr lang="lv-LV" sz="2400" dirty="0" smtClean="0"/>
              <a:t>Hemoglobīns ir gan homotrofas, gan heterotrofas allostēriskās mijiedarbības piemērs</a:t>
            </a:r>
          </a:p>
          <a:p>
            <a:endParaRPr lang="lv-LV" sz="2400" dirty="0" smtClean="0"/>
          </a:p>
          <a:p>
            <a:endParaRPr lang="lv-LV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5" y="214312"/>
            <a:ext cx="5391150" cy="6429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Kooperatīvā ligandu piesaistīšanās kvantitatīvā formā, Hilla vienādojums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4" y="1219200"/>
                <a:ext cx="9139136" cy="487680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lv-LV" dirty="0" smtClean="0"/>
                  <a:t>Proteīnam ar n piesaistīšanās centriem:</a:t>
                </a:r>
              </a:p>
              <a:p>
                <a:r>
                  <a:rPr lang="lv-LV" dirty="0"/>
                  <a:t>P + </a:t>
                </a:r>
                <a:r>
                  <a:rPr lang="lv-LV" dirty="0" err="1" smtClean="0"/>
                  <a:t>nL</a:t>
                </a:r>
                <a:r>
                  <a:rPr lang="lv-LV" dirty="0" smtClean="0"/>
                  <a:t> </a:t>
                </a:r>
                <a14:m>
                  <m:oMath xmlns:m="http://schemas.openxmlformats.org/officeDocument/2006/math">
                    <m:r>
                      <a:rPr lang="lv-LV" i="1">
                        <a:latin typeface="Cambria Math"/>
                        <a:ea typeface="Cambria Math"/>
                      </a:rPr>
                      <m:t>⇋</m:t>
                    </m:r>
                    <m:r>
                      <m:rPr>
                        <m:sty m:val="p"/>
                      </m:rPr>
                      <a:rPr lang="lv-LV">
                        <a:latin typeface="Cambria Math"/>
                        <a:ea typeface="Cambria Math"/>
                      </a:rPr>
                      <m:t>PL</m:t>
                    </m:r>
                    <m:r>
                      <m:rPr>
                        <m:sty m:val="p"/>
                      </m:rPr>
                      <a:rPr lang="lv-LV" b="0" i="0" baseline="-25000" smtClean="0">
                        <a:latin typeface="Cambria Math"/>
                        <a:ea typeface="Cambria Math"/>
                      </a:rPr>
                      <m:t>n</m:t>
                    </m:r>
                  </m:oMath>
                </a14:m>
                <a:endParaRPr lang="lv-LV" baseline="-25000" dirty="0" smtClean="0">
                  <a:latin typeface="Calibri" pitchFamily="34" charset="0"/>
                </a:endParaRPr>
              </a:p>
              <a:p>
                <a:r>
                  <a:rPr lang="lv-LV" sz="2800" dirty="0" smtClean="0">
                    <a:latin typeface="Calibri" pitchFamily="34" charset="0"/>
                  </a:rPr>
                  <a:t>K</a:t>
                </a:r>
                <a:r>
                  <a:rPr lang="lv-LV" sz="2800" baseline="-25000" dirty="0" smtClean="0">
                    <a:latin typeface="Calibri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lv-LV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lv-LV" b="0" i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/>
                            <a:ea typeface="Cambria Math"/>
                          </a:rPr>
                          <m:t>PL</m:t>
                        </m:r>
                        <m:r>
                          <m:rPr>
                            <m:sty m:val="p"/>
                          </m:rPr>
                          <a:rPr lang="lv-LV" baseline="-25000">
                            <a:latin typeface="Cambria Math"/>
                            <a:ea typeface="Cambria Math"/>
                          </a:rPr>
                          <m:t>n</m:t>
                        </m:r>
                        <m:r>
                          <a:rPr lang="lv-LV" b="0" i="0" smtClean="0">
                            <a:latin typeface="Cambria Math" panose="02040503050406030204" pitchFamily="18" charset="0"/>
                            <a:ea typeface="Cambria Math"/>
                          </a:rPr>
                          <m:t>]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P</m:t>
                            </m:r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lv-LV" b="0" i="0" baseline="30000" smtClean="0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</m:oMath>
                </a14:m>
                <a:endParaRPr lang="lv-LV" dirty="0">
                  <a:latin typeface="Calibri" pitchFamily="34" charset="0"/>
                </a:endParaRPr>
              </a:p>
              <a:p>
                <a:r>
                  <a:rPr lang="lv-LV" dirty="0">
                    <a:latin typeface="Calibri" pitchFamily="34" charset="0"/>
                  </a:rPr>
                  <a:t>θ </a:t>
                </a:r>
                <a14:m>
                  <m:oMath xmlns:m="http://schemas.openxmlformats.org/officeDocument/2006/math">
                    <m:r>
                      <a:rPr lang="lv-LV" dirty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lv-LV" b="0" i="0" baseline="30000" smtClean="0"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lv-LV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lv-LV">
                                <a:latin typeface="Cambria Math"/>
                              </a:rPr>
                              <m:t>L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lv-LV" b="0" i="0" baseline="3000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lv-LV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lv-LV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lv-LV" baseline="-2500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lv-LV" dirty="0" smtClean="0"/>
                  <a:t>  </a:t>
                </a:r>
              </a:p>
              <a:p>
                <a:r>
                  <a:rPr lang="lv-LV" dirty="0"/>
                  <a:t>l</a:t>
                </a:r>
                <a:r>
                  <a:rPr lang="lv-LV" dirty="0" smtClean="0"/>
                  <a:t>og(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lv-LV" dirty="0" smtClean="0"/>
                  <a:t>) = nlog[L] – logK</a:t>
                </a:r>
                <a:r>
                  <a:rPr lang="lv-LV" baseline="-25000" dirty="0" smtClean="0"/>
                  <a:t>d </a:t>
                </a:r>
                <a:r>
                  <a:rPr lang="lv-LV" dirty="0" smtClean="0"/>
                  <a:t>   </a:t>
                </a:r>
              </a:p>
              <a:p>
                <a:r>
                  <a:rPr lang="lv-LV" dirty="0"/>
                  <a:t>log(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lv-LV" dirty="0"/>
                  <a:t>) = </a:t>
                </a:r>
                <a:r>
                  <a:rPr lang="lv-LV" dirty="0" smtClean="0"/>
                  <a:t>nlog pO</a:t>
                </a:r>
                <a:r>
                  <a:rPr lang="lv-LV" baseline="-25000" dirty="0" smtClean="0"/>
                  <a:t>2</a:t>
                </a:r>
                <a:r>
                  <a:rPr lang="lv-LV" dirty="0" smtClean="0"/>
                  <a:t> </a:t>
                </a:r>
                <a:r>
                  <a:rPr lang="lv-LV" dirty="0"/>
                  <a:t>– </a:t>
                </a:r>
                <a:r>
                  <a:rPr lang="lv-LV" dirty="0" smtClean="0"/>
                  <a:t>logP</a:t>
                </a:r>
                <a:r>
                  <a:rPr lang="lv-LV" baseline="-25000" dirty="0" smtClean="0"/>
                  <a:t>50 </a:t>
                </a:r>
                <a:r>
                  <a:rPr lang="lv-LV" dirty="0" smtClean="0"/>
                  <a:t>(hemoglobīnam un O</a:t>
                </a:r>
                <a:r>
                  <a:rPr lang="lv-LV" baseline="-25000" dirty="0" smtClean="0"/>
                  <a:t>2</a:t>
                </a:r>
                <a:r>
                  <a:rPr lang="lv-LV" dirty="0" smtClean="0"/>
                  <a:t>)</a:t>
                </a:r>
              </a:p>
              <a:p>
                <a:r>
                  <a:rPr lang="lv-LV" dirty="0"/>
                  <a:t> Hilla plots:  log(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lv-LV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num>
                      <m:den>
                        <m:r>
                          <m:rPr>
                            <m:nor/>
                          </m:rPr>
                          <a:rPr lang="lv-LV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nor/>
                          </m:rPr>
                          <a:rPr lang="lv-LV" dirty="0">
                            <a:latin typeface="Calibri" pitchFamily="34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lv-LV" dirty="0" smtClean="0"/>
                  <a:t>) </a:t>
                </a:r>
                <a:r>
                  <a:rPr lang="lv-LV" dirty="0"/>
                  <a:t>pret </a:t>
                </a:r>
                <a:r>
                  <a:rPr lang="lv-LV" dirty="0" smtClean="0"/>
                  <a:t>log </a:t>
                </a:r>
                <a:r>
                  <a:rPr lang="lv-LV" dirty="0"/>
                  <a:t>pO</a:t>
                </a:r>
                <a:r>
                  <a:rPr lang="lv-LV" baseline="-25000" dirty="0"/>
                  <a:t>2</a:t>
                </a:r>
                <a:endParaRPr lang="lv-LV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4" y="1219200"/>
                <a:ext cx="9139136" cy="4876800"/>
              </a:xfrm>
              <a:blipFill rotWithShape="0">
                <a:blip r:embed="rId3"/>
                <a:stretch>
                  <a:fillRect l="-1401" t="-3250"/>
                </a:stretch>
              </a:blipFill>
            </p:spPr>
            <p:txBody>
              <a:bodyPr/>
              <a:lstStyle/>
              <a:p>
                <a:r>
                  <a:rPr lang="lv-LV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26563" y="2895600"/>
            <a:ext cx="670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000" dirty="0"/>
              <a:t>← Hilla vienādojums; pārveidojot:</a:t>
            </a:r>
          </a:p>
        </p:txBody>
      </p:sp>
    </p:spTree>
    <p:extLst>
      <p:ext uri="{BB962C8B-B14F-4D97-AF65-F5344CB8AC3E}">
        <p14:creationId xmlns:p14="http://schemas.microsoft.com/office/powerpoint/2010/main" val="37433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Hilla plots mioglobīnam un hemoglobīnam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5429250" cy="49156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1323"/>
            <a:ext cx="8229600" cy="1143000"/>
          </a:xfrm>
        </p:spPr>
        <p:txBody>
          <a:bodyPr/>
          <a:lstStyle/>
          <a:p>
            <a:r>
              <a:rPr lang="lv-LV" dirty="0" err="1" smtClean="0"/>
              <a:t>Mioglobīns</a:t>
            </a:r>
            <a:r>
              <a:rPr lang="lv-LV" dirty="0" smtClean="0"/>
              <a:t> un hemoglobīns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5695"/>
            <a:ext cx="8229600" cy="3733800"/>
          </a:xfrm>
        </p:spPr>
        <p:txBody>
          <a:bodyPr>
            <a:normAutofit fontScale="85000" lnSpcReduction="10000"/>
          </a:bodyPr>
          <a:lstStyle/>
          <a:p>
            <a:r>
              <a:rPr lang="lv-LV" dirty="0" smtClean="0"/>
              <a:t>Vieni no vislabāk izpētītajiem un izprastajiem proteīniem</a:t>
            </a:r>
          </a:p>
          <a:p>
            <a:r>
              <a:rPr lang="lv-LV" dirty="0" smtClean="0"/>
              <a:t>Labs piemērs proteīna atgriezeniskai mijiedarbībai ar </a:t>
            </a:r>
            <a:r>
              <a:rPr lang="lv-LV" dirty="0" err="1" smtClean="0"/>
              <a:t>ligandu</a:t>
            </a:r>
            <a:endParaRPr lang="lv-LV" dirty="0" smtClean="0"/>
          </a:p>
          <a:p>
            <a:r>
              <a:rPr lang="lv-LV" dirty="0" smtClean="0"/>
              <a:t>Paaugstina skābekļa šķīdību un nodrošina tā transportu</a:t>
            </a:r>
          </a:p>
          <a:p>
            <a:r>
              <a:rPr lang="lv-LV" dirty="0" smtClean="0"/>
              <a:t>Brīvs skābeklis slikti šķīst ūdenī un nedifundē audos dziļāk par dažiem milimetriem</a:t>
            </a:r>
          </a:p>
          <a:p>
            <a:r>
              <a:rPr lang="lv-LV" dirty="0" smtClean="0"/>
              <a:t>Pirmie </a:t>
            </a:r>
            <a:r>
              <a:rPr lang="lv-LV" dirty="0"/>
              <a:t>proteīni, kuriem tika noteiktas struktūras</a:t>
            </a:r>
          </a:p>
          <a:p>
            <a:endParaRPr lang="lv-LV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170937"/>
            <a:ext cx="3886200" cy="2714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43434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Max Perutz</a:t>
            </a:r>
          </a:p>
          <a:p>
            <a:r>
              <a:rPr lang="lv-LV" sz="2400" dirty="0" smtClean="0"/>
              <a:t>John Kendrew</a:t>
            </a:r>
          </a:p>
          <a:p>
            <a:r>
              <a:rPr lang="lv-LV" sz="2400" dirty="0" smtClean="0"/>
              <a:t>Nobela prēmija 1962</a:t>
            </a:r>
            <a:endParaRPr lang="lv-LV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8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Hilla koeficients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Teorētiski, Hilla vienādojumā n ir vienāds ar piesaistīšanās centru skaitu</a:t>
            </a:r>
          </a:p>
          <a:p>
            <a:r>
              <a:rPr lang="lv-LV" sz="2400" dirty="0" smtClean="0"/>
              <a:t>T.i., ja hemoglobīnā ir 4 piesaistīšanās centri, teorētiski visas 4 skābekļa molekulas piesaistās uzreiz</a:t>
            </a:r>
          </a:p>
          <a:p>
            <a:r>
              <a:rPr lang="lv-LV" sz="2400" dirty="0" smtClean="0"/>
              <a:t>Praksē tā nenotiek, un skaitlis n (n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) norāda nevis piesaistīšanās centru skaitu, bet gan kooperativitātes pakāpi starp centriem</a:t>
            </a:r>
          </a:p>
          <a:p>
            <a:r>
              <a:rPr lang="lv-LV" sz="2400" dirty="0" smtClean="0"/>
              <a:t>Ja 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 &lt; 1, kooperativitāte ir negatīva</a:t>
            </a:r>
          </a:p>
          <a:p>
            <a:r>
              <a:rPr lang="lv-LV" sz="2400" dirty="0" smtClean="0"/>
              <a:t>Ja 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 &gt; 1, kooperativitāte ir pozitīva</a:t>
            </a:r>
          </a:p>
          <a:p>
            <a:r>
              <a:rPr lang="lv-LV" sz="2400" dirty="0" smtClean="0"/>
              <a:t>n</a:t>
            </a:r>
            <a:r>
              <a:rPr lang="lv-LV" sz="2400" baseline="-25000" dirty="0" smtClean="0"/>
              <a:t>H</a:t>
            </a:r>
            <a:r>
              <a:rPr lang="lv-LV" sz="2400" dirty="0" smtClean="0"/>
              <a:t> nevar pārsniegt piesaistīšanās centru skaitu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Hemoglobīna loma H</a:t>
            </a:r>
            <a:r>
              <a:rPr lang="lv-LV" baseline="30000" dirty="0" smtClean="0"/>
              <a:t>+</a:t>
            </a:r>
            <a:r>
              <a:rPr lang="lv-LV" dirty="0" smtClean="0"/>
              <a:t> un CO</a:t>
            </a:r>
            <a:r>
              <a:rPr lang="lv-LV" baseline="-25000" dirty="0" smtClean="0"/>
              <a:t>2</a:t>
            </a:r>
            <a:r>
              <a:rPr lang="lv-LV" dirty="0" smtClean="0"/>
              <a:t> transportā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Lai gan galvenā hemoglobīna funkcija ir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transports, tas transportē arī divus elpošanas gala produktus – </a:t>
            </a:r>
            <a:r>
              <a:rPr lang="lv-LV" sz="2400" dirty="0"/>
              <a:t>H</a:t>
            </a:r>
            <a:r>
              <a:rPr lang="lv-LV" sz="2400" baseline="30000" dirty="0"/>
              <a:t>+</a:t>
            </a:r>
            <a:r>
              <a:rPr lang="lv-LV" sz="2400" dirty="0"/>
              <a:t> un CO</a:t>
            </a:r>
            <a:r>
              <a:rPr lang="lv-LV" sz="2400" baseline="-25000" dirty="0"/>
              <a:t>2</a:t>
            </a:r>
            <a:endParaRPr lang="lv-LV" sz="2400" dirty="0" smtClean="0"/>
          </a:p>
          <a:p>
            <a:r>
              <a:rPr lang="lv-LV" sz="2400" dirty="0" smtClean="0"/>
              <a:t>Hemoglobīns transportē ap 20% no izelpojamā CO</a:t>
            </a:r>
            <a:r>
              <a:rPr lang="lv-LV" sz="2400" baseline="-25000" dirty="0" smtClean="0"/>
              <a:t>2</a:t>
            </a:r>
          </a:p>
          <a:p>
            <a:r>
              <a:rPr lang="lv-LV" sz="2400" dirty="0" smtClean="0"/>
              <a:t>H</a:t>
            </a:r>
            <a:r>
              <a:rPr lang="lv-LV" sz="2400" baseline="30000" dirty="0"/>
              <a:t>+</a:t>
            </a:r>
            <a:r>
              <a:rPr lang="lv-LV" sz="2400" dirty="0"/>
              <a:t> un </a:t>
            </a:r>
            <a:r>
              <a:rPr lang="lv-LV" sz="2400" dirty="0" smtClean="0"/>
              <a:t>CO</a:t>
            </a:r>
            <a:r>
              <a:rPr lang="lv-LV" sz="2400" baseline="-25000" dirty="0" smtClean="0"/>
              <a:t>2 </a:t>
            </a:r>
            <a:r>
              <a:rPr lang="lv-LV" sz="2400" dirty="0" smtClean="0"/>
              <a:t>piesaistīšanās ir inversi proporcionāla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piesaistīšanai</a:t>
            </a:r>
          </a:p>
          <a:p>
            <a:r>
              <a:rPr lang="lv-LV" sz="2400" dirty="0" smtClean="0"/>
              <a:t>T.i., audos, kur ir daudz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zemāks pH, hemoglobīna afinitāte pret skābekli samazinās 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762332"/>
            <a:ext cx="3219450" cy="3089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5638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(audos)</a:t>
            </a:r>
            <a:endParaRPr lang="lv-LV" dirty="0"/>
          </a:p>
        </p:txBody>
      </p:sp>
      <p:sp>
        <p:nvSpPr>
          <p:cNvPr id="6" name="TextBox 5"/>
          <p:cNvSpPr txBox="1"/>
          <p:nvPr/>
        </p:nvSpPr>
        <p:spPr>
          <a:xfrm>
            <a:off x="3960779" y="466765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(plaušās)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4438472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Tomēr, ne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, ne H</a:t>
            </a:r>
            <a:r>
              <a:rPr lang="lv-LV" sz="2400" baseline="30000" dirty="0" smtClean="0"/>
              <a:t>+</a:t>
            </a:r>
            <a:r>
              <a:rPr lang="lv-LV" sz="2400" dirty="0" smtClean="0"/>
              <a:t> tieši nekonkurē ar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pie hemoglobīna piesaistās citās vietās</a:t>
            </a:r>
            <a:endParaRPr lang="lv-LV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H</a:t>
            </a:r>
            <a:r>
              <a:rPr lang="lv-LV" baseline="30000" dirty="0" smtClean="0"/>
              <a:t>+</a:t>
            </a:r>
            <a:r>
              <a:rPr lang="lv-LV" dirty="0" smtClean="0"/>
              <a:t> piesaistīšanās pie hemoglobīna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396" y="1417638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/>
              <a:t>H</a:t>
            </a:r>
            <a:r>
              <a:rPr lang="lv-LV" sz="2400" baseline="30000" dirty="0" smtClean="0"/>
              <a:t>+</a:t>
            </a:r>
            <a:r>
              <a:rPr lang="lv-LV" sz="2400" dirty="0" smtClean="0"/>
              <a:t> var piesaistīties pie dažādām hemoglobīna sānu ķēdēm</a:t>
            </a:r>
          </a:p>
          <a:p>
            <a:r>
              <a:rPr lang="lv-LV" sz="2400" dirty="0" smtClean="0"/>
              <a:t>Liela nozīme ir His146 protonēšanai, kurš protonētā stāvoklī veido jonu saiti ar Asp94 un stabilizē hemoglobīna T stāvokli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95814"/>
            <a:ext cx="4210619" cy="280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31434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Asp94</a:t>
            </a:r>
            <a:endParaRPr lang="lv-LV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800509" y="3695924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His146</a:t>
            </a:r>
            <a:endParaRPr lang="lv-LV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16999"/>
            <a:ext cx="3343275" cy="1790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3810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H</a:t>
            </a:r>
            <a:r>
              <a:rPr lang="lv-LV" sz="2400" baseline="30000" dirty="0" smtClean="0"/>
              <a:t>+</a:t>
            </a:r>
            <a:endParaRPr lang="lv-LV" sz="2400" baseline="30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e_05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1225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CO</a:t>
            </a:r>
            <a:r>
              <a:rPr lang="lv-LV" baseline="-25000" dirty="0" smtClean="0"/>
              <a:t>2</a:t>
            </a:r>
            <a:r>
              <a:rPr lang="lv-LV" dirty="0" smtClean="0"/>
              <a:t> piesaistīšanās pie hemoglobīna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89" y="1403047"/>
            <a:ext cx="8229600" cy="1676399"/>
          </a:xfrm>
        </p:spPr>
        <p:txBody>
          <a:bodyPr>
            <a:normAutofit fontScale="77500" lnSpcReduction="20000"/>
          </a:bodyPr>
          <a:lstStyle/>
          <a:p>
            <a:r>
              <a:rPr lang="lv-LV" dirty="0" smtClean="0"/>
              <a:t>CO</a:t>
            </a:r>
            <a:r>
              <a:rPr lang="lv-LV" baseline="-25000" dirty="0" smtClean="0"/>
              <a:t>2</a:t>
            </a:r>
            <a:r>
              <a:rPr lang="lv-LV" dirty="0" smtClean="0"/>
              <a:t> piesaistas pie hemoglobīna ķēžu N-gala</a:t>
            </a:r>
          </a:p>
          <a:p>
            <a:r>
              <a:rPr lang="lv-LV" dirty="0" smtClean="0"/>
              <a:t>Reakcijā rodas H</a:t>
            </a:r>
            <a:r>
              <a:rPr lang="lv-LV" baseline="30000" dirty="0" smtClean="0"/>
              <a:t>+</a:t>
            </a:r>
            <a:r>
              <a:rPr lang="lv-LV" dirty="0" smtClean="0"/>
              <a:t>, kas arī var piesaistīties pie hemoglobīna</a:t>
            </a:r>
          </a:p>
          <a:p>
            <a:r>
              <a:rPr lang="lv-LV" dirty="0" smtClean="0"/>
              <a:t>Izveidotais karbamino-N-gals veido papildus jonu mijiedarbības, kas stabilizē T stāvokli</a:t>
            </a:r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267200"/>
            <a:ext cx="4491038" cy="1681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3225"/>
            <a:ext cx="4443799" cy="39147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88" y="-198943"/>
            <a:ext cx="8229600" cy="1143000"/>
          </a:xfrm>
        </p:spPr>
        <p:txBody>
          <a:bodyPr/>
          <a:lstStyle/>
          <a:p>
            <a:r>
              <a:rPr lang="lv-LV" dirty="0" smtClean="0"/>
              <a:t>2,3-bifosfoglicerāts (BPG)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94" y="720368"/>
            <a:ext cx="8622962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BPG ir sastopams eritrocītos relatīvi augstās koncentrācijās</a:t>
            </a:r>
          </a:p>
          <a:p>
            <a:r>
              <a:rPr lang="lv-LV" sz="2400" dirty="0" smtClean="0"/>
              <a:t>Līdzīgi CO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H</a:t>
            </a:r>
            <a:r>
              <a:rPr lang="lv-LV" sz="2400" baseline="30000" dirty="0" smtClean="0"/>
              <a:t>+</a:t>
            </a:r>
            <a:r>
              <a:rPr lang="lv-LV" sz="2400" dirty="0" smtClean="0"/>
              <a:t>, BPG samazina hemoglobīna afinitāti pret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, stabilizējot T stāvokli</a:t>
            </a:r>
          </a:p>
          <a:p>
            <a:r>
              <a:rPr lang="lv-LV" sz="2400" dirty="0" smtClean="0"/>
              <a:t>BPG negatīvi lādētās grupas piesaistās proteīna pozitīvi lādētajām aminoskābēm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0" y="348615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187" y="3200400"/>
            <a:ext cx="4371975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091" y="2480549"/>
            <a:ext cx="1580478" cy="201120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BPG un kalnu adaptācija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/>
              <a:t>Jūras līmenī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daudzums, kas tiek atdots no asinīm uz audiem ir aptuveni 38% no asiņu maksimālās kapacitātes</a:t>
            </a:r>
          </a:p>
          <a:p>
            <a:r>
              <a:rPr lang="lv-LV" sz="2400" dirty="0" smtClean="0"/>
              <a:t>4500 m augstumā, samazinties pO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, efektivāte pazeminās līdz 30%</a:t>
            </a:r>
          </a:p>
          <a:p>
            <a:r>
              <a:rPr lang="lv-LV" sz="2400" dirty="0"/>
              <a:t>A</a:t>
            </a:r>
            <a:r>
              <a:rPr lang="lv-LV" sz="2400" dirty="0" smtClean="0"/>
              <a:t>ugstkalnu apstākļos jau pēc dažām stundām organisms sāk ražot vairāk BPG</a:t>
            </a:r>
          </a:p>
          <a:p>
            <a:r>
              <a:rPr lang="lv-LV" sz="2400" dirty="0" smtClean="0"/>
              <a:t>Rezultātā </a:t>
            </a:r>
            <a:r>
              <a:rPr lang="lv-LV" sz="2400" i="1" dirty="0" smtClean="0"/>
              <a:t>samazinās</a:t>
            </a:r>
            <a:r>
              <a:rPr lang="lv-LV" sz="2400" dirty="0" smtClean="0"/>
              <a:t> hemoglobīna afinitāte pret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un efektivitāte atgriežas 37% līmenī 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5753100" cy="6210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Fetālais hemoglobīns un BPG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/>
              <a:t>Embriji skābekli iegūst no mātes asinīm</a:t>
            </a:r>
          </a:p>
          <a:p>
            <a:r>
              <a:rPr lang="lv-LV" sz="2400" dirty="0" smtClean="0"/>
              <a:t>Tas nozīmē, ka efektīvai skābekļa pārnesei embrija hemoglobīnam ir jābūt ar augstāku afinitāti pret skābekli, nekā mātes hemoglobīnam</a:t>
            </a:r>
          </a:p>
          <a:p>
            <a:r>
              <a:rPr lang="lv-LV" sz="2400" dirty="0" smtClean="0"/>
              <a:t>Embrijiem hemoglobīna </a:t>
            </a:r>
            <a:r>
              <a:rPr lang="el-GR" sz="2400" dirty="0" smtClean="0"/>
              <a:t>β</a:t>
            </a:r>
            <a:r>
              <a:rPr lang="lv-LV" sz="2400" dirty="0" smtClean="0"/>
              <a:t> subvienības vietā ir </a:t>
            </a:r>
            <a:r>
              <a:rPr lang="el-GR" sz="2400" dirty="0" smtClean="0"/>
              <a:t>γ</a:t>
            </a:r>
            <a:r>
              <a:rPr lang="lv-LV" sz="2400" dirty="0" smtClean="0"/>
              <a:t> subvienība</a:t>
            </a:r>
          </a:p>
          <a:p>
            <a:r>
              <a:rPr lang="lv-LV" sz="2400" dirty="0" smtClean="0"/>
              <a:t>α</a:t>
            </a:r>
            <a:r>
              <a:rPr lang="lv-LV" sz="2400" baseline="-25000" dirty="0" smtClean="0"/>
              <a:t>2</a:t>
            </a:r>
            <a:r>
              <a:rPr lang="el-GR" sz="2400" dirty="0" smtClean="0"/>
              <a:t>γ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hemoglobīnam ir zemāka afinitāte pret BPG kā α</a:t>
            </a:r>
            <a:r>
              <a:rPr lang="lv-LV" sz="2400" baseline="-25000" dirty="0" smtClean="0"/>
              <a:t>2</a:t>
            </a:r>
            <a:r>
              <a:rPr lang="el-GR" sz="2400" dirty="0"/>
              <a:t>β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hemoglobīnam</a:t>
            </a:r>
          </a:p>
          <a:p>
            <a:r>
              <a:rPr lang="lv-LV" sz="2400" dirty="0" smtClean="0"/>
              <a:t>Rezultātā, </a:t>
            </a:r>
            <a:r>
              <a:rPr lang="lv-LV" sz="2400" dirty="0"/>
              <a:t>α</a:t>
            </a:r>
            <a:r>
              <a:rPr lang="lv-LV" sz="2400" baseline="-25000" dirty="0"/>
              <a:t>2</a:t>
            </a:r>
            <a:r>
              <a:rPr lang="el-GR" sz="2400" dirty="0"/>
              <a:t>γ</a:t>
            </a:r>
            <a:r>
              <a:rPr lang="lv-LV" sz="2400" baseline="-25000" dirty="0"/>
              <a:t>2</a:t>
            </a:r>
            <a:r>
              <a:rPr lang="lv-LV" sz="2400" dirty="0"/>
              <a:t> </a:t>
            </a:r>
            <a:r>
              <a:rPr lang="lv-LV" sz="2400" dirty="0" smtClean="0"/>
              <a:t>hemoglobīnam ir augstāka afinitāte pret skābekli </a:t>
            </a:r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CO un O</a:t>
            </a:r>
            <a:r>
              <a:rPr lang="lv-LV" baseline="-25000" dirty="0" smtClean="0"/>
              <a:t>2</a:t>
            </a:r>
            <a:r>
              <a:rPr lang="lv-LV" dirty="0" smtClean="0"/>
              <a:t> piesaistīšanās pie brīva </a:t>
            </a:r>
            <a:r>
              <a:rPr lang="lv-LV" dirty="0" err="1" smtClean="0"/>
              <a:t>hēma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531962"/>
          </a:xfrm>
        </p:spPr>
        <p:txBody>
          <a:bodyPr>
            <a:noAutofit/>
          </a:bodyPr>
          <a:lstStyle/>
          <a:p>
            <a:r>
              <a:rPr lang="lv-LV" sz="2400" dirty="0"/>
              <a:t>Brīvs hēms piesaista CO 20 000 reižu labāk nekā O</a:t>
            </a:r>
            <a:r>
              <a:rPr lang="lv-LV" sz="2400" baseline="-25000" dirty="0"/>
              <a:t>2</a:t>
            </a:r>
          </a:p>
          <a:p>
            <a:r>
              <a:rPr lang="lv-LV" sz="2400" dirty="0"/>
              <a:t>Hēms mioglobīna sastāvā CO piesaista «tikai» 200 reižu labāk nekā </a:t>
            </a:r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endParaRPr lang="lv-LV" sz="2400" dirty="0" smtClean="0"/>
          </a:p>
          <a:p>
            <a:r>
              <a:rPr lang="lv-LV" sz="2400" dirty="0" smtClean="0"/>
              <a:t>CO </a:t>
            </a:r>
            <a:r>
              <a:rPr lang="lv-LV" sz="2400" dirty="0"/>
              <a:t>molekula vislabāk piesaistās perpendikulāri pret hēma plakni</a:t>
            </a:r>
            <a:endParaRPr lang="en-US" sz="2400" dirty="0"/>
          </a:p>
          <a:p>
            <a:r>
              <a:rPr lang="lv-LV" sz="2400" dirty="0" smtClean="0"/>
              <a:t>Skābekļa molekula vislabāk piesaistās slīpi pret hēma plakni (nesaistīto elektronu pāru dēļ)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76771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060"/>
            <a:ext cx="8229600" cy="1143000"/>
          </a:xfrm>
        </p:spPr>
        <p:txBody>
          <a:bodyPr/>
          <a:lstStyle/>
          <a:p>
            <a:r>
              <a:rPr lang="lv-LV" dirty="0" err="1" smtClean="0"/>
              <a:t>Porfirīni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437"/>
            <a:ext cx="8229600" cy="4525963"/>
          </a:xfrm>
        </p:spPr>
        <p:txBody>
          <a:bodyPr>
            <a:normAutofit/>
          </a:bodyPr>
          <a:lstStyle/>
          <a:p>
            <a:r>
              <a:rPr lang="lv-LV" sz="2800" dirty="0" smtClean="0"/>
              <a:t>Aromātiski savienojumi, </a:t>
            </a:r>
            <a:r>
              <a:rPr lang="lv-LV" sz="2800" dirty="0" err="1" smtClean="0"/>
              <a:t>porfīna</a:t>
            </a:r>
            <a:r>
              <a:rPr lang="lv-LV" sz="2800" dirty="0" smtClean="0"/>
              <a:t> atvasinājumi, kuri labi koordinē pārejas metālu jonus </a:t>
            </a:r>
            <a:endParaRPr lang="en-US" sz="2800" dirty="0"/>
          </a:p>
        </p:txBody>
      </p:sp>
      <p:pic>
        <p:nvPicPr>
          <p:cNvPr id="1026" name="Picture 2" descr="File:Porphyrin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2846780"/>
            <a:ext cx="22024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5361379"/>
            <a:ext cx="132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Porfīns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99988"/>
            <a:ext cx="3319766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61945" y="6309642"/>
            <a:ext cx="463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err="1" smtClean="0"/>
              <a:t>Protoporfirīns</a:t>
            </a:r>
            <a:r>
              <a:rPr lang="lv-LV" sz="2000" dirty="0" smtClean="0"/>
              <a:t> IX, hemoglobīna sastāvdaļa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417730"/>
            <a:ext cx="2209800" cy="190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05600" y="44958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Fe</a:t>
            </a:r>
            <a:r>
              <a:rPr lang="lv-LV" sz="2000" baseline="30000" dirty="0" smtClean="0"/>
              <a:t>2+</a:t>
            </a:r>
            <a:r>
              <a:rPr lang="lv-LV" sz="2000" dirty="0" smtClean="0"/>
              <a:t> koordinācija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CO un O</a:t>
            </a:r>
            <a:r>
              <a:rPr lang="lv-LV" baseline="-25000" dirty="0"/>
              <a:t>2</a:t>
            </a:r>
            <a:r>
              <a:rPr lang="lv-LV" dirty="0"/>
              <a:t> piesaistīšanās </a:t>
            </a:r>
            <a:r>
              <a:rPr lang="lv-LV" dirty="0" smtClean="0"/>
              <a:t>pie mioglobīna un hemoglobīna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40" y="1458369"/>
            <a:ext cx="4159160" cy="5410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pareizā leņķī palīdz piesaistīt </a:t>
            </a:r>
            <a:r>
              <a:rPr lang="lv-LV" sz="2400" dirty="0" err="1" smtClean="0"/>
              <a:t>His</a:t>
            </a:r>
            <a:r>
              <a:rPr lang="lv-LV" sz="2400" dirty="0" smtClean="0"/>
              <a:t> sānu ķēde</a:t>
            </a:r>
          </a:p>
          <a:p>
            <a:r>
              <a:rPr lang="lv-LV" sz="2400" dirty="0" smtClean="0"/>
              <a:t>CO </a:t>
            </a:r>
            <a:r>
              <a:rPr lang="lv-LV" sz="2400" i="1" dirty="0" smtClean="0"/>
              <a:t>nevar</a:t>
            </a:r>
            <a:r>
              <a:rPr lang="lv-LV" sz="2400" dirty="0" smtClean="0"/>
              <a:t> piesaistīties taisni, jo traucē tas pats </a:t>
            </a:r>
            <a:r>
              <a:rPr lang="lv-LV" sz="2400" dirty="0" err="1" smtClean="0"/>
              <a:t>His</a:t>
            </a:r>
            <a:endParaRPr lang="lv-LV" sz="2400" dirty="0" smtClean="0"/>
          </a:p>
          <a:p>
            <a:r>
              <a:rPr lang="lv-LV" sz="2400" dirty="0" smtClean="0"/>
              <a:t>Līdz ar to CO ir spiests piesaistīties nedaudz slīpi, kas samazina afinitāti</a:t>
            </a:r>
          </a:p>
          <a:p>
            <a:r>
              <a:rPr lang="lv-LV" sz="2400" dirty="0" smtClean="0"/>
              <a:t>Rezultātā CO piesaistās «tikai» 200x labāk par O</a:t>
            </a:r>
            <a:r>
              <a:rPr lang="lv-LV" sz="2400" baseline="-25000" dirty="0" smtClean="0"/>
              <a:t>2</a:t>
            </a:r>
            <a:endParaRPr lang="en-US" sz="2400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68004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smtClean="0"/>
              <a:t>CO saindēšanās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13618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Tā, kā CO pie hemoglobīna piesaistās ar augstu afinitāti, pat pie nelielām CO koncentrācijām notiek karboksihemoglobīna uzkrāšanās</a:t>
            </a:r>
          </a:p>
          <a:p>
            <a:r>
              <a:rPr lang="lv-LV" sz="2400" dirty="0" smtClean="0"/>
              <a:t>Efekts pastiprinās intensīvas slodzes apstākļos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668371"/>
            <a:ext cx="4737707" cy="39431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lv-LV" dirty="0" smtClean="0"/>
              <a:t>Dažādu CO koncentrāciju efekti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1371599"/>
          </a:xfrm>
        </p:spPr>
        <p:txBody>
          <a:bodyPr>
            <a:noAutofit/>
          </a:bodyPr>
          <a:lstStyle/>
          <a:p>
            <a:r>
              <a:rPr lang="lv-LV" sz="2400" dirty="0" smtClean="0"/>
              <a:t>CO koncentrācija gaisā variē no 0.05 ppm lauku apvidos līdz 4 ppm (0.0004%) dažās pilsētās</a:t>
            </a:r>
          </a:p>
          <a:p>
            <a:r>
              <a:rPr lang="lv-LV" sz="2400" dirty="0" smtClean="0"/>
              <a:t>ASV maksimāli pieļaujamā CO koncentrācija 8 h darba vietā ir 50 ppm</a:t>
            </a:r>
          </a:p>
          <a:p>
            <a:r>
              <a:rPr lang="lv-LV" sz="2400" dirty="0" smtClean="0"/>
              <a:t>Automašīnu izplūdes gāzēs (bez katalizatora) CO koncentrācija ir ap 8000 ppm (0.8%)</a:t>
            </a:r>
            <a:endParaRPr lang="lv-LV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91261"/>
              </p:ext>
            </p:extLst>
          </p:nvPr>
        </p:nvGraphicFramePr>
        <p:xfrm>
          <a:off x="152400" y="3372254"/>
          <a:ext cx="876300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6553200"/>
              </a:tblGrid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CO</a:t>
                      </a:r>
                      <a:r>
                        <a:rPr lang="lv-LV" sz="2000" baseline="0" dirty="0" smtClean="0"/>
                        <a:t> koncentrācija</a:t>
                      </a:r>
                      <a:endParaRPr lang="lv-LV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Simptomi</a:t>
                      </a:r>
                      <a:endParaRPr lang="lv-LV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35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Vieglas galvassāpes 6-8 h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200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Vieglas galvassāpes 2-3</a:t>
                      </a:r>
                      <a:r>
                        <a:rPr lang="lv-LV" sz="2000" baseline="0" dirty="0" smtClean="0"/>
                        <a:t> h laikā, problēmas ar spriestspēju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400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Stipras galvassāpes 1-2 h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1600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Galvassāpes,</a:t>
                      </a:r>
                      <a:r>
                        <a:rPr lang="lv-LV" sz="2000" baseline="0" dirty="0" smtClean="0"/>
                        <a:t> tahikardija, reibonis 20 min laikā, nāve 2h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6400 ppm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Augstāk minētie simptomi 1-2 min laikā, nāve 20 min laikā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12800 ppm (1,28%)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Bezsamaņa pēc 2-3 ieelpām. Nāve 3 min laikā</a:t>
                      </a:r>
                      <a:endParaRPr lang="lv-LV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72"/>
            <a:ext cx="8229600" cy="1143000"/>
          </a:xfrm>
        </p:spPr>
        <p:txBody>
          <a:bodyPr/>
          <a:lstStyle/>
          <a:p>
            <a:r>
              <a:rPr lang="lv-LV" dirty="0" smtClean="0"/>
              <a:t>Smēķēšana un CO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Normālos apstākļos COHb līmenis asinīs ir &lt;1% </a:t>
            </a:r>
          </a:p>
          <a:p>
            <a:r>
              <a:rPr lang="lv-LV" sz="2400" dirty="0" smtClean="0"/>
              <a:t>Smēķētājiem COHb līmenis asinīs ir no 3-5 %, nepārtraukti smēķējot – 15%</a:t>
            </a:r>
          </a:p>
          <a:p>
            <a:r>
              <a:rPr lang="lv-LV" sz="2400" dirty="0" smtClean="0"/>
              <a:t>Tādejādi, smēķētājiem palielielinās risks saindēties ar CO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43250"/>
            <a:ext cx="4962525" cy="37147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>
            <a:normAutofit/>
          </a:bodyPr>
          <a:lstStyle/>
          <a:p>
            <a:r>
              <a:rPr lang="lv-LV" sz="3600" dirty="0" smtClean="0"/>
              <a:t>CO papildus efekts</a:t>
            </a:r>
            <a:endParaRPr lang="lv-LV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0927"/>
            <a:ext cx="8686800" cy="312420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Anēmijas pacienti, kuriem līdz pat 50% hemoglobīna nepārnes skābekli, tomēr izdzīvo</a:t>
            </a:r>
          </a:p>
          <a:p>
            <a:r>
              <a:rPr lang="lv-LV" sz="2400" dirty="0" smtClean="0"/>
              <a:t>CO saindēšanās gadījumā, 50% COHb var būt letāls iznākums</a:t>
            </a:r>
          </a:p>
          <a:p>
            <a:r>
              <a:rPr lang="lv-LV" sz="2400" dirty="0" smtClean="0"/>
              <a:t>CO piesaistīšanās pie vienas Hb subvienības </a:t>
            </a:r>
            <a:r>
              <a:rPr lang="lv-LV" sz="2400" i="1" u="sng" dirty="0" smtClean="0"/>
              <a:t>paaugstina</a:t>
            </a:r>
            <a:r>
              <a:rPr lang="lv-LV" sz="2400" dirty="0" smtClean="0"/>
              <a:t> citu subvienību afinitāti pret O</a:t>
            </a:r>
            <a:r>
              <a:rPr lang="lv-LV" sz="2400" baseline="-25000" dirty="0" smtClean="0"/>
              <a:t>2</a:t>
            </a:r>
          </a:p>
          <a:p>
            <a:r>
              <a:rPr lang="lv-LV" sz="2400" dirty="0" smtClean="0"/>
              <a:t>Tādejādi, lai gan COHb pārnes skābekli, tas audos netiek atbrīvots pietiekošā daudzumā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048000"/>
            <a:ext cx="4031406" cy="36598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90" y="0"/>
            <a:ext cx="8229600" cy="1143000"/>
          </a:xfrm>
        </p:spPr>
        <p:txBody>
          <a:bodyPr/>
          <a:lstStyle/>
          <a:p>
            <a:r>
              <a:rPr lang="lv-LV" dirty="0" smtClean="0"/>
              <a:t>CO saindēšanās gadījumā...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0543"/>
            <a:ext cx="8686800" cy="2212258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Svaiga gaisa elpošana var nebūt pietiekoši efektīva, jo paiet 5-6 stundas, lai uz pusi samazinātu COHb daudzumu</a:t>
            </a:r>
          </a:p>
          <a:p>
            <a:r>
              <a:rPr lang="lv-LV" sz="2400" dirty="0" smtClean="0"/>
              <a:t>Tīra 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elpošana uz pusi samazina COHb daudzumu 1-1.5 stundās</a:t>
            </a:r>
          </a:p>
          <a:p>
            <a:r>
              <a:rPr lang="lv-LV" sz="2400" dirty="0" smtClean="0"/>
              <a:t>Vislapāk palīdz </a:t>
            </a:r>
            <a:r>
              <a:rPr lang="lv-LV" sz="2400" dirty="0" smtClean="0"/>
              <a:t>hiperbāriska </a:t>
            </a:r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r>
              <a:rPr lang="lv-LV" sz="2400" dirty="0" smtClean="0"/>
              <a:t> elpošana – COHb daudzumu uz pusi var samazināt 20 min laikā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53875"/>
            <a:ext cx="6143625" cy="357217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170" y="0"/>
            <a:ext cx="8229600" cy="1143000"/>
          </a:xfrm>
        </p:spPr>
        <p:txBody>
          <a:bodyPr/>
          <a:lstStyle/>
          <a:p>
            <a:r>
              <a:rPr lang="lv-LV" dirty="0" smtClean="0"/>
              <a:t>Globīnu saime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46409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Globīni ir evolucionāri ļoti seni proteīni, sastopami dzīvniekos, augos un baktērijās</a:t>
            </a:r>
          </a:p>
          <a:p>
            <a:r>
              <a:rPr lang="lv-LV" sz="2400" dirty="0" smtClean="0"/>
              <a:t>Visi globīni piesaista hēmu</a:t>
            </a:r>
          </a:p>
          <a:p>
            <a:r>
              <a:rPr lang="lv-LV" sz="2400" dirty="0" smtClean="0"/>
              <a:t>Strukturāli iedala 3/3 globīnos (</a:t>
            </a:r>
            <a:r>
              <a:rPr lang="el-GR" sz="2400" dirty="0" smtClean="0"/>
              <a:t>α</a:t>
            </a:r>
            <a:r>
              <a:rPr lang="lv-LV" sz="2400" dirty="0" smtClean="0"/>
              <a:t>/</a:t>
            </a:r>
            <a:r>
              <a:rPr lang="el-GR" sz="2400" dirty="0" smtClean="0"/>
              <a:t>α</a:t>
            </a:r>
            <a:r>
              <a:rPr lang="lv-LV" sz="2400" dirty="0" smtClean="0"/>
              <a:t> dubultais sendvičs, 3 spirāles virs 3) un īsākos 2/2 globīnos (2 spirāles virs 2, trūkst pirmās alfa spirāles)</a:t>
            </a:r>
            <a:endParaRPr lang="lv-LV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96" y="2934489"/>
            <a:ext cx="3532762" cy="3327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41" y="3284292"/>
            <a:ext cx="3466159" cy="319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9941" y="606173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2/2 globīns</a:t>
            </a:r>
            <a:endParaRPr lang="lv-LV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2234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3/3 globīns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Penta- un heksa- koordinētie globīni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868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Dzelzs jonam var būt 5 vai 6 ligandi</a:t>
            </a:r>
          </a:p>
          <a:p>
            <a:r>
              <a:rPr lang="lv-LV" sz="2400" dirty="0" smtClean="0"/>
              <a:t>4 ligandi ir hēma sastāvā, papildus vēl ir 1 vai 2 histidīni</a:t>
            </a:r>
          </a:p>
          <a:p>
            <a:r>
              <a:rPr lang="lv-LV" sz="2400" dirty="0" smtClean="0"/>
              <a:t>Pentakoordinētajiem globīniem gāze (skābeklis, NO, ...) pievienojas kā sestais ligands</a:t>
            </a:r>
          </a:p>
          <a:p>
            <a:r>
              <a:rPr lang="lv-LV" sz="2400" dirty="0" smtClean="0"/>
              <a:t>Heksakoordinētajiem globīniem gāze aizvieto vienu no histidīniem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3152775"/>
            <a:ext cx="6972300" cy="37052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Citoglobīns un neiroglobīns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smtClean="0"/>
              <a:t>Neiroglobīns ir atrodams nervu sistēmas audos</a:t>
            </a:r>
          </a:p>
          <a:p>
            <a:r>
              <a:rPr lang="lv-LV" sz="2400" dirty="0" smtClean="0"/>
              <a:t>Neiroglobīna galvenā funkcija ir pasargāt smadzenes no bojājumiem hipoksijas apstākļos</a:t>
            </a:r>
          </a:p>
          <a:p>
            <a:r>
              <a:rPr lang="lv-LV" sz="2400" dirty="0" smtClean="0"/>
              <a:t>Citoglobīns </a:t>
            </a:r>
            <a:r>
              <a:rPr lang="lv-LV" sz="2400" dirty="0"/>
              <a:t>nelielos daudzumos tiek producēts daudzos audu </a:t>
            </a:r>
            <a:r>
              <a:rPr lang="lv-LV" sz="2400" dirty="0" smtClean="0"/>
              <a:t>tipos</a:t>
            </a:r>
          </a:p>
          <a:p>
            <a:r>
              <a:rPr lang="lv-LV" sz="2400" dirty="0" smtClean="0"/>
              <a:t>Citoglobīna funkcija ir neskaidra, bet tas arī ir iesaistīts audu atbildē uz hipoksiju</a:t>
            </a:r>
          </a:p>
          <a:p>
            <a:r>
              <a:rPr lang="lv-LV" sz="2400" dirty="0" smtClean="0"/>
              <a:t>Gan neiroglobīns, gan citoglobīns pieder pie 3/3 heksakoordinētajiem globīniem</a:t>
            </a:r>
          </a:p>
          <a:p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5" y="-231361"/>
            <a:ext cx="8229600" cy="1143000"/>
          </a:xfrm>
        </p:spPr>
        <p:txBody>
          <a:bodyPr/>
          <a:lstStyle/>
          <a:p>
            <a:r>
              <a:rPr lang="lv-LV" dirty="0" smtClean="0"/>
              <a:t>Globīnu saime</a:t>
            </a:r>
            <a:endParaRPr lang="lv-LV" dirty="0"/>
          </a:p>
        </p:txBody>
      </p:sp>
      <p:sp>
        <p:nvSpPr>
          <p:cNvPr id="4" name="TextBox 3"/>
          <p:cNvSpPr txBox="1"/>
          <p:nvPr/>
        </p:nvSpPr>
        <p:spPr>
          <a:xfrm>
            <a:off x="3417651" y="1050004"/>
            <a:ext cx="137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Globīni</a:t>
            </a:r>
            <a:endParaRPr lang="lv-LV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2051" y="1888470"/>
            <a:ext cx="176394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Viendomēna globīni</a:t>
            </a:r>
            <a:endParaRPr lang="lv-LV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19401" y="1886662"/>
            <a:ext cx="28842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Flavoglobīni</a:t>
            </a:r>
            <a:endParaRPr lang="lv-LV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67626" y="1096170"/>
            <a:ext cx="2895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/>
              <a:t>Ar globīnu sajūgtie sensori</a:t>
            </a:r>
            <a:endParaRPr lang="lv-LV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960559"/>
            <a:ext cx="1904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 smtClean="0"/>
              <a:t>Mioglobīns, hemoglobīns, augu hemoglobīni</a:t>
            </a:r>
            <a:endParaRPr lang="lv-LV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544" y="4887742"/>
            <a:ext cx="1985963" cy="1480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6999" y="2618841"/>
            <a:ext cx="3112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 smtClean="0"/>
              <a:t>Satur arī FAD un NADH piesaistīšanās domēnus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dirty="0"/>
              <a:t>N</a:t>
            </a:r>
            <a:r>
              <a:rPr lang="lv-LV" sz="2000" dirty="0" smtClean="0"/>
              <a:t>ovērotas dažādas ar oksidatīvo stresu saistītas enzimātiskās aktivitātes </a:t>
            </a:r>
          </a:p>
          <a:p>
            <a:endParaRPr lang="lv-LV" sz="2000" dirty="0"/>
          </a:p>
        </p:txBody>
      </p:sp>
      <p:cxnSp>
        <p:nvCxnSpPr>
          <p:cNvPr id="13" name="Straight Arrow Connector 12"/>
          <p:cNvCxnSpPr>
            <a:stCxn id="4" idx="1"/>
          </p:cNvCxnSpPr>
          <p:nvPr/>
        </p:nvCxnSpPr>
        <p:spPr>
          <a:xfrm flipH="1">
            <a:off x="2286000" y="1280837"/>
            <a:ext cx="1131651" cy="6038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89249" y="1280836"/>
            <a:ext cx="127837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97776" y="1511670"/>
            <a:ext cx="5675" cy="37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43600" y="2097005"/>
            <a:ext cx="3019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Sajūt dažādu gāzu </a:t>
            </a:r>
            <a:r>
              <a:rPr lang="lv-LV" sz="2000" dirty="0"/>
              <a:t>(O</a:t>
            </a:r>
            <a:r>
              <a:rPr lang="lv-LV" sz="2000" baseline="-25000" dirty="0"/>
              <a:t>2</a:t>
            </a:r>
            <a:r>
              <a:rPr lang="lv-LV" sz="2000" dirty="0" smtClean="0"/>
              <a:t>, CO,  NO) klātbūtni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 dirty="0" smtClean="0"/>
              <a:t>Globīna domēns ir atbildīgs par gāzu piesaisti</a:t>
            </a:r>
            <a:endParaRPr lang="lv-LV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01" y="3630384"/>
            <a:ext cx="2152650" cy="28670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0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Hēma</a:t>
            </a:r>
            <a:r>
              <a:rPr lang="lv-LV" dirty="0" smtClean="0"/>
              <a:t> grupas piesaiste pie proteīna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69284"/>
            <a:ext cx="4724400" cy="40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25146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400" dirty="0" smtClean="0"/>
              <a:t>Hemoglobīna/</a:t>
            </a:r>
            <a:r>
              <a:rPr lang="lv-LV" sz="2400" dirty="0" err="1" smtClean="0"/>
              <a:t>mioglobīna</a:t>
            </a:r>
            <a:r>
              <a:rPr lang="lv-LV" sz="2400" dirty="0" smtClean="0"/>
              <a:t> histidīns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51054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 smtClean="0"/>
              <a:t>Hēma</a:t>
            </a:r>
            <a:r>
              <a:rPr lang="lv-LV" sz="2400" dirty="0" smtClean="0"/>
              <a:t> molekulas plakne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3733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Skābekļa molekula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57" y="0"/>
            <a:ext cx="8229600" cy="1143000"/>
          </a:xfrm>
        </p:spPr>
        <p:txBody>
          <a:bodyPr/>
          <a:lstStyle/>
          <a:p>
            <a:r>
              <a:rPr lang="lv-LV" dirty="0" smtClean="0"/>
              <a:t>Leghemoglobīns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3809999"/>
          </a:xfrm>
        </p:spPr>
        <p:txBody>
          <a:bodyPr>
            <a:normAutofit lnSpcReduction="10000"/>
          </a:bodyPr>
          <a:lstStyle/>
          <a:p>
            <a:r>
              <a:rPr lang="lv-LV" sz="2400" dirty="0" smtClean="0"/>
              <a:t>Atrodams pākšaugos, kuri satur slāpekli fiksējošās baktārijas</a:t>
            </a:r>
          </a:p>
          <a:p>
            <a:r>
              <a:rPr lang="lv-LV" sz="2400" dirty="0" smtClean="0"/>
              <a:t>Monomērisks proteīns</a:t>
            </a:r>
          </a:p>
          <a:p>
            <a:r>
              <a:rPr lang="lv-LV" sz="2400" dirty="0" smtClean="0"/>
              <a:t>Proteīnu sintezē augs, bet hēmu - baktērijas</a:t>
            </a:r>
          </a:p>
          <a:p>
            <a:r>
              <a:rPr lang="lv-LV" sz="2400" dirty="0" smtClean="0"/>
              <a:t>Aptuveni 10x augstāka afinitāte pret skābekli kā cilvēka hemoglobīnam</a:t>
            </a:r>
          </a:p>
          <a:p>
            <a:r>
              <a:rPr lang="lv-LV" sz="2400" dirty="0" smtClean="0"/>
              <a:t>Funkcijas:</a:t>
            </a:r>
          </a:p>
          <a:p>
            <a:pPr lvl="1"/>
            <a:r>
              <a:rPr lang="lv-LV" sz="2400" dirty="0" smtClean="0"/>
              <a:t>1. apgādā baktērijas ar skābekli</a:t>
            </a:r>
          </a:p>
          <a:p>
            <a:pPr lvl="1"/>
            <a:r>
              <a:rPr lang="lv-LV" sz="2400" dirty="0" smtClean="0"/>
              <a:t>2. uztur skābekļa koncentrāciju pietiekoši zemu, lai netraucētu nitrogenāzes darbībai</a:t>
            </a:r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343" y="3962400"/>
            <a:ext cx="3162300" cy="24574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5" y="3677055"/>
            <a:ext cx="3124200" cy="2869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-19455"/>
            <a:ext cx="8229600" cy="1143000"/>
          </a:xfrm>
        </p:spPr>
        <p:txBody>
          <a:bodyPr/>
          <a:lstStyle/>
          <a:p>
            <a:r>
              <a:rPr lang="lv-LV" dirty="0" smtClean="0"/>
              <a:t>Hemocianīns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903550" cy="1828800"/>
          </a:xfrm>
        </p:spPr>
        <p:txBody>
          <a:bodyPr>
            <a:noAutofit/>
          </a:bodyPr>
          <a:lstStyle/>
          <a:p>
            <a:r>
              <a:rPr lang="lv-LV" sz="2400" dirty="0" smtClean="0"/>
              <a:t>Dažu posmkāju un molusku skābekļa transportproteīns asinīs</a:t>
            </a:r>
          </a:p>
          <a:p>
            <a:r>
              <a:rPr lang="lv-LV" sz="2400" dirty="0" smtClean="0"/>
              <a:t>Stukturāli atšķirīgs no globīniem</a:t>
            </a:r>
          </a:p>
          <a:p>
            <a:r>
              <a:rPr lang="lv-LV" sz="2400" dirty="0" smtClean="0"/>
              <a:t>Nesatur hēmu</a:t>
            </a:r>
          </a:p>
          <a:p>
            <a:r>
              <a:rPr lang="lv-LV" sz="2400" dirty="0" smtClean="0"/>
              <a:t>Histidīni koordinē divus vara jonus</a:t>
            </a:r>
          </a:p>
          <a:p>
            <a:r>
              <a:rPr lang="lv-LV" sz="2400" dirty="0"/>
              <a:t>Cu</a:t>
            </a:r>
            <a:r>
              <a:rPr lang="lv-LV" sz="2400" baseline="30000" dirty="0"/>
              <a:t>2+</a:t>
            </a:r>
            <a:r>
              <a:rPr lang="lv-LV" sz="2400" dirty="0" smtClean="0"/>
              <a:t> joni piesaista skābekli</a:t>
            </a:r>
          </a:p>
          <a:p>
            <a:r>
              <a:rPr lang="lv-LV" sz="2400" dirty="0" smtClean="0"/>
              <a:t>Cu</a:t>
            </a:r>
            <a:r>
              <a:rPr lang="lv-LV" sz="2400" baseline="30000" dirty="0" smtClean="0"/>
              <a:t>2+</a:t>
            </a:r>
            <a:r>
              <a:rPr lang="lv-LV" sz="2400" dirty="0" smtClean="0"/>
              <a:t> asinīm piešķir zilu krāsu</a:t>
            </a:r>
          </a:p>
          <a:p>
            <a:endParaRPr lang="lv-LV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850" y="152400"/>
            <a:ext cx="2362200" cy="265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622336"/>
            <a:ext cx="3314700" cy="275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008197"/>
            <a:ext cx="1905000" cy="12573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45" y="12970"/>
            <a:ext cx="8458200" cy="1143000"/>
          </a:xfrm>
        </p:spPr>
        <p:txBody>
          <a:bodyPr>
            <a:noAutofit/>
          </a:bodyPr>
          <a:lstStyle/>
          <a:p>
            <a:r>
              <a:rPr lang="lv-LV" sz="3600" dirty="0" smtClean="0"/>
              <a:t>Hemocianīna un hemoglobīna salīdzinājums</a:t>
            </a:r>
            <a:endParaRPr lang="lv-LV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0434870"/>
              </p:ext>
            </p:extLst>
          </p:nvPr>
        </p:nvGraphicFramePr>
        <p:xfrm>
          <a:off x="437745" y="1295400"/>
          <a:ext cx="8229600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Hemoglobīns</a:t>
                      </a:r>
                      <a:endParaRPr lang="lv-LV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Hemocianīns</a:t>
                      </a:r>
                      <a:endParaRPr lang="lv-LV" sz="20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O</a:t>
                      </a:r>
                      <a:r>
                        <a:rPr lang="lv-LV" sz="2000" baseline="-25000" dirty="0" smtClean="0"/>
                        <a:t>2</a:t>
                      </a:r>
                      <a:r>
                        <a:rPr lang="lv-LV" sz="2000" dirty="0" smtClean="0"/>
                        <a:t> piesaistošais jons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Fe</a:t>
                      </a:r>
                      <a:r>
                        <a:rPr lang="lv-LV" sz="2000" baseline="30000" dirty="0" smtClean="0"/>
                        <a:t>2+</a:t>
                      </a:r>
                      <a:endParaRPr lang="lv-LV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Cu</a:t>
                      </a:r>
                      <a:r>
                        <a:rPr lang="lv-LV" sz="2000" baseline="30000" dirty="0" smtClean="0"/>
                        <a:t>2+</a:t>
                      </a:r>
                      <a:endParaRPr lang="lv-LV" sz="20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Porfirīns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+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-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Atrašanās vieta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Specializētās šūnās - eritrocītos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Serumā</a:t>
                      </a:r>
                      <a:endParaRPr lang="lv-LV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O</a:t>
                      </a:r>
                      <a:r>
                        <a:rPr lang="lv-LV" sz="2000" baseline="-25000" dirty="0" smtClean="0"/>
                        <a:t>2</a:t>
                      </a:r>
                      <a:r>
                        <a:rPr lang="lv-LV" sz="2000" dirty="0" smtClean="0"/>
                        <a:t> piesaistes efektivitāte fizioloģiskos apstākļos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1</a:t>
                      </a:r>
                      <a:endParaRPr lang="lv-LV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 smtClean="0"/>
                        <a:t>0.25</a:t>
                      </a:r>
                      <a:endParaRPr lang="lv-LV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4419600"/>
            <a:ext cx="8133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Pie zemas skābekļa koncentrācijas un zemas temperatūras hemocianīns skābekli piesaista efektīvāk par hemoglobīnu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smtClean="0"/>
              <a:t>Daudzi hemocianīna izmantotāji dzīvo atbilstošos apstākļos – dziļi jūrā</a:t>
            </a:r>
            <a:endParaRPr lang="lv-LV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26" y="12970"/>
            <a:ext cx="8229600" cy="1143000"/>
          </a:xfrm>
        </p:spPr>
        <p:txBody>
          <a:bodyPr/>
          <a:lstStyle/>
          <a:p>
            <a:r>
              <a:rPr lang="lv-LV" dirty="0" smtClean="0"/>
              <a:t>Hemeritrīns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26" y="990601"/>
            <a:ext cx="8382000" cy="3733800"/>
          </a:xfrm>
        </p:spPr>
        <p:txBody>
          <a:bodyPr>
            <a:normAutofit lnSpcReduction="10000"/>
          </a:bodyPr>
          <a:lstStyle/>
          <a:p>
            <a:r>
              <a:rPr lang="lv-LV" dirty="0" smtClean="0"/>
              <a:t>Dažu jūras bezmugurkaulnieku (sipunkulu, priāpulu, pleckāju) skābekļa transportproteīns</a:t>
            </a:r>
          </a:p>
          <a:p>
            <a:r>
              <a:rPr lang="lv-LV" dirty="0" smtClean="0"/>
              <a:t>Līdzīgi hemocianīnam nesatur porfirīnu un metālu koordinē histidīni</a:t>
            </a:r>
          </a:p>
          <a:p>
            <a:r>
              <a:rPr lang="lv-LV" dirty="0" smtClean="0"/>
              <a:t>Atšķirībā no hemocianīna, satur Fe, nevis Cu</a:t>
            </a:r>
          </a:p>
          <a:p>
            <a:r>
              <a:rPr lang="lv-LV" dirty="0" smtClean="0"/>
              <a:t>O</a:t>
            </a:r>
            <a:r>
              <a:rPr lang="lv-LV" baseline="-25000" dirty="0" smtClean="0"/>
              <a:t>2</a:t>
            </a:r>
            <a:r>
              <a:rPr lang="lv-LV" dirty="0" smtClean="0"/>
              <a:t> piesaista hidroperoksīda veidā</a:t>
            </a:r>
          </a:p>
          <a:p>
            <a:r>
              <a:rPr lang="lv-LV" dirty="0" smtClean="0"/>
              <a:t>Asinīm piešķir violeti rozā krāsu</a:t>
            </a: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42" y="4698461"/>
            <a:ext cx="2857500" cy="16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492457"/>
            <a:ext cx="942975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032" y="4654515"/>
            <a:ext cx="3410194" cy="17166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49"/>
            <a:ext cx="8229600" cy="1143000"/>
          </a:xfrm>
        </p:spPr>
        <p:txBody>
          <a:bodyPr/>
          <a:lstStyle/>
          <a:p>
            <a:r>
              <a:rPr lang="lv-LV" dirty="0" smtClean="0"/>
              <a:t>Hemeritrīns</a:t>
            </a:r>
            <a:endParaRPr lang="lv-LV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78" y="914400"/>
            <a:ext cx="3131347" cy="4442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32570"/>
            <a:ext cx="3057525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114800"/>
            <a:ext cx="3076575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10249" y="3398039"/>
            <a:ext cx="885825" cy="19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8412" y="3276600"/>
            <a:ext cx="66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O</a:t>
            </a:r>
            <a:r>
              <a:rPr lang="lv-LV" sz="2400" baseline="-25000" dirty="0" smtClean="0"/>
              <a:t>2</a:t>
            </a:r>
            <a:endParaRPr lang="lv-LV" sz="2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94075" y="5428999"/>
            <a:ext cx="438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smtClean="0"/>
              <a:t>Atkarībā no sugas, var būt di-, tri-, tetra- un oktamēru formā</a:t>
            </a:r>
            <a:endParaRPr lang="lv-LV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Skābekļa piesaiste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962400" cy="4525963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Skābeklis piesaistās brīvajā pozīcijā pie Fe jona</a:t>
            </a:r>
          </a:p>
          <a:p>
            <a:r>
              <a:rPr lang="lv-LV" sz="2400" dirty="0" smtClean="0"/>
              <a:t>Skābekļa molekulu ar H saiti palīdz koordinēt His atlikums</a:t>
            </a:r>
          </a:p>
          <a:p>
            <a:endParaRPr lang="lv-LV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10493"/>
            <a:ext cx="468004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Hēma grupas piesaiste pie </a:t>
            </a:r>
            <a:r>
              <a:rPr lang="lv-LV" dirty="0" smtClean="0"/>
              <a:t>mioglobīna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95942"/>
            <a:ext cx="8229600" cy="1462057"/>
          </a:xfrm>
        </p:spPr>
        <p:txBody>
          <a:bodyPr>
            <a:normAutofit/>
          </a:bodyPr>
          <a:lstStyle/>
          <a:p>
            <a:r>
              <a:rPr lang="lv-LV" sz="2400" dirty="0" smtClean="0"/>
              <a:t>Hēms ir piesaistīts mioglobīna kabatā un papildus mijiedarbībai ar histidīnu veido daudzas hidrofobas, van der Vālsa un lādētas mijiedarbības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6" y="1336411"/>
            <a:ext cx="4231782" cy="391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86" y="1417638"/>
            <a:ext cx="4533417" cy="397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Mioglobīns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/>
              <a:t>Mioglobīns ir atrodams muskuļos kā skābekļa glabātuve</a:t>
            </a:r>
          </a:p>
          <a:p>
            <a:r>
              <a:rPr lang="lv-LV" sz="2400" dirty="0" smtClean="0"/>
              <a:t>Neskatoties uz to, ka tas ir viens no vislabāk izpētītajiem proteīniem, fizioloģiskā loma joprojām nav līdz galam skaidra</a:t>
            </a:r>
          </a:p>
          <a:p>
            <a:r>
              <a:rPr lang="lv-LV" sz="2400" dirty="0" smtClean="0"/>
              <a:t>Mioglobīns noteikti palīdz aizturēt elpu, piem. jūras zīdītājiem ir paaugstināts mioglobīna saturs muskuļos</a:t>
            </a:r>
            <a:endParaRPr lang="lv-LV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346055"/>
            <a:ext cx="4648200" cy="213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5" y="4130483"/>
            <a:ext cx="1924050" cy="23526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Mioglobīna saturs dažādu vaļu sugās</a:t>
            </a:r>
            <a:endParaRPr lang="lv-LV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186232"/>
              </p:ext>
            </p:extLst>
          </p:nvPr>
        </p:nvGraphicFramePr>
        <p:xfrm>
          <a:off x="1524000" y="1397000"/>
          <a:ext cx="6096000" cy="303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Suga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Mioglobīna saturs muskuļos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Vidējais niršanas laiks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Niršanas</a:t>
                      </a:r>
                      <a:r>
                        <a:rPr lang="lv-LV" baseline="0" dirty="0" smtClean="0"/>
                        <a:t> dziļums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Kašalots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5 %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70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400-2000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Kivjē knābjvalis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4.3 %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60-100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1000-1800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Finvalis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2.4 %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14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470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lv-LV" dirty="0" smtClean="0"/>
                        <a:t>Kuprvalis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2-3 %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8</a:t>
                      </a:r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 smtClean="0"/>
                        <a:t>240</a:t>
                      </a:r>
                      <a:endParaRPr lang="lv-LV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v-LV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0835"/>
            <a:ext cx="2120386" cy="1030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223" y="4500835"/>
            <a:ext cx="2117387" cy="1122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91" y="4564400"/>
            <a:ext cx="2073613" cy="1010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087" y="4466788"/>
            <a:ext cx="1890713" cy="13108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16297</TotalTime>
  <Words>2203</Words>
  <Application>Microsoft Office PowerPoint</Application>
  <PresentationFormat>On-screen Show (4:3)</PresentationFormat>
  <Paragraphs>372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Cambria Math</vt:lpstr>
      <vt:lpstr>Symbol</vt:lpstr>
      <vt:lpstr>Office Theme</vt:lpstr>
      <vt:lpstr>Proteīnu funkcijas piemērs: mioglobīns un hemoglobīns</vt:lpstr>
      <vt:lpstr>Skābekli piesaistošie proteīni</vt:lpstr>
      <vt:lpstr>Mioglobīns un hemoglobīns</vt:lpstr>
      <vt:lpstr>Porfirīni</vt:lpstr>
      <vt:lpstr>Hēma grupas piesaiste pie proteīna</vt:lpstr>
      <vt:lpstr>Skābekļa piesaiste</vt:lpstr>
      <vt:lpstr>Hēma grupas piesaiste pie mioglobīna</vt:lpstr>
      <vt:lpstr>Mioglobīns</vt:lpstr>
      <vt:lpstr>Mioglobīna saturs dažādu vaļu sugās</vt:lpstr>
      <vt:lpstr>Vai mioglobīns ir kritiski nepieciešams organisma normālajām funkcijām?</vt:lpstr>
      <vt:lpstr>Proteīna-liganda mijiedarbību līdzsvars</vt:lpstr>
      <vt:lpstr>θ un disociācijas konstante Kd</vt:lpstr>
      <vt:lpstr>Formulas skābeklim  un citiem gāzveida ligandiem</vt:lpstr>
      <vt:lpstr>Mioglobīna-skābekļa mijiedarbība</vt:lpstr>
      <vt:lpstr>Mioglobīns un gaļas krāsa</vt:lpstr>
      <vt:lpstr>Kāpēc veikalos gaļa ir sarkanā krāsā?</vt:lpstr>
      <vt:lpstr>Daudzšūņu evolūcijas atkarība no skābekļa transporta</vt:lpstr>
      <vt:lpstr>Hemoglobīns</vt:lpstr>
      <vt:lpstr>Mioglobīna un hemoglobīna monomēru strukturālā līdzība</vt:lpstr>
      <vt:lpstr>Kontakti starp hemoglobīna monomēriem</vt:lpstr>
      <vt:lpstr>Hemoglobīna T un R stāvokļi</vt:lpstr>
      <vt:lpstr>Skābekļa loma R stāvokļa ierosināšanā</vt:lpstr>
      <vt:lpstr>PowerPoint Presentation</vt:lpstr>
      <vt:lpstr>Kāpēc nepieciešami T un R stāvokļi? </vt:lpstr>
      <vt:lpstr>Skābekļa molekulu kooperatīva piesaistīšanās hemoglobīnam</vt:lpstr>
      <vt:lpstr>Hemoglobīns – allostērisks proteīns</vt:lpstr>
      <vt:lpstr>PowerPoint Presentation</vt:lpstr>
      <vt:lpstr>Kooperatīvā ligandu piesaistīšanās kvantitatīvā formā, Hilla vienādojums</vt:lpstr>
      <vt:lpstr>Hilla plots mioglobīnam un hemoglobīnam</vt:lpstr>
      <vt:lpstr>Hilla koeficients</vt:lpstr>
      <vt:lpstr>Hemoglobīna loma H+ un CO2 transportā</vt:lpstr>
      <vt:lpstr>H+ piesaistīšanās pie hemoglobīna</vt:lpstr>
      <vt:lpstr>PowerPoint Presentation</vt:lpstr>
      <vt:lpstr>CO2 piesaistīšanās pie hemoglobīna</vt:lpstr>
      <vt:lpstr>2,3-bifosfoglicerāts (BPG)</vt:lpstr>
      <vt:lpstr>BPG un kalnu adaptācija</vt:lpstr>
      <vt:lpstr>PowerPoint Presentation</vt:lpstr>
      <vt:lpstr>Fetālais hemoglobīns un BPG</vt:lpstr>
      <vt:lpstr>CO un O2 piesaistīšanās pie brīva hēma</vt:lpstr>
      <vt:lpstr>CO un O2 piesaistīšanās pie mioglobīna un hemoglobīna</vt:lpstr>
      <vt:lpstr>CO saindēšanās</vt:lpstr>
      <vt:lpstr>Dažādu CO koncentrāciju efekti</vt:lpstr>
      <vt:lpstr>Smēķēšana un CO</vt:lpstr>
      <vt:lpstr>CO papildus efekts</vt:lpstr>
      <vt:lpstr>CO saindēšanās gadījumā...</vt:lpstr>
      <vt:lpstr>Globīnu saime</vt:lpstr>
      <vt:lpstr>Penta- un heksa- koordinētie globīni</vt:lpstr>
      <vt:lpstr>Citoglobīns un neiroglobīns</vt:lpstr>
      <vt:lpstr>Globīnu saime</vt:lpstr>
      <vt:lpstr>Leghemoglobīns</vt:lpstr>
      <vt:lpstr>Hemocianīns</vt:lpstr>
      <vt:lpstr>Hemocianīna un hemoglobīna salīdzinājums</vt:lpstr>
      <vt:lpstr>Hemeritrīns</vt:lpstr>
      <vt:lpstr>Hemeritrīns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Proteīnu funkcija</dc:title>
  <dc:creator>Kaspars</dc:creator>
  <cp:lastModifiedBy>Kaspars Tars</cp:lastModifiedBy>
  <cp:revision>192</cp:revision>
  <dcterms:created xsi:type="dcterms:W3CDTF">2006-08-16T00:00:00Z</dcterms:created>
  <dcterms:modified xsi:type="dcterms:W3CDTF">2015-09-22T05:49:34Z</dcterms:modified>
</cp:coreProperties>
</file>