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339" r:id="rId3"/>
    <p:sldId id="340" r:id="rId4"/>
    <p:sldId id="261" r:id="rId5"/>
    <p:sldId id="260" r:id="rId6"/>
    <p:sldId id="262" r:id="rId7"/>
    <p:sldId id="354" r:id="rId8"/>
    <p:sldId id="342" r:id="rId9"/>
    <p:sldId id="286" r:id="rId10"/>
    <p:sldId id="344" r:id="rId11"/>
    <p:sldId id="355" r:id="rId12"/>
    <p:sldId id="267" r:id="rId13"/>
    <p:sldId id="270" r:id="rId14"/>
    <p:sldId id="271" r:id="rId15"/>
    <p:sldId id="273" r:id="rId16"/>
    <p:sldId id="274" r:id="rId17"/>
    <p:sldId id="275" r:id="rId18"/>
    <p:sldId id="341" r:id="rId19"/>
    <p:sldId id="343" r:id="rId20"/>
    <p:sldId id="276" r:id="rId21"/>
    <p:sldId id="278" r:id="rId22"/>
    <p:sldId id="345" r:id="rId23"/>
    <p:sldId id="279" r:id="rId24"/>
    <p:sldId id="348" r:id="rId25"/>
    <p:sldId id="346" r:id="rId26"/>
    <p:sldId id="284" r:id="rId27"/>
    <p:sldId id="288" r:id="rId28"/>
    <p:sldId id="291" r:id="rId29"/>
    <p:sldId id="290" r:id="rId30"/>
    <p:sldId id="292" r:id="rId31"/>
    <p:sldId id="294" r:id="rId32"/>
    <p:sldId id="296" r:id="rId33"/>
    <p:sldId id="298" r:id="rId34"/>
    <p:sldId id="299" r:id="rId35"/>
    <p:sldId id="300" r:id="rId36"/>
    <p:sldId id="358" r:id="rId37"/>
    <p:sldId id="359" r:id="rId38"/>
    <p:sldId id="347" r:id="rId39"/>
    <p:sldId id="302" r:id="rId40"/>
    <p:sldId id="303" r:id="rId41"/>
    <p:sldId id="304" r:id="rId42"/>
    <p:sldId id="349" r:id="rId43"/>
    <p:sldId id="309" r:id="rId44"/>
    <p:sldId id="310" r:id="rId45"/>
    <p:sldId id="350" r:id="rId46"/>
    <p:sldId id="315" r:id="rId47"/>
    <p:sldId id="316" r:id="rId48"/>
    <p:sldId id="319" r:id="rId49"/>
    <p:sldId id="320" r:id="rId50"/>
    <p:sldId id="351" r:id="rId51"/>
    <p:sldId id="352" r:id="rId52"/>
    <p:sldId id="321" r:id="rId53"/>
    <p:sldId id="353" r:id="rId54"/>
    <p:sldId id="356" r:id="rId55"/>
    <p:sldId id="35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DC519-C08B-4471-98E1-E19468546E3D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DDBD-CD88-48C9-A0BF-747DF46A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3A354-CB3B-418C-AAE7-A421D9805864}" type="slidenum">
              <a:rPr lang="en-US"/>
              <a:pPr/>
              <a:t>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9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25089-E48D-4B3B-ADA0-05E0A688B07A}" type="slidenum">
              <a:rPr lang="en-US"/>
              <a:pPr/>
              <a:t>15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66BD2-3381-4426-B05E-B7640F055DFF}" type="slidenum">
              <a:rPr lang="en-US"/>
              <a:pPr/>
              <a:t>16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4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54E3A-5982-42BE-9653-B617A093A258}" type="slidenum">
              <a:rPr lang="en-US"/>
              <a:pPr/>
              <a:t>17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43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96292-747F-410E-886B-81AC2648E504}" type="slidenum">
              <a:rPr lang="en-US"/>
              <a:pPr/>
              <a:t>20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1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4BC1A-67F0-47E2-908D-6EEEBD5410D1}" type="slidenum">
              <a:rPr lang="en-US"/>
              <a:pPr/>
              <a:t>21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A2E19-FD89-4D01-B5E7-3C9C8E863E0D}" type="slidenum">
              <a:rPr lang="en-US"/>
              <a:pPr/>
              <a:t>23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85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F14A9-C9E1-4AC3-8A5E-EDD02F7150DE}" type="slidenum">
              <a:rPr lang="en-US"/>
              <a:pPr/>
              <a:t>26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4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D6C65-7E41-454A-BF0E-DE8E34902200}" type="slidenum">
              <a:rPr lang="en-US"/>
              <a:pPr/>
              <a:t>27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9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9EDAE-F868-4518-AC8D-8A305CDA3A28}" type="slidenum">
              <a:rPr lang="en-US"/>
              <a:pPr/>
              <a:t>28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07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5D1AD-1A4C-4F84-B5A6-EE6018C5CD93}" type="slidenum">
              <a:rPr lang="en-US"/>
              <a:pPr/>
              <a:t>29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3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EC37B-9230-48C0-A275-EDC6862B8EE7}" type="slidenum">
              <a:rPr lang="en-US"/>
              <a:pPr/>
              <a:t>4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4E960-C68B-497B-A21D-E9994ACD31A7}" type="slidenum">
              <a:rPr lang="en-US"/>
              <a:pPr/>
              <a:t>30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1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3B33E-8AEF-4E80-B2EC-E82EE7C072A4}" type="slidenum">
              <a:rPr lang="en-US"/>
              <a:pPr/>
              <a:t>31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6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E7007-8593-427B-B1E6-87B03B2C6475}" type="slidenum">
              <a:rPr lang="en-US"/>
              <a:pPr/>
              <a:t>32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89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71B92-233D-41E7-9CE4-6AF31FB3D310}" type="slidenum">
              <a:rPr lang="en-US"/>
              <a:pPr/>
              <a:t>33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0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74A48-11FD-44C3-A562-A930E740E666}" type="slidenum">
              <a:rPr lang="en-US"/>
              <a:pPr/>
              <a:t>34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2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60F0D-7FED-4BEF-AFAB-BA6B037740E2}" type="slidenum">
              <a:rPr lang="en-US"/>
              <a:pPr/>
              <a:t>35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08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7E278-803F-44C6-8567-971526E52174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52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CEA8A-985A-406C-8BE4-E409E70FBAAD}" type="slidenum">
              <a:rPr lang="en-US"/>
              <a:pPr/>
              <a:t>40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51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A222C-A0D3-4BA9-88BD-D45D02E0CC3F}" type="slidenum">
              <a:rPr lang="en-US"/>
              <a:pPr/>
              <a:t>41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91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834DE-9CE9-44C5-B5A0-CFF2E4A9FA65}" type="slidenum">
              <a:rPr lang="en-US"/>
              <a:pPr/>
              <a:t>43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2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7E607-ACDF-4260-93D9-3C85234F76C0}" type="slidenum">
              <a:rPr lang="en-US"/>
              <a:pPr/>
              <a:t>5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4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CEAA9-5D12-4F23-B19C-FA41800295B1}" type="slidenum">
              <a:rPr lang="en-US"/>
              <a:pPr/>
              <a:t>44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9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74701-D285-409E-8752-81916F464918}" type="slidenum">
              <a:rPr lang="en-US"/>
              <a:pPr/>
              <a:t>46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91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317AE-FF00-4FA2-9749-1294D728543E}" type="slidenum">
              <a:rPr lang="en-US"/>
              <a:pPr/>
              <a:t>47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0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03209-59D2-4A58-A287-1A87D3DD577C}" type="slidenum">
              <a:rPr lang="en-US"/>
              <a:pPr/>
              <a:t>48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3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02526-94D6-447A-80C0-8809A75F9CED}" type="slidenum">
              <a:rPr lang="en-US"/>
              <a:pPr/>
              <a:t>49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88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49B09-4C1A-48BE-B276-7E4615FB9412}" type="slidenum">
              <a:rPr lang="en-US"/>
              <a:pPr/>
              <a:t>52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1D6BE-F00F-48BF-948C-4C918A8A1100}" type="slidenum">
              <a:rPr lang="en-US"/>
              <a:pPr/>
              <a:t>6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8DDBD-CD88-48C9-A0BF-747DF46A1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C9431-11D3-469B-A513-CB1A6F79D194}" type="slidenum">
              <a:rPr lang="en-US"/>
              <a:pPr/>
              <a:t>9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D3801-740F-4224-9784-1ABE4504D035}" type="slidenum">
              <a:rPr lang="en-US"/>
              <a:pPr/>
              <a:t>12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E5510-22DC-4937-A83C-F7EBDB79F6EA}" type="slidenum">
              <a:rPr lang="en-US"/>
              <a:pPr/>
              <a:t>13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2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4CAE1-BB29-4C01-9CDB-5BE7AED6027A}" type="slidenum">
              <a:rPr lang="en-US"/>
              <a:pPr/>
              <a:t>14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3AD-2814-4816-B5FB-B4926B54ECC2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C826-4D47-4FBD-9AED-6CE1EB320087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9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EE65-6D93-4965-B1D2-2B8247D1872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0FD2-C569-4D4D-838D-8BCE799A7EBB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9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3AC5-89DE-49AF-85D7-A446EF095296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E984-AD5B-44C7-878C-0EAC43614E05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9C61-629A-4C85-9CE7-51C4E1BB1E16}" type="datetime1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2B49-5D07-4B9D-947E-221594D4925C}" type="datetime1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5BE1-7123-4CCE-BE13-3D4F2F9B51F1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F9B7-FB36-4AFD-8427-AE2367626F08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53B-B5AD-4E8F-981C-F16EF3F1B2FF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544CB-9174-481C-963B-BAD8CD1D160C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91F0-D94D-455D-91D6-F0E58980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v/url?sa=i&amp;rct=j&amp;q=carbohydrates&amp;source=images&amp;cd=&amp;cad=rja&amp;docid=yWOExCb2kIv62M&amp;tbnid=adpDemejW2AXYM:&amp;ved=&amp;url=http://www.medindia.net/patients/patientinfo/carbohydrates-and-its-role-in-obesity.htm&amp;ei=5tnRUde2OoiC4AS53oH4Dg&amp;bvm=bv.48572450,d.bGE&amp;psig=AFQjCNEgrnKDYZQvLGkacsFD3OXy5NM_Qw&amp;ust=13727937032901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png"/><Relationship Id="rId7" Type="http://schemas.openxmlformats.org/officeDocument/2006/relationships/hyperlink" Target="http://www.google.lv/url?sa=i&amp;rct=j&amp;q=&amp;esrc=s&amp;frm=1&amp;source=images&amp;cd=&amp;cad=rja&amp;docid=tf9A3lxd5whPdM&amp;tbnid=YFSiUu-haL1EGM:&amp;ved=0CAUQjRw&amp;url=http://en.wikipedia.org/wiki/Wood&amp;ei=aBEuUtqJMMfdswbgv4GoBA&amp;bvm=bv.51773540,d.Yms&amp;psig=AFQjCNFnbvHu30bfgwqpIWqKRSw2QYQDCA&amp;ust=137883718091331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www.google.lv/url?sa=i&amp;rct=j&amp;q=&amp;esrc=s&amp;frm=1&amp;source=images&amp;cd=&amp;cad=rja&amp;docid=__-Mh-HyfTDuuM&amp;tbnid=2vSJ1Rz-jN3CAM:&amp;ved=0CAUQjRw&amp;url=http://www.arepotatoeshealthy.com/&amp;ei=EBEuUr63K9GKswbaoIDoCQ&amp;bvm=bv.51773540,d.Yms&amp;psig=AFQjCNF6DtAC24KLSOo_mxwdcrow50AtMw&amp;ust=1378837118526223" TargetMode="External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hyperlink" Target="http://www.google.lv/url?sa=i&amp;rct=j&amp;q=&amp;esrc=s&amp;frm=1&amp;source=images&amp;cd=&amp;cad=rja&amp;docid=KKMvQObRv8Rf9M&amp;tbnid=qhOrNdjaD1rXpM:&amp;ved=0CAUQjRw&amp;url=http://www.clker.com/clipart-not-equal-to-2.html&amp;ei=wREuUs7UNtDXsgap_IDAAQ&amp;bvm=bv.51773540,d.Yms&amp;psig=AFQjCNHPtiJeJEHA0aWbxEc2zlzLuMU8Qw&amp;ust=137883728196171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hyperlink" Target="http://www.google.lv/url?sa=i&amp;rct=j&amp;q=&amp;esrc=s&amp;frm=1&amp;source=images&amp;cd=&amp;cad=rja&amp;docid=c-xn9xPdsLe2cM&amp;tbnid=ep0ZcDKsM_BjsM:&amp;ved=&amp;url=http://www.doitpoms.ac.uk/tlplib/wood/structure_wood_pt1.php&amp;ei=3WveUd_aDZGw4QSVvIG4DQ&amp;bvm=bv.48705608,d.bGE&amp;psig=AFQjCNE_XEvu7N5M55W385dUI9A4Bm0RKA&amp;ust=137361750157858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lv-LV" sz="4400" dirty="0" smtClean="0"/>
              <a:t>Ogļhidrāti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66" name="Picture 18" descr="http://www.medindia.net/patients/patientinfo/images/Obesity-and-Carbohydrat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48724" cy="45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576" y="1052736"/>
            <a:ext cx="3707904" cy="5688712"/>
          </a:xfrm>
        </p:spPr>
        <p:txBody>
          <a:bodyPr>
            <a:normAutofit/>
          </a:bodyPr>
          <a:lstStyle/>
          <a:p>
            <a:r>
              <a:rPr lang="lv-LV" sz="2400" dirty="0" smtClean="0"/>
              <a:t>Lielākajai daļai ogļhidrātu ir vairāk, kā viens </a:t>
            </a:r>
            <a:r>
              <a:rPr lang="lv-LV" sz="2400" dirty="0" err="1" smtClean="0"/>
              <a:t>hirālais</a:t>
            </a:r>
            <a:r>
              <a:rPr lang="lv-LV" sz="2400" dirty="0" smtClean="0"/>
              <a:t> centrs</a:t>
            </a:r>
          </a:p>
          <a:p>
            <a:r>
              <a:rPr lang="lv-LV" sz="2400" dirty="0" err="1" smtClean="0"/>
              <a:t>Aldoheksozēm</a:t>
            </a:r>
            <a:r>
              <a:rPr lang="lv-LV" sz="2400" dirty="0" smtClean="0"/>
              <a:t> ir 4 </a:t>
            </a:r>
            <a:r>
              <a:rPr lang="lv-LV" sz="2400" dirty="0" err="1" smtClean="0"/>
              <a:t>hirālie</a:t>
            </a:r>
            <a:r>
              <a:rPr lang="lv-LV" sz="2400" dirty="0" smtClean="0"/>
              <a:t> centri</a:t>
            </a:r>
          </a:p>
          <a:p>
            <a:r>
              <a:rPr lang="lv-LV" sz="2400" dirty="0" err="1" smtClean="0"/>
              <a:t>Aldoheksozēm</a:t>
            </a:r>
            <a:r>
              <a:rPr lang="lv-LV" sz="2400" dirty="0" smtClean="0"/>
              <a:t> ir kopā 16 </a:t>
            </a:r>
            <a:r>
              <a:rPr lang="lv-LV" sz="2400" dirty="0" err="1" smtClean="0"/>
              <a:t>stereoizomēri</a:t>
            </a:r>
            <a:r>
              <a:rPr lang="lv-LV" sz="2400" dirty="0" smtClean="0"/>
              <a:t>, no tiem 8 ir D formā</a:t>
            </a:r>
          </a:p>
          <a:p>
            <a:r>
              <a:rPr lang="lv-LV" sz="2400" dirty="0" smtClean="0"/>
              <a:t>Dabā bieži sastopamās </a:t>
            </a:r>
            <a:r>
              <a:rPr lang="lv-LV" sz="2400" dirty="0" err="1" smtClean="0"/>
              <a:t>aldoheksozes</a:t>
            </a:r>
            <a:r>
              <a:rPr lang="lv-LV" sz="2400" dirty="0" smtClean="0"/>
              <a:t> ir glikoze, </a:t>
            </a:r>
            <a:r>
              <a:rPr lang="lv-LV" sz="2400" dirty="0" err="1" smtClean="0"/>
              <a:t>mannoze</a:t>
            </a:r>
            <a:r>
              <a:rPr lang="lv-LV" sz="2400" dirty="0" smtClean="0"/>
              <a:t> un galaktoze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26" y="-34255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lv-LV" smtClean="0"/>
              <a:t>Citi </a:t>
            </a:r>
            <a:r>
              <a:rPr lang="lv-LV" err="1" smtClean="0"/>
              <a:t>stereoizomēri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31" y="1161152"/>
            <a:ext cx="4662495" cy="50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20072" y="6273225"/>
            <a:ext cx="379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smtClean="0"/>
              <a:t>D-Aldoheksozes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Epimēri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972816"/>
          </a:xfrm>
        </p:spPr>
        <p:txBody>
          <a:bodyPr>
            <a:normAutofit fontScale="85000" lnSpcReduction="20000"/>
          </a:bodyPr>
          <a:lstStyle/>
          <a:p>
            <a:r>
              <a:rPr lang="lv-LV" dirty="0"/>
              <a:t>Izomērus, kuru konfigurācija </a:t>
            </a:r>
            <a:r>
              <a:rPr lang="lv-LV" dirty="0" err="1"/>
              <a:t>atškiras</a:t>
            </a:r>
            <a:r>
              <a:rPr lang="lv-LV" dirty="0"/>
              <a:t> tikai vienā oglekļa atomā sauc par </a:t>
            </a:r>
            <a:r>
              <a:rPr lang="lv-LV" i="1" dirty="0" err="1"/>
              <a:t>epimēriem</a:t>
            </a:r>
            <a:endParaRPr lang="lv-LV" i="1" dirty="0"/>
          </a:p>
          <a:p>
            <a:r>
              <a:rPr lang="lv-LV" dirty="0" smtClean="0"/>
              <a:t>Glikozei ir 2 </a:t>
            </a:r>
            <a:r>
              <a:rPr lang="lv-LV" dirty="0" err="1" smtClean="0"/>
              <a:t>epimēri</a:t>
            </a:r>
            <a:r>
              <a:rPr lang="lv-LV" dirty="0" smtClean="0"/>
              <a:t> -  galaktoze </a:t>
            </a:r>
            <a:r>
              <a:rPr lang="lv-LV" dirty="0"/>
              <a:t>un </a:t>
            </a:r>
            <a:r>
              <a:rPr lang="lv-LV" dirty="0" err="1" smtClean="0"/>
              <a:t>mannoze</a:t>
            </a:r>
            <a:endParaRPr lang="lv-LV" dirty="0" smtClean="0"/>
          </a:p>
          <a:p>
            <a:r>
              <a:rPr lang="lv-LV" dirty="0" smtClean="0"/>
              <a:t>Galaktoze un </a:t>
            </a:r>
            <a:r>
              <a:rPr lang="lv-LV" dirty="0" err="1" smtClean="0"/>
              <a:t>mannoze</a:t>
            </a:r>
            <a:r>
              <a:rPr lang="lv-LV" dirty="0" smtClean="0"/>
              <a:t> savstarpēji nav </a:t>
            </a:r>
            <a:r>
              <a:rPr lang="lv-LV" dirty="0" err="1" smtClean="0"/>
              <a:t>epimēri</a:t>
            </a:r>
            <a:r>
              <a:rPr lang="lv-LV" dirty="0" smtClean="0"/>
              <a:t> – to konfigurācija atšķiras 2 oglekļa atomos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6947"/>
            <a:ext cx="1621350" cy="257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71563"/>
            <a:ext cx="1440160" cy="246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9561"/>
            <a:ext cx="1769740" cy="266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583412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D-Glikoze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5834127"/>
            <a:ext cx="2744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D-</a:t>
            </a:r>
            <a:r>
              <a:rPr lang="lv-LV" sz="2400" dirty="0" err="1" smtClean="0"/>
              <a:t>Mannoze</a:t>
            </a:r>
            <a:r>
              <a:rPr lang="lv-LV" sz="2400" dirty="0" smtClean="0"/>
              <a:t> (</a:t>
            </a:r>
            <a:r>
              <a:rPr lang="lv-LV" sz="2400" dirty="0" err="1" smtClean="0"/>
              <a:t>epimērs</a:t>
            </a:r>
            <a:r>
              <a:rPr lang="lv-LV" sz="2400" dirty="0" smtClean="0"/>
              <a:t> pie C-2 )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05355" y="5834127"/>
            <a:ext cx="2744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D-Galaktoze (</a:t>
            </a:r>
            <a:r>
              <a:rPr lang="lv-LV" sz="2400" dirty="0" err="1" smtClean="0"/>
              <a:t>epimērs</a:t>
            </a:r>
            <a:r>
              <a:rPr lang="lv-LV" sz="2400" dirty="0" smtClean="0"/>
              <a:t> pie C-4 )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051448" cy="1143000"/>
          </a:xfrm>
        </p:spPr>
        <p:txBody>
          <a:bodyPr>
            <a:normAutofit/>
          </a:bodyPr>
          <a:lstStyle/>
          <a:p>
            <a:r>
              <a:rPr lang="lv-LV" sz="3200" smtClean="0"/>
              <a:t>Aldozes ar 3-5 C atomiem</a:t>
            </a:r>
            <a:endParaRPr lang="en-US" sz="3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2219"/>
            <a:ext cx="56292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63" y="4149080"/>
            <a:ext cx="1714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170080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smtClean="0"/>
              <a:t>(ierāmētas ir dabā bieži sastopamās)</a:t>
            </a: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31" y="404664"/>
            <a:ext cx="2255199" cy="265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31" y="3356992"/>
            <a:ext cx="226737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575"/>
            <a:ext cx="2522215" cy="684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204864"/>
            <a:ext cx="2837131" cy="1143000"/>
          </a:xfrm>
        </p:spPr>
        <p:txBody>
          <a:bodyPr>
            <a:noAutofit/>
          </a:bodyPr>
          <a:lstStyle/>
          <a:p>
            <a:r>
              <a:rPr lang="lv-LV" sz="3600" smtClean="0"/>
              <a:t>Ketozes ar 3-5 C atomiem</a:t>
            </a: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3394710" y="2523034"/>
            <a:ext cx="204138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lv-LV" sz="2000" smtClean="0"/>
              <a:t>Dihidroksiacetons</a:t>
            </a:r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3394710" y="5664646"/>
            <a:ext cx="19434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000" smtClean="0"/>
              <a:t>D-eritriloze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6089476" y="2985254"/>
            <a:ext cx="15121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000" smtClean="0"/>
              <a:t>D-Ribuloze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5858619" y="6218262"/>
            <a:ext cx="17335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000" smtClean="0"/>
              <a:t>D-Ksiluloze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3394710" y="548680"/>
            <a:ext cx="20413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smtClean="0"/>
              <a:t>Ketotrioze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3395082" y="3482231"/>
            <a:ext cx="1944215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lv-LV" sz="2400" smtClean="0"/>
              <a:t>D-Ketotetroze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801294" y="268764"/>
            <a:ext cx="207984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lv-LV" sz="2400" smtClean="0"/>
              <a:t>D-Ketopentozes</a:t>
            </a: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1730"/>
            <a:ext cx="29337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87833"/>
            <a:ext cx="30003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D-ketoheksozes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5576" y="466395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smtClean="0"/>
              <a:t>D-Psicoze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2465140" y="4663959"/>
            <a:ext cx="13147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000" smtClean="0"/>
              <a:t>D-Fruktoze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4571999" y="4651652"/>
            <a:ext cx="1439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smtClean="0"/>
              <a:t>D-Sorboze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6300192" y="46516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smtClean="0"/>
              <a:t>D-Tagatoze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9" y="4302494"/>
            <a:ext cx="2823781" cy="129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29" y="116632"/>
            <a:ext cx="8579296" cy="1143000"/>
          </a:xfrm>
        </p:spPr>
        <p:txBody>
          <a:bodyPr>
            <a:noAutofit/>
          </a:bodyPr>
          <a:lstStyle/>
          <a:p>
            <a:r>
              <a:rPr lang="lv-LV" sz="3600" smtClean="0"/>
              <a:t>Ogļhidrātu ciklizācija: pusacetālu un pusketālu veidošanās</a:t>
            </a:r>
            <a:endParaRPr lang="en-US" sz="36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0" y="1590563"/>
            <a:ext cx="2577421" cy="127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76342"/>
            <a:ext cx="1944216" cy="145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6342"/>
            <a:ext cx="3738704" cy="148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92904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Aldehīds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292904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Spirts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6212" y="2867146"/>
            <a:ext cx="159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Pusacetāls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298180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Acetāls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088" y="54374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Ketons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7712" y="544255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Spirts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5095" y="5437434"/>
            <a:ext cx="157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Pusketāls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44369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Ketāls</a:t>
            </a:r>
            <a:endParaRPr lang="en-US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11" y="3824564"/>
            <a:ext cx="2081892" cy="157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19" y="3768926"/>
            <a:ext cx="3936588" cy="166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166836"/>
            <a:ext cx="5338936" cy="1143000"/>
          </a:xfrm>
        </p:spPr>
        <p:txBody>
          <a:bodyPr/>
          <a:lstStyle/>
          <a:p>
            <a:r>
              <a:rPr lang="lv-LV" dirty="0" smtClean="0"/>
              <a:t>Ogļhidrātu </a:t>
            </a:r>
            <a:r>
              <a:rPr lang="lv-LV" dirty="0" err="1" smtClean="0"/>
              <a:t>ciklizācija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4876" y="709268"/>
            <a:ext cx="17579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D-glikoze, lineārā forma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58880" y="5600499"/>
            <a:ext cx="22471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α</a:t>
            </a:r>
            <a:r>
              <a:rPr lang="lv-LV" sz="2000" dirty="0" smtClean="0"/>
              <a:t>-D-</a:t>
            </a:r>
            <a:r>
              <a:rPr lang="lv-LV" sz="2000" dirty="0" err="1" smtClean="0"/>
              <a:t>glikopiranoze</a:t>
            </a:r>
            <a:endParaRPr lang="lv-LV" sz="2000" dirty="0" smtClean="0"/>
          </a:p>
          <a:p>
            <a:endParaRPr lang="lv-LV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52662" y="5622879"/>
            <a:ext cx="22471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β </a:t>
            </a:r>
            <a:r>
              <a:rPr lang="lv-LV" sz="2000" dirty="0" smtClean="0"/>
              <a:t>-D-</a:t>
            </a:r>
            <a:r>
              <a:rPr lang="lv-LV" sz="2000" dirty="0" err="1" smtClean="0"/>
              <a:t>glikopiranoze</a:t>
            </a:r>
            <a:endParaRPr lang="lv-LV" sz="2000" dirty="0" smtClean="0"/>
          </a:p>
          <a:p>
            <a:endParaRPr lang="lv-LV" sz="20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89" y="6599"/>
            <a:ext cx="1173253" cy="21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76" y="2078787"/>
            <a:ext cx="1958958" cy="151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40" y="3575923"/>
            <a:ext cx="2130350" cy="204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46" y="3607561"/>
            <a:ext cx="2235696" cy="20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853111" y="2151336"/>
            <a:ext cx="252875" cy="125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240730" y="3127611"/>
            <a:ext cx="1152128" cy="1239639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71333" y="2420888"/>
            <a:ext cx="144016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 err="1" smtClean="0"/>
              <a:t>Pusacetāla</a:t>
            </a:r>
            <a:r>
              <a:rPr lang="lv-LV" dirty="0" smtClean="0"/>
              <a:t> OH grupa ir īpaša, jo var pārvērsties par aldehīdu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" y="831032"/>
            <a:ext cx="4824536" cy="5040560"/>
          </a:xfrm>
        </p:spPr>
        <p:txBody>
          <a:bodyPr>
            <a:noAutofit/>
          </a:bodyPr>
          <a:lstStyle/>
          <a:p>
            <a:r>
              <a:rPr lang="lv-LV" sz="2200" dirty="0" smtClean="0"/>
              <a:t>Ūdens šķīdumos ogļhidrāti parasti pastāv kā cikliski </a:t>
            </a:r>
            <a:r>
              <a:rPr lang="lv-LV" sz="2200" dirty="0" err="1" smtClean="0"/>
              <a:t>tautomēri</a:t>
            </a:r>
            <a:endParaRPr lang="lv-LV" sz="2200" dirty="0" smtClean="0"/>
          </a:p>
          <a:p>
            <a:r>
              <a:rPr lang="lv-LV" sz="2200" dirty="0" err="1" smtClean="0"/>
              <a:t>Tautomēri</a:t>
            </a:r>
            <a:r>
              <a:rPr lang="lv-LV" sz="2200" dirty="0" smtClean="0"/>
              <a:t> – izomēri, kuri ātri pārvēršas viens par otru, un kurus atsevišķi nevar izolēt</a:t>
            </a:r>
          </a:p>
          <a:p>
            <a:r>
              <a:rPr lang="lv-LV" sz="2200" dirty="0" err="1" smtClean="0"/>
              <a:t>Aldo-</a:t>
            </a:r>
            <a:r>
              <a:rPr lang="lv-LV" sz="2200" dirty="0" smtClean="0"/>
              <a:t> vai </a:t>
            </a:r>
            <a:r>
              <a:rPr lang="lv-LV" sz="2200" dirty="0" err="1" smtClean="0"/>
              <a:t>keto-</a:t>
            </a:r>
            <a:r>
              <a:rPr lang="lv-LV" sz="2200" dirty="0" smtClean="0"/>
              <a:t> grupa savienojas ar vienu hidroksilgrupu, veidojot </a:t>
            </a:r>
            <a:r>
              <a:rPr lang="lv-LV" sz="2200" dirty="0" err="1" smtClean="0"/>
              <a:t>pusacetālu</a:t>
            </a:r>
            <a:r>
              <a:rPr lang="lv-LV" sz="2200" dirty="0" smtClean="0"/>
              <a:t> vai </a:t>
            </a:r>
            <a:r>
              <a:rPr lang="lv-LV" sz="2200" dirty="0" err="1" smtClean="0"/>
              <a:t>pusketālu</a:t>
            </a:r>
            <a:endParaRPr lang="lv-LV" sz="2200" dirty="0" smtClean="0"/>
          </a:p>
          <a:p>
            <a:r>
              <a:rPr lang="lv-LV" sz="2200" dirty="0" smtClean="0"/>
              <a:t>Veidojas divi atšķirīgi cikliski izomēri – ar </a:t>
            </a:r>
            <a:r>
              <a:rPr lang="lv-LV" sz="2200" dirty="0" err="1" smtClean="0"/>
              <a:t>puacetāla</a:t>
            </a:r>
            <a:r>
              <a:rPr lang="lv-LV" sz="2200" dirty="0" smtClean="0"/>
              <a:t> (vai </a:t>
            </a:r>
            <a:r>
              <a:rPr lang="lv-LV" sz="2200" dirty="0" err="1" smtClean="0"/>
              <a:t>pusketāla</a:t>
            </a:r>
            <a:r>
              <a:rPr lang="lv-LV" sz="2200" dirty="0" smtClean="0"/>
              <a:t>) OH grupu pretējā (</a:t>
            </a:r>
            <a:r>
              <a:rPr lang="el-GR" sz="2200" dirty="0"/>
              <a:t>α</a:t>
            </a:r>
            <a:r>
              <a:rPr lang="lv-LV" sz="2200" dirty="0" smtClean="0"/>
              <a:t>) vai tajā pašā (</a:t>
            </a:r>
            <a:r>
              <a:rPr lang="el-GR" sz="2200" dirty="0"/>
              <a:t>β</a:t>
            </a:r>
            <a:r>
              <a:rPr lang="lv-LV" sz="2200" dirty="0" smtClean="0"/>
              <a:t>) cikla pusē, kā vistālākā hidroksilgrupa (glikozei - pie </a:t>
            </a:r>
            <a:r>
              <a:rPr lang="lv-LV" sz="2200" dirty="0"/>
              <a:t>C</a:t>
            </a:r>
            <a:r>
              <a:rPr lang="lv-LV" sz="2200" dirty="0" smtClean="0"/>
              <a:t>6 atoma)</a:t>
            </a:r>
          </a:p>
          <a:p>
            <a:r>
              <a:rPr lang="el-GR" sz="2200" dirty="0"/>
              <a:t>α </a:t>
            </a:r>
            <a:r>
              <a:rPr lang="lv-LV" sz="2200" dirty="0" smtClean="0"/>
              <a:t> un </a:t>
            </a:r>
            <a:r>
              <a:rPr lang="el-GR" sz="2200" dirty="0"/>
              <a:t>β </a:t>
            </a:r>
            <a:r>
              <a:rPr lang="lv-LV" sz="2200" dirty="0" smtClean="0"/>
              <a:t>formas ir savstarpēji </a:t>
            </a:r>
            <a:r>
              <a:rPr lang="lv-LV" sz="2200" i="1" dirty="0" err="1" smtClean="0"/>
              <a:t>anomēri</a:t>
            </a:r>
            <a:r>
              <a:rPr lang="lv-LV" sz="2200" dirty="0" smtClean="0"/>
              <a:t>. C atomu, pie kura OH grupa ir piesaistīta </a:t>
            </a:r>
            <a:r>
              <a:rPr lang="el-GR" sz="2200" dirty="0"/>
              <a:t>α </a:t>
            </a:r>
            <a:r>
              <a:rPr lang="lv-LV" sz="2200" dirty="0" smtClean="0"/>
              <a:t> vai </a:t>
            </a:r>
            <a:r>
              <a:rPr lang="el-GR" sz="2200" dirty="0"/>
              <a:t>β </a:t>
            </a:r>
            <a:r>
              <a:rPr lang="lv-LV" sz="2200" dirty="0" smtClean="0"/>
              <a:t> veidā </a:t>
            </a:r>
            <a:r>
              <a:rPr lang="lv-LV" sz="2200" dirty="0"/>
              <a:t>(glikozei C1</a:t>
            </a:r>
            <a:r>
              <a:rPr lang="lv-LV" sz="2200" dirty="0" smtClean="0"/>
              <a:t>) sauc par</a:t>
            </a:r>
            <a:r>
              <a:rPr lang="lv-LV" sz="2200" i="1" dirty="0" smtClean="0"/>
              <a:t> </a:t>
            </a:r>
            <a:r>
              <a:rPr lang="lv-LV" sz="2200" i="1" dirty="0" err="1" smtClean="0"/>
              <a:t>anomērisko</a:t>
            </a:r>
            <a:r>
              <a:rPr lang="lv-LV" sz="2200" dirty="0" smtClean="0"/>
              <a:t> oglekli</a:t>
            </a:r>
          </a:p>
          <a:p>
            <a:endParaRPr lang="en-US" sz="2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unnumbered_07_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211416" cy="426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mtClean="0"/>
              <a:t>Ciklisko formu attēlošana </a:t>
            </a:r>
            <a:r>
              <a:rPr lang="lv-LV" err="1" smtClean="0"/>
              <a:t>Havorta</a:t>
            </a:r>
            <a:r>
              <a:rPr lang="lv-LV" smtClean="0"/>
              <a:t> perspektīvā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/>
              <a:t>C</a:t>
            </a:r>
            <a:r>
              <a:rPr lang="lv-LV" smtClean="0"/>
              <a:t>ikla daļa, kas ir tuvāk novērotājam, ir attēlota ar treknāku līniju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9951" y="5838378"/>
            <a:ext cx="2880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smtClean="0"/>
              <a:t>D-Glikoze</a:t>
            </a:r>
          </a:p>
          <a:p>
            <a:pPr algn="ctr"/>
            <a:r>
              <a:rPr lang="lv-LV" sz="2400" smtClean="0"/>
              <a:t>Fišera projekcija</a:t>
            </a:r>
          </a:p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563876" y="5851673"/>
            <a:ext cx="33204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/>
              <a:t>α</a:t>
            </a:r>
            <a:r>
              <a:rPr lang="lv-LV" sz="2400"/>
              <a:t>-D-glikopiranoze</a:t>
            </a:r>
          </a:p>
          <a:p>
            <a:pPr algn="ctr"/>
            <a:r>
              <a:rPr lang="lv-LV" sz="2400" smtClean="0"/>
              <a:t>Havorta perspektīva   </a:t>
            </a:r>
          </a:p>
          <a:p>
            <a:pPr algn="ctr"/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2227"/>
            <a:ext cx="8229600" cy="1143000"/>
          </a:xfrm>
        </p:spPr>
        <p:txBody>
          <a:bodyPr/>
          <a:lstStyle/>
          <a:p>
            <a:r>
              <a:rPr lang="lv-LV" dirty="0" smtClean="0"/>
              <a:t>Glikozes ciklizācija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31818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/>
              <a:t>A</a:t>
            </a:r>
            <a:r>
              <a:rPr lang="lv-LV" sz="2400" dirty="0" smtClean="0"/>
              <a:t>ldo- vai keto- grupa var reaģēt ar vairākām </a:t>
            </a:r>
            <a:r>
              <a:rPr lang="lv-LV" sz="2400" dirty="0" smtClean="0"/>
              <a:t>hidroksilgrupām</a:t>
            </a:r>
          </a:p>
          <a:p>
            <a:r>
              <a:rPr lang="lv-LV" sz="2400" dirty="0" smtClean="0"/>
              <a:t>Parasti izveidojas 5- vai 6- locekļu cikls</a:t>
            </a:r>
            <a:endParaRPr lang="lv-LV" sz="2400" dirty="0" smtClean="0"/>
          </a:p>
          <a:p>
            <a:r>
              <a:rPr lang="lv-LV" sz="2400" dirty="0" smtClean="0"/>
              <a:t>Glikozes gadījumā reakcija parasti notiek ar 5-OH grupu, bet retos gadījumos arī ar 4-OH grupu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3" y="2420888"/>
            <a:ext cx="1656185" cy="17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4" y="2300886"/>
            <a:ext cx="144016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91720"/>
            <a:ext cx="1804804" cy="169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57" y="4616789"/>
            <a:ext cx="1899109" cy="177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092974"/>
            <a:ext cx="1367115" cy="244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321796" y="3276132"/>
            <a:ext cx="760348" cy="3688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026" idx="3"/>
          </p:cNvCxnSpPr>
          <p:nvPr/>
        </p:nvCxnSpPr>
        <p:spPr>
          <a:xfrm flipH="1" flipV="1">
            <a:off x="2272348" y="3276132"/>
            <a:ext cx="1291539" cy="440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76056" y="5373216"/>
            <a:ext cx="1296144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11760" y="5373216"/>
            <a:ext cx="1224136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63887" y="5589240"/>
            <a:ext cx="17579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smtClean="0"/>
              <a:t>D-glikoze, lineārā forma</a:t>
            </a:r>
          </a:p>
          <a:p>
            <a:pPr algn="ctr"/>
            <a:r>
              <a:rPr lang="lv-LV" sz="2000" smtClean="0"/>
              <a:t>(&lt;1%)</a:t>
            </a:r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467544" y="4060740"/>
            <a:ext cx="29523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/>
              <a:t>α</a:t>
            </a:r>
            <a:r>
              <a:rPr lang="lv-LV" sz="2000" smtClean="0"/>
              <a:t>-D-</a:t>
            </a:r>
            <a:r>
              <a:rPr lang="lv-LV" sz="2000" err="1" smtClean="0"/>
              <a:t>glikopiranoze</a:t>
            </a:r>
            <a:r>
              <a:rPr lang="lv-LV" sz="2000" smtClean="0"/>
              <a:t> (62%)</a:t>
            </a:r>
            <a:endParaRPr lang="lv-LV" sz="2000"/>
          </a:p>
        </p:txBody>
      </p:sp>
      <p:sp>
        <p:nvSpPr>
          <p:cNvPr id="21" name="TextBox 20"/>
          <p:cNvSpPr txBox="1"/>
          <p:nvPr/>
        </p:nvSpPr>
        <p:spPr>
          <a:xfrm>
            <a:off x="6082144" y="3888152"/>
            <a:ext cx="28103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β </a:t>
            </a:r>
            <a:r>
              <a:rPr lang="lv-LV" sz="2000" dirty="0" smtClean="0"/>
              <a:t>-D-</a:t>
            </a:r>
            <a:r>
              <a:rPr lang="lv-LV" sz="2000" dirty="0" err="1" smtClean="0"/>
              <a:t>glikopiranoze</a:t>
            </a:r>
            <a:r>
              <a:rPr lang="lv-LV" sz="2000" dirty="0" smtClean="0"/>
              <a:t> (38%)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702" y="6358081"/>
            <a:ext cx="3263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/>
              <a:t>α</a:t>
            </a:r>
            <a:r>
              <a:rPr lang="lv-LV" sz="2000" smtClean="0"/>
              <a:t>-D-</a:t>
            </a:r>
            <a:r>
              <a:rPr lang="lv-LV" sz="2000" err="1" smtClean="0"/>
              <a:t>glikofuranoze</a:t>
            </a:r>
            <a:r>
              <a:rPr lang="lv-LV" sz="2000" smtClean="0"/>
              <a:t> (&lt;&lt;0.01%)</a:t>
            </a:r>
            <a:endParaRPr lang="lv-LV" sz="2000"/>
          </a:p>
        </p:txBody>
      </p:sp>
      <p:sp>
        <p:nvSpPr>
          <p:cNvPr id="23" name="TextBox 22"/>
          <p:cNvSpPr txBox="1"/>
          <p:nvPr/>
        </p:nvSpPr>
        <p:spPr>
          <a:xfrm>
            <a:off x="5880556" y="6358081"/>
            <a:ext cx="32634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/>
              <a:t>β </a:t>
            </a:r>
            <a:r>
              <a:rPr lang="lv-LV" sz="2000" smtClean="0"/>
              <a:t>-D-</a:t>
            </a:r>
            <a:r>
              <a:rPr lang="lv-LV" sz="2000" err="1" smtClean="0"/>
              <a:t>glikofuranoze</a:t>
            </a:r>
            <a:r>
              <a:rPr lang="lv-LV" sz="2000" smtClean="0"/>
              <a:t> (&lt;&lt;0.01%)</a:t>
            </a:r>
          </a:p>
        </p:txBody>
      </p:sp>
      <p:sp>
        <p:nvSpPr>
          <p:cNvPr id="4" name="Oval 3"/>
          <p:cNvSpPr/>
          <p:nvPr/>
        </p:nvSpPr>
        <p:spPr>
          <a:xfrm>
            <a:off x="4426946" y="4869160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42841" y="4460850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53023" y="3356658"/>
            <a:ext cx="592537" cy="1655180"/>
          </a:xfrm>
          <a:custGeom>
            <a:avLst/>
            <a:gdLst>
              <a:gd name="connsiteX0" fmla="*/ 277792 w 592537"/>
              <a:gd name="connsiteY0" fmla="*/ 1655180 h 1655180"/>
              <a:gd name="connsiteX1" fmla="*/ 567159 w 592537"/>
              <a:gd name="connsiteY1" fmla="*/ 1180618 h 1655180"/>
              <a:gd name="connsiteX2" fmla="*/ 555585 w 592537"/>
              <a:gd name="connsiteY2" fmla="*/ 428264 h 1655180"/>
              <a:gd name="connsiteX3" fmla="*/ 370390 w 592537"/>
              <a:gd name="connsiteY3" fmla="*/ 138896 h 1655180"/>
              <a:gd name="connsiteX4" fmla="*/ 0 w 592537"/>
              <a:gd name="connsiteY4" fmla="*/ 0 h 165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537" h="1655180">
                <a:moveTo>
                  <a:pt x="277792" y="1655180"/>
                </a:moveTo>
                <a:cubicBezTo>
                  <a:pt x="399326" y="1520142"/>
                  <a:pt x="520860" y="1385104"/>
                  <a:pt x="567159" y="1180618"/>
                </a:cubicBezTo>
                <a:cubicBezTo>
                  <a:pt x="613458" y="976132"/>
                  <a:pt x="588380" y="601884"/>
                  <a:pt x="555585" y="428264"/>
                </a:cubicBezTo>
                <a:cubicBezTo>
                  <a:pt x="522790" y="254644"/>
                  <a:pt x="462988" y="210273"/>
                  <a:pt x="370390" y="138896"/>
                </a:cubicBezTo>
                <a:cubicBezTo>
                  <a:pt x="277793" y="67519"/>
                  <a:pt x="138896" y="33759"/>
                  <a:pt x="0" y="0"/>
                </a:cubicBezTo>
              </a:path>
            </a:pathLst>
          </a:cu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29873" y="3449256"/>
            <a:ext cx="380212" cy="1076445"/>
          </a:xfrm>
          <a:custGeom>
            <a:avLst/>
            <a:gdLst>
              <a:gd name="connsiteX0" fmla="*/ 277793 w 380212"/>
              <a:gd name="connsiteY0" fmla="*/ 1076445 h 1076445"/>
              <a:gd name="connsiteX1" fmla="*/ 370390 w 380212"/>
              <a:gd name="connsiteY1" fmla="*/ 659757 h 1076445"/>
              <a:gd name="connsiteX2" fmla="*/ 335666 w 380212"/>
              <a:gd name="connsiteY2" fmla="*/ 243068 h 1076445"/>
              <a:gd name="connsiteX3" fmla="*/ 0 w 380212"/>
              <a:gd name="connsiteY3" fmla="*/ 0 h 107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12" h="1076445">
                <a:moveTo>
                  <a:pt x="277793" y="1076445"/>
                </a:moveTo>
                <a:cubicBezTo>
                  <a:pt x="319269" y="937549"/>
                  <a:pt x="360745" y="798653"/>
                  <a:pt x="370390" y="659757"/>
                </a:cubicBezTo>
                <a:cubicBezTo>
                  <a:pt x="380035" y="520861"/>
                  <a:pt x="397398" y="353027"/>
                  <a:pt x="335666" y="243068"/>
                </a:cubicBezTo>
                <a:cubicBezTo>
                  <a:pt x="273934" y="133109"/>
                  <a:pt x="136967" y="66554"/>
                  <a:pt x="0" y="0"/>
                </a:cubicBezTo>
              </a:path>
            </a:pathLst>
          </a:cu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4" grpId="0" animBg="1"/>
      <p:bldP spid="24" grpId="0" animBg="1"/>
      <p:bldP spid="8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Fruktozes </a:t>
            </a:r>
            <a:r>
              <a:rPr lang="lv-LV" dirty="0" err="1" smtClean="0"/>
              <a:t>ciklizācija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9"/>
            <a:ext cx="8229600" cy="1296144"/>
          </a:xfrm>
        </p:spPr>
        <p:txBody>
          <a:bodyPr/>
          <a:lstStyle/>
          <a:p>
            <a:r>
              <a:rPr lang="lv-LV" dirty="0" smtClean="0"/>
              <a:t>Fruktoze salīdzināmos daudzumos veido gan </a:t>
            </a:r>
            <a:r>
              <a:rPr lang="lv-LV" dirty="0" err="1" smtClean="0"/>
              <a:t>piranozes</a:t>
            </a:r>
            <a:r>
              <a:rPr lang="lv-LV" dirty="0" smtClean="0"/>
              <a:t>, gan </a:t>
            </a:r>
            <a:r>
              <a:rPr lang="lv-LV" dirty="0" err="1" smtClean="0"/>
              <a:t>furanozes</a:t>
            </a:r>
            <a:r>
              <a:rPr lang="lv-LV" dirty="0" smtClean="0"/>
              <a:t> formas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1570364" cy="210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19431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2962"/>
            <a:ext cx="2303140" cy="142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304256" cy="142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0" y="4725144"/>
            <a:ext cx="1981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55776" y="3356992"/>
            <a:ext cx="720080" cy="456708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55776" y="4797152"/>
            <a:ext cx="792088" cy="63911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62244" y="4568798"/>
            <a:ext cx="877908" cy="456708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62244" y="3102436"/>
            <a:ext cx="949916" cy="479385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44208" y="39055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furanozes</a:t>
            </a:r>
            <a:r>
              <a:rPr lang="lv-LV" sz="2400" dirty="0" smtClean="0"/>
              <a:t>: 22%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389885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piranozes</a:t>
            </a:r>
            <a:r>
              <a:rPr lang="lv-LV" sz="2400" dirty="0" smtClean="0"/>
              <a:t>: 77%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Kas ir ogļhidrāti?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lv-LV" dirty="0" err="1" smtClean="0"/>
              <a:t>Polihidroksi</a:t>
            </a:r>
            <a:r>
              <a:rPr lang="lv-LV" dirty="0" smtClean="0"/>
              <a:t> aldehīdi vai </a:t>
            </a:r>
            <a:r>
              <a:rPr lang="lv-LV" dirty="0" err="1" smtClean="0"/>
              <a:t>ketoni</a:t>
            </a:r>
            <a:r>
              <a:rPr lang="lv-LV" dirty="0" smtClean="0"/>
              <a:t>, vai savienojumi, kuri par tādiem hidrolizējas</a:t>
            </a:r>
          </a:p>
          <a:p>
            <a:r>
              <a:rPr lang="lv-LV" dirty="0" smtClean="0"/>
              <a:t>Daudzu (bet ne visu) ogļhidrātu vispārējā formula ir C</a:t>
            </a:r>
            <a:r>
              <a:rPr lang="lv-LV" baseline="-25000" dirty="0" smtClean="0"/>
              <a:t>n</a:t>
            </a:r>
            <a:r>
              <a:rPr lang="lv-LV" dirty="0" smtClean="0"/>
              <a:t>(H</a:t>
            </a:r>
            <a:r>
              <a:rPr lang="lv-LV" baseline="-25000" dirty="0" smtClean="0"/>
              <a:t>2</a:t>
            </a:r>
            <a:r>
              <a:rPr lang="lv-LV" dirty="0" smtClean="0"/>
              <a:t>O)</a:t>
            </a:r>
            <a:r>
              <a:rPr lang="lv-LV" baseline="-25000" dirty="0" smtClean="0"/>
              <a:t>n</a:t>
            </a:r>
          </a:p>
          <a:p>
            <a:r>
              <a:rPr lang="lv-LV" dirty="0" smtClean="0"/>
              <a:t>No vispārējās formulas ir cēlies ogļhidrātu nosaukums («oglekļa hidrāti», «</a:t>
            </a:r>
            <a:r>
              <a:rPr lang="lv-LV" dirty="0" err="1" smtClean="0"/>
              <a:t>ogļūdeņi</a:t>
            </a:r>
            <a:r>
              <a:rPr lang="lv-LV" dirty="0" smtClean="0"/>
              <a:t>»)</a:t>
            </a:r>
          </a:p>
          <a:p>
            <a:r>
              <a:rPr lang="lv-LV" dirty="0" err="1" smtClean="0"/>
              <a:t>Monosaharīdi</a:t>
            </a:r>
            <a:r>
              <a:rPr lang="lv-LV" dirty="0" smtClean="0"/>
              <a:t> sastāv no vienas </a:t>
            </a:r>
            <a:r>
              <a:rPr lang="lv-LV" dirty="0" err="1" smtClean="0"/>
              <a:t>polihidroksi</a:t>
            </a:r>
            <a:r>
              <a:rPr lang="lv-LV" dirty="0" smtClean="0"/>
              <a:t> aldehīda vai ketona vienības un tos nevar hidrolizēt par vienkāršākām vienībām</a:t>
            </a:r>
          </a:p>
          <a:p>
            <a:r>
              <a:rPr lang="lv-LV" dirty="0" err="1" smtClean="0"/>
              <a:t>Oligosaharīdi</a:t>
            </a:r>
            <a:r>
              <a:rPr lang="lv-LV" dirty="0" smtClean="0"/>
              <a:t> sastāv no vairākām (līdz apm. 20) </a:t>
            </a:r>
            <a:r>
              <a:rPr lang="lv-LV" dirty="0" err="1" smtClean="0"/>
              <a:t>monosaharīdu</a:t>
            </a:r>
            <a:r>
              <a:rPr lang="lv-LV" dirty="0" smtClean="0"/>
              <a:t> vienībām</a:t>
            </a:r>
          </a:p>
          <a:p>
            <a:r>
              <a:rPr lang="lv-LV" dirty="0" smtClean="0"/>
              <a:t>Polisaharīdi sastāv no daudzām (&gt;20) </a:t>
            </a:r>
            <a:r>
              <a:rPr lang="lv-LV" dirty="0" err="1" smtClean="0"/>
              <a:t>monosaharīdu</a:t>
            </a:r>
            <a:r>
              <a:rPr lang="lv-LV" dirty="0" smtClean="0"/>
              <a:t> vienībām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Ciklisko formu nosaukumi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4115246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Darināti no atbilstošo </a:t>
            </a:r>
            <a:r>
              <a:rPr lang="lv-LV" sz="2400" dirty="0" err="1" smtClean="0"/>
              <a:t>heterociklisko</a:t>
            </a:r>
            <a:r>
              <a:rPr lang="lv-LV" sz="2400" dirty="0" smtClean="0"/>
              <a:t> savienojumu nosaukumiem</a:t>
            </a:r>
          </a:p>
          <a:p>
            <a:r>
              <a:rPr lang="lv-LV" sz="2400" dirty="0" err="1" smtClean="0"/>
              <a:t>Pirāns</a:t>
            </a:r>
            <a:r>
              <a:rPr lang="lv-LV" sz="2400" dirty="0" smtClean="0"/>
              <a:t> – </a:t>
            </a:r>
            <a:r>
              <a:rPr lang="lv-LV" sz="2400" dirty="0" err="1" smtClean="0"/>
              <a:t>piranoze</a:t>
            </a:r>
            <a:endParaRPr lang="lv-LV" sz="2400" dirty="0" smtClean="0"/>
          </a:p>
          <a:p>
            <a:r>
              <a:rPr lang="lv-LV" sz="2400" dirty="0" smtClean="0"/>
              <a:t>Furāns – </a:t>
            </a:r>
            <a:r>
              <a:rPr lang="lv-LV" sz="2400" dirty="0" err="1" smtClean="0"/>
              <a:t>furanoze</a:t>
            </a:r>
            <a:endParaRPr lang="lv-LV" sz="2400" dirty="0" smtClean="0"/>
          </a:p>
          <a:p>
            <a:r>
              <a:rPr lang="lv-LV" sz="2400" dirty="0" smtClean="0"/>
              <a:t>(</a:t>
            </a:r>
            <a:r>
              <a:rPr lang="el-GR" sz="2400" dirty="0" smtClean="0"/>
              <a:t>α</a:t>
            </a:r>
            <a:r>
              <a:rPr lang="lv-LV" sz="2400" dirty="0" smtClean="0"/>
              <a:t>/</a:t>
            </a:r>
            <a:r>
              <a:rPr lang="el-GR" sz="2400" dirty="0" smtClean="0"/>
              <a:t>β</a:t>
            </a:r>
            <a:r>
              <a:rPr lang="lv-LV" sz="2400" dirty="0" smtClean="0"/>
              <a:t>)-(D/L)-(cukura nosaukums) (</a:t>
            </a:r>
            <a:r>
              <a:rPr lang="lv-LV" sz="2400" dirty="0" err="1" smtClean="0"/>
              <a:t>piranoze</a:t>
            </a:r>
            <a:r>
              <a:rPr lang="lv-LV" sz="2400" dirty="0" smtClean="0"/>
              <a:t>/</a:t>
            </a:r>
            <a:r>
              <a:rPr lang="lv-LV" sz="2400" dirty="0" err="1" smtClean="0"/>
              <a:t>furanoze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47718" y="5879381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err="1" smtClean="0"/>
              <a:t>Pirāns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7047219" y="5877272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Furāns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22750" y="1988840"/>
            <a:ext cx="22471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/>
              <a:t>α</a:t>
            </a:r>
            <a:r>
              <a:rPr lang="lv-LV" sz="2000" smtClean="0"/>
              <a:t>-D-</a:t>
            </a:r>
            <a:r>
              <a:rPr lang="lv-LV" sz="2000" err="1" smtClean="0"/>
              <a:t>glikopiranoze</a:t>
            </a:r>
            <a:endParaRPr lang="lv-LV" sz="2000"/>
          </a:p>
        </p:txBody>
      </p:sp>
      <p:sp>
        <p:nvSpPr>
          <p:cNvPr id="9" name="TextBox 8"/>
          <p:cNvSpPr txBox="1"/>
          <p:nvPr/>
        </p:nvSpPr>
        <p:spPr>
          <a:xfrm>
            <a:off x="4238714" y="4077072"/>
            <a:ext cx="22471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/>
              <a:t>β </a:t>
            </a:r>
            <a:r>
              <a:rPr lang="lv-LV" sz="2000" smtClean="0"/>
              <a:t>-D-</a:t>
            </a:r>
            <a:r>
              <a:rPr lang="lv-LV" sz="2000" err="1" smtClean="0"/>
              <a:t>glikopiranoze</a:t>
            </a:r>
            <a:endParaRPr lang="lv-LV" sz="200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96819" y="1969910"/>
            <a:ext cx="22471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/>
              <a:t>α</a:t>
            </a:r>
            <a:r>
              <a:rPr lang="lv-LV" sz="2000" smtClean="0"/>
              <a:t>-D-</a:t>
            </a:r>
            <a:r>
              <a:rPr lang="lv-LV" sz="2000" err="1" smtClean="0"/>
              <a:t>fruktofuranoze</a:t>
            </a:r>
            <a:endParaRPr lang="lv-LV" sz="2000"/>
          </a:p>
        </p:txBody>
      </p:sp>
      <p:sp>
        <p:nvSpPr>
          <p:cNvPr id="11" name="TextBox 10"/>
          <p:cNvSpPr txBox="1"/>
          <p:nvPr/>
        </p:nvSpPr>
        <p:spPr>
          <a:xfrm>
            <a:off x="6830399" y="4112970"/>
            <a:ext cx="22471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β </a:t>
            </a:r>
            <a:r>
              <a:rPr lang="lv-LV" sz="2000" dirty="0" smtClean="0"/>
              <a:t>-D-</a:t>
            </a:r>
            <a:r>
              <a:rPr lang="lv-LV" sz="2000" dirty="0" err="1" smtClean="0"/>
              <a:t>fruktofuranoze</a:t>
            </a:r>
            <a:endParaRPr lang="lv-LV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29" y="4477182"/>
            <a:ext cx="2071348" cy="137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19" y="4625421"/>
            <a:ext cx="1656608" cy="125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64" y="260648"/>
            <a:ext cx="17335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60" y="378365"/>
            <a:ext cx="2181856" cy="142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21" y="2647116"/>
            <a:ext cx="15906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24150"/>
            <a:ext cx="2142126" cy="13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0"/>
            <a:ext cx="8229600" cy="1143000"/>
          </a:xfrm>
        </p:spPr>
        <p:txBody>
          <a:bodyPr/>
          <a:lstStyle/>
          <a:p>
            <a:r>
              <a:rPr lang="lv-LV" dirty="0" smtClean="0"/>
              <a:t>Ciklisko formu </a:t>
            </a:r>
            <a:r>
              <a:rPr lang="lv-LV" dirty="0" err="1" smtClean="0"/>
              <a:t>konformācijas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4618856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Havorta</a:t>
            </a:r>
            <a:r>
              <a:rPr lang="lv-LV" sz="2400" dirty="0" smtClean="0"/>
              <a:t> perspektīva ir ērts veids, kā attēlot ciklus, bet realitātē ogļhidrātu cikli nav plakani</a:t>
            </a:r>
          </a:p>
          <a:p>
            <a:r>
              <a:rPr lang="lv-LV" sz="2400" dirty="0" err="1" smtClean="0"/>
              <a:t>Heksozes</a:t>
            </a:r>
            <a:r>
              <a:rPr lang="lv-LV" sz="2400" dirty="0" smtClean="0"/>
              <a:t> ieņem dažādas t.s. «krēsla» </a:t>
            </a:r>
            <a:r>
              <a:rPr lang="lv-LV" sz="2400" dirty="0" err="1" smtClean="0"/>
              <a:t>konformācijas</a:t>
            </a:r>
            <a:endParaRPr lang="lv-LV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9952" y="3231289"/>
            <a:ext cx="50040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Divas enerģētiski izdevīgas </a:t>
            </a:r>
            <a:r>
              <a:rPr lang="el-GR" sz="2400" dirty="0" smtClean="0"/>
              <a:t>β</a:t>
            </a:r>
            <a:r>
              <a:rPr lang="lv-LV" sz="2400" dirty="0" smtClean="0"/>
              <a:t>–D-</a:t>
            </a:r>
            <a:r>
              <a:rPr lang="lv-LV" sz="2400" dirty="0" err="1" smtClean="0"/>
              <a:t>glikopiranozes</a:t>
            </a:r>
            <a:r>
              <a:rPr lang="lv-LV" sz="2400" dirty="0" smtClean="0"/>
              <a:t> «krēsla» </a:t>
            </a:r>
            <a:r>
              <a:rPr lang="lv-LV" sz="2400" dirty="0" err="1" smtClean="0"/>
              <a:t>konformācijas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627752"/>
            <a:ext cx="48965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α</a:t>
            </a:r>
            <a:r>
              <a:rPr lang="lv-LV" sz="2400" dirty="0" smtClean="0"/>
              <a:t>–D-</a:t>
            </a:r>
            <a:r>
              <a:rPr lang="lv-LV" sz="2400" dirty="0" err="1" smtClean="0"/>
              <a:t>glikopiranozei</a:t>
            </a:r>
            <a:r>
              <a:rPr lang="lv-LV" sz="2400" dirty="0" smtClean="0"/>
              <a:t> ir tikai viena enerģētiski izdevīga «krēsla»  formas</a:t>
            </a:r>
          </a:p>
          <a:p>
            <a:pPr algn="ctr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71232"/>
            <a:ext cx="4032448" cy="154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91893"/>
            <a:ext cx="2226411" cy="149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44" y="4290877"/>
            <a:ext cx="1198097" cy="106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36" y="931452"/>
            <a:ext cx="1101222" cy="97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Ogļhidrātu atvasinājumi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Organismā ogļhidrāti, it īpaši </a:t>
            </a:r>
            <a:r>
              <a:rPr lang="lv-LV" dirty="0" err="1" smtClean="0"/>
              <a:t>heksozes</a:t>
            </a:r>
            <a:r>
              <a:rPr lang="lv-LV" dirty="0" smtClean="0"/>
              <a:t>, mēdz saturēt dažādas funkcionālas grupas</a:t>
            </a:r>
          </a:p>
          <a:p>
            <a:r>
              <a:rPr lang="lv-LV" dirty="0" smtClean="0"/>
              <a:t>Parasti hidroksilgrupa tiek aizvietota ar citām funkcionālajām grupām (</a:t>
            </a:r>
            <a:r>
              <a:rPr lang="lv-LV" dirty="0" err="1" smtClean="0"/>
              <a:t>amino-,</a:t>
            </a:r>
            <a:r>
              <a:rPr lang="lv-LV" dirty="0" smtClean="0"/>
              <a:t> </a:t>
            </a:r>
            <a:r>
              <a:rPr lang="lv-LV" dirty="0" err="1" smtClean="0"/>
              <a:t>fosfo-,</a:t>
            </a:r>
            <a:r>
              <a:rPr lang="lv-LV" dirty="0" smtClean="0"/>
              <a:t> u.c.)</a:t>
            </a:r>
          </a:p>
          <a:p>
            <a:r>
              <a:rPr lang="lv-LV" dirty="0" smtClean="0"/>
              <a:t>Hidroksilgrupa var tikt aizvākta, veidojot </a:t>
            </a:r>
            <a:r>
              <a:rPr lang="lv-LV" dirty="0" err="1" smtClean="0"/>
              <a:t>dezoksi-</a:t>
            </a:r>
            <a:r>
              <a:rPr lang="lv-LV" dirty="0" smtClean="0"/>
              <a:t> atvasinājumus</a:t>
            </a:r>
          </a:p>
          <a:p>
            <a:r>
              <a:rPr lang="lv-LV" dirty="0" smtClean="0"/>
              <a:t>Oglekļa atoms CH</a:t>
            </a:r>
            <a:r>
              <a:rPr lang="lv-LV" baseline="-25000" dirty="0" smtClean="0"/>
              <a:t>2</a:t>
            </a:r>
            <a:r>
              <a:rPr lang="lv-LV" dirty="0" smtClean="0"/>
              <a:t>OH grupā var tikt oksidēts, veidojot </a:t>
            </a:r>
            <a:r>
              <a:rPr lang="lv-LV" dirty="0" err="1" smtClean="0"/>
              <a:t>karboksilgrupu</a:t>
            </a:r>
            <a:endParaRPr lang="lv-LV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07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31275" cy="740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998"/>
            <a:ext cx="8712968" cy="1143000"/>
          </a:xfrm>
        </p:spPr>
        <p:txBody>
          <a:bodyPr>
            <a:noAutofit/>
          </a:bodyPr>
          <a:lstStyle/>
          <a:p>
            <a:r>
              <a:rPr lang="lv-LV" sz="3200" dirty="0" smtClean="0"/>
              <a:t>Dažu ogļhidrātu monomēru apzīmējumi un simboli</a:t>
            </a:r>
            <a:endParaRPr lang="en-US" sz="32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" y="804462"/>
            <a:ext cx="8794427" cy="543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02" y="3621090"/>
            <a:ext cx="4049030" cy="22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36" y="1714420"/>
            <a:ext cx="4808562" cy="17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64" y="-17140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err="1" smtClean="0"/>
              <a:t>Disaharīdi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7353" y="568902"/>
            <a:ext cx="9217024" cy="1368152"/>
          </a:xfrm>
        </p:spPr>
        <p:txBody>
          <a:bodyPr>
            <a:normAutofit/>
          </a:bodyPr>
          <a:lstStyle/>
          <a:p>
            <a:r>
              <a:rPr lang="lv-LV" sz="2400" dirty="0" smtClean="0"/>
              <a:t>Veidojas, savienojoties viena </a:t>
            </a:r>
            <a:r>
              <a:rPr lang="lv-LV" sz="2400" dirty="0" err="1" smtClean="0"/>
              <a:t>monosaharīda</a:t>
            </a:r>
            <a:r>
              <a:rPr lang="lv-LV" sz="2400" dirty="0" smtClean="0"/>
              <a:t> </a:t>
            </a:r>
            <a:r>
              <a:rPr lang="lv-LV" sz="2400" dirty="0" err="1" smtClean="0"/>
              <a:t>puacetāla</a:t>
            </a:r>
            <a:r>
              <a:rPr lang="lv-LV" sz="2400" dirty="0" smtClean="0"/>
              <a:t> hidroksilgrupai ar otra </a:t>
            </a:r>
            <a:r>
              <a:rPr lang="lv-LV" sz="2400" dirty="0" err="1" smtClean="0"/>
              <a:t>monosaharīda</a:t>
            </a:r>
            <a:r>
              <a:rPr lang="lv-LV" sz="2400" dirty="0" smtClean="0"/>
              <a:t> spirta vai </a:t>
            </a:r>
            <a:r>
              <a:rPr lang="lv-LV" sz="2400" dirty="0" err="1" smtClean="0"/>
              <a:t>pusacetāla</a:t>
            </a:r>
            <a:r>
              <a:rPr lang="lv-LV" sz="2400" dirty="0" smtClean="0"/>
              <a:t> hidroksilgrupu</a:t>
            </a:r>
          </a:p>
          <a:p>
            <a:r>
              <a:rPr lang="lv-LV" sz="2400" dirty="0" smtClean="0"/>
              <a:t>Izveidojas t.s. </a:t>
            </a:r>
            <a:r>
              <a:rPr lang="lv-LV" sz="2400" dirty="0" err="1" smtClean="0"/>
              <a:t>glikozīdiskā</a:t>
            </a:r>
            <a:r>
              <a:rPr lang="lv-LV" sz="2400" dirty="0" smtClean="0"/>
              <a:t> saite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18703" y="1916832"/>
            <a:ext cx="3582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sz="2000" dirty="0" smtClean="0"/>
              <a:t>Maltoze veidojas, kondensējoties </a:t>
            </a:r>
            <a:r>
              <a:rPr lang="el-GR" sz="2000" dirty="0" smtClean="0"/>
              <a:t>α</a:t>
            </a:r>
            <a:r>
              <a:rPr lang="lv-LV" sz="2000" dirty="0" smtClean="0"/>
              <a:t>–D-</a:t>
            </a:r>
            <a:r>
              <a:rPr lang="lv-LV" sz="2000" dirty="0" err="1" smtClean="0"/>
              <a:t>glikopiranozes</a:t>
            </a:r>
            <a:r>
              <a:rPr lang="lv-LV" sz="2000" dirty="0" smtClean="0"/>
              <a:t> </a:t>
            </a:r>
            <a:r>
              <a:rPr lang="lv-LV" sz="2000" dirty="0" err="1" smtClean="0"/>
              <a:t>pusacetāla</a:t>
            </a:r>
            <a:r>
              <a:rPr lang="lv-LV" sz="2000" dirty="0" smtClean="0"/>
              <a:t> OH grupai  ar otras glikozes molekulas 4-OH spirta grupu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-104278" y="354804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sz="2000" dirty="0" smtClean="0"/>
              <a:t>Rezultātā maltozei ir tikai viena brīva </a:t>
            </a:r>
            <a:r>
              <a:rPr lang="lv-LV" sz="2000" dirty="0" err="1" smtClean="0"/>
              <a:t>pusacetāla</a:t>
            </a:r>
            <a:r>
              <a:rPr lang="lv-LV" sz="2000" dirty="0" smtClean="0"/>
              <a:t> OH grupa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22223"/>
            <a:ext cx="371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sz="2000" dirty="0" err="1" smtClean="0"/>
              <a:t>Disaharīdu</a:t>
            </a:r>
            <a:r>
              <a:rPr lang="lv-LV" sz="2000" dirty="0" smtClean="0"/>
              <a:t> un polisaharīdu galu ar brīvo </a:t>
            </a:r>
            <a:r>
              <a:rPr lang="lv-LV" sz="2000" dirty="0" err="1" smtClean="0"/>
              <a:t>pusacetāla</a:t>
            </a:r>
            <a:r>
              <a:rPr lang="lv-LV" sz="2000" dirty="0" smtClean="0"/>
              <a:t> OH grupu sauc par reducējošo galu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-96638" y="4304303"/>
            <a:ext cx="3808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Pirmajam glikozes atlikumam vairs nav </a:t>
            </a:r>
            <a:r>
              <a:rPr lang="lv-LV" sz="2000" dirty="0" err="1" smtClean="0"/>
              <a:t>pusacetāla</a:t>
            </a:r>
            <a:r>
              <a:rPr lang="lv-LV" sz="2000" dirty="0" smtClean="0"/>
              <a:t> OH grupa, tāpēc tas ir fiksēts </a:t>
            </a:r>
            <a:r>
              <a:rPr lang="el-GR" sz="2000" dirty="0" smtClean="0"/>
              <a:t>α</a:t>
            </a:r>
            <a:r>
              <a:rPr lang="lv-LV" sz="2000" dirty="0" smtClean="0"/>
              <a:t> formā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3" y="1909584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pusacetāls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45435" y="2996952"/>
            <a:ext cx="10801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spirts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2145" y="3397062"/>
            <a:ext cx="1933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lv-LV" dirty="0" smtClean="0"/>
              <a:t>-D-</a:t>
            </a:r>
            <a:r>
              <a:rPr lang="lv-LV" dirty="0" err="1" smtClean="0"/>
              <a:t>Glikopiranoze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3804" y="3363382"/>
            <a:ext cx="205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lv-LV" dirty="0" smtClean="0"/>
              <a:t>-D-</a:t>
            </a:r>
            <a:r>
              <a:rPr lang="lv-LV" dirty="0" err="1" smtClean="0"/>
              <a:t>Glikopiranoze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3604" y="3657666"/>
            <a:ext cx="1620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kondensācija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12146" y="6093296"/>
            <a:ext cx="45322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dirty="0" smtClean="0"/>
              <a:t>Maltoze</a:t>
            </a:r>
          </a:p>
          <a:p>
            <a:pPr algn="ctr"/>
            <a:r>
              <a:rPr lang="el-GR" sz="2000" dirty="0"/>
              <a:t>α </a:t>
            </a:r>
            <a:r>
              <a:rPr lang="lv-LV" sz="2000" dirty="0" smtClean="0"/>
              <a:t>-D-</a:t>
            </a:r>
            <a:r>
              <a:rPr lang="lv-LV" sz="2000" dirty="0" err="1" smtClean="0"/>
              <a:t>glikopiranozil-(1-4)</a:t>
            </a:r>
            <a:r>
              <a:rPr lang="lv-LV" sz="2000" dirty="0" smtClean="0"/>
              <a:t>-D-</a:t>
            </a:r>
            <a:r>
              <a:rPr lang="lv-LV" sz="2000" dirty="0" err="1" smtClean="0"/>
              <a:t>glikopiranoze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21399" y="454520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acetāls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77422" y="4545201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pusacetāls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901957" y="1709529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pusacetāls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982673" y="2111054"/>
            <a:ext cx="557649" cy="397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21399" y="5733256"/>
            <a:ext cx="335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Glikozīdiskā</a:t>
            </a:r>
            <a:r>
              <a:rPr lang="lv-LV" dirty="0" smtClean="0"/>
              <a:t> saite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08104" y="5373216"/>
            <a:ext cx="0" cy="3600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3624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34280"/>
            <a:ext cx="8229600" cy="1143000"/>
          </a:xfrm>
        </p:spPr>
        <p:txBody>
          <a:bodyPr/>
          <a:lstStyle/>
          <a:p>
            <a:r>
              <a:rPr lang="lv-LV" dirty="0" smtClean="0"/>
              <a:t>Saharoze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96158"/>
            <a:ext cx="8424936" cy="2453208"/>
          </a:xfrm>
        </p:spPr>
        <p:txBody>
          <a:bodyPr>
            <a:noAutofit/>
          </a:bodyPr>
          <a:lstStyle/>
          <a:p>
            <a:r>
              <a:rPr lang="lv-LV" sz="2400" dirty="0" smtClean="0"/>
              <a:t>Veidojas no glikozes un fruktozes – precīzāk no </a:t>
            </a:r>
            <a:r>
              <a:rPr lang="el-GR" sz="2400" dirty="0"/>
              <a:t>α</a:t>
            </a:r>
            <a:r>
              <a:rPr lang="lv-LV" sz="2400" dirty="0" smtClean="0"/>
              <a:t>-D-</a:t>
            </a:r>
            <a:r>
              <a:rPr lang="lv-LV" sz="2400" dirty="0" err="1"/>
              <a:t>g</a:t>
            </a:r>
            <a:r>
              <a:rPr lang="lv-LV" sz="2400" dirty="0" err="1" smtClean="0"/>
              <a:t>likopiranozes</a:t>
            </a:r>
            <a:r>
              <a:rPr lang="lv-LV" sz="2400" dirty="0" smtClean="0"/>
              <a:t> un </a:t>
            </a:r>
            <a:r>
              <a:rPr lang="el-GR" sz="2400" dirty="0"/>
              <a:t>β </a:t>
            </a:r>
            <a:r>
              <a:rPr lang="lv-LV" sz="2400" dirty="0"/>
              <a:t>-</a:t>
            </a:r>
            <a:r>
              <a:rPr lang="lv-LV" sz="2400" dirty="0" smtClean="0"/>
              <a:t>D-</a:t>
            </a:r>
            <a:r>
              <a:rPr lang="lv-LV" sz="2400" dirty="0" err="1" smtClean="0"/>
              <a:t>fruktofuranozes</a:t>
            </a:r>
            <a:endParaRPr lang="en-US" sz="2400" dirty="0"/>
          </a:p>
          <a:p>
            <a:r>
              <a:rPr lang="lv-LV" sz="2400" dirty="0" smtClean="0"/>
              <a:t>Savienojas abu monomēru </a:t>
            </a:r>
            <a:r>
              <a:rPr lang="lv-LV" sz="2400" dirty="0" err="1" smtClean="0"/>
              <a:t>pusacetāla</a:t>
            </a:r>
            <a:r>
              <a:rPr lang="lv-LV" sz="2400" dirty="0" smtClean="0"/>
              <a:t> hidroksilgrupas</a:t>
            </a:r>
          </a:p>
          <a:p>
            <a:r>
              <a:rPr lang="lv-LV" sz="2400" dirty="0" smtClean="0"/>
              <a:t>Rezultātā, saharozei nav reducējošā gala</a:t>
            </a:r>
          </a:p>
          <a:p>
            <a:r>
              <a:rPr lang="lv-LV" sz="2400" dirty="0" smtClean="0"/>
              <a:t>Saharoze ir noturīga pret oksidēšanos un samērā stabila, tādēļ daudzi augi to izmanto enerģijas uzglabāšanai</a:t>
            </a:r>
          </a:p>
          <a:p>
            <a:r>
              <a:rPr lang="lv-LV" sz="2400" dirty="0" smtClean="0"/>
              <a:t>Pilns nosaukums: </a:t>
            </a:r>
            <a:r>
              <a:rPr lang="el-GR" sz="2400" dirty="0" smtClean="0"/>
              <a:t>α</a:t>
            </a:r>
            <a:r>
              <a:rPr lang="lv-LV" sz="2400" dirty="0" smtClean="0"/>
              <a:t>-D-</a:t>
            </a:r>
            <a:r>
              <a:rPr lang="lv-LV" sz="2400" dirty="0" err="1" smtClean="0"/>
              <a:t>glikopiranozil-</a:t>
            </a:r>
            <a:r>
              <a:rPr lang="lv-LV" sz="2400" dirty="0" err="1"/>
              <a:t>(</a:t>
            </a:r>
            <a:r>
              <a:rPr lang="lv-LV" sz="2400" dirty="0" err="1" smtClean="0"/>
              <a:t>1-2)</a:t>
            </a:r>
            <a:r>
              <a:rPr lang="lv-LV" sz="2400" dirty="0" smtClean="0"/>
              <a:t>-</a:t>
            </a:r>
            <a:r>
              <a:rPr lang="el-GR" sz="2400" dirty="0" smtClean="0"/>
              <a:t> β</a:t>
            </a:r>
            <a:r>
              <a:rPr lang="lv-LV" sz="2400" dirty="0" smtClean="0"/>
              <a:t>-D-</a:t>
            </a:r>
            <a:r>
              <a:rPr lang="lv-LV" sz="2400" dirty="0" err="1" smtClean="0"/>
              <a:t>fruktofuranoze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80112" y="5193196"/>
            <a:ext cx="0" cy="3240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5976" y="551723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Norāda, starp kurām hidroksilgrupām ir izveidojusies </a:t>
            </a:r>
            <a:r>
              <a:rPr lang="lv-LV" sz="2000" dirty="0" err="1" smtClean="0"/>
              <a:t>glikozīdiskā</a:t>
            </a:r>
            <a:r>
              <a:rPr lang="lv-LV" sz="2000" dirty="0" smtClean="0"/>
              <a:t> saite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69792" y="4704568"/>
            <a:ext cx="708660" cy="263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lv-LV" dirty="0" smtClean="0"/>
              <a:t>Polisaharīdi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Sastāv no daudzām </a:t>
            </a:r>
            <a:r>
              <a:rPr lang="lv-LV" sz="2400" dirty="0" err="1" smtClean="0"/>
              <a:t>monosaharīdu</a:t>
            </a:r>
            <a:r>
              <a:rPr lang="lv-LV" sz="2400" dirty="0" smtClean="0"/>
              <a:t> vienībām</a:t>
            </a:r>
          </a:p>
          <a:p>
            <a:r>
              <a:rPr lang="lv-LV" sz="2400" dirty="0" err="1" smtClean="0"/>
              <a:t>Homopolisaharīdi</a:t>
            </a:r>
            <a:r>
              <a:rPr lang="lv-LV" sz="2400" dirty="0" smtClean="0"/>
              <a:t> sastāv no viena monomēra tipa</a:t>
            </a:r>
          </a:p>
          <a:p>
            <a:r>
              <a:rPr lang="lv-LV" sz="2400" dirty="0" err="1" smtClean="0"/>
              <a:t>Heteropolisaharīdi</a:t>
            </a:r>
            <a:r>
              <a:rPr lang="lv-LV" sz="2400" dirty="0" smtClean="0"/>
              <a:t> sastāv no vairāku veidu monomēriem</a:t>
            </a:r>
          </a:p>
          <a:p>
            <a:r>
              <a:rPr lang="lv-LV" sz="2400" dirty="0" smtClean="0"/>
              <a:t>Polisaharīdi var būt nesazaroti (lineāri) vai sazaroti</a:t>
            </a:r>
          </a:p>
          <a:p>
            <a:r>
              <a:rPr lang="lv-LV" sz="2400" dirty="0" smtClean="0"/>
              <a:t>Atšķirībā no proteīniem, polisaharīdiem nav stingri noteikts monomēru skaits</a:t>
            </a:r>
          </a:p>
          <a:p>
            <a:r>
              <a:rPr lang="lv-LV" sz="2400" dirty="0" smtClean="0"/>
              <a:t>Organismā darbojas kā barības vielu uzkrājēji (piem. ciete), veic strukturālas funkcijas (piem. </a:t>
            </a:r>
            <a:r>
              <a:rPr lang="lv-LV" sz="2400" dirty="0" err="1" smtClean="0"/>
              <a:t>celuoze</a:t>
            </a:r>
            <a:r>
              <a:rPr lang="lv-LV" sz="2400" dirty="0" smtClean="0"/>
              <a:t>) vai darbojas kā informācijas nesēji (piem. starpšūnu komunikācijā)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298711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 smtClean="0"/>
              <a:t>Nesazarots</a:t>
            </a:r>
          </a:p>
          <a:p>
            <a:pPr algn="ctr"/>
            <a:r>
              <a:rPr lang="lv-LV" sz="2000" dirty="0" err="1" smtClean="0"/>
              <a:t>homopolisaharīds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0032" y="542267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S</a:t>
            </a:r>
            <a:r>
              <a:rPr lang="lv-LV" sz="2000" dirty="0" smtClean="0"/>
              <a:t>azarots</a:t>
            </a:r>
          </a:p>
          <a:p>
            <a:pPr algn="ctr"/>
            <a:r>
              <a:rPr lang="lv-LV" sz="2000" dirty="0" err="1" smtClean="0"/>
              <a:t>homopolisaharīds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09205" y="4503146"/>
            <a:ext cx="26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 smtClean="0"/>
              <a:t>Nesazarots</a:t>
            </a:r>
          </a:p>
          <a:p>
            <a:pPr algn="ctr"/>
            <a:r>
              <a:rPr lang="lv-LV" sz="2000" dirty="0" err="1" smtClean="0"/>
              <a:t>heteropolisaharīds</a:t>
            </a:r>
            <a:r>
              <a:rPr lang="lv-LV" sz="2000" dirty="0" smtClean="0"/>
              <a:t> ar </a:t>
            </a:r>
            <a:r>
              <a:rPr lang="lv-LV" sz="2000" dirty="0"/>
              <a:t>2</a:t>
            </a:r>
            <a:r>
              <a:rPr lang="lv-LV" sz="2000" dirty="0" smtClean="0"/>
              <a:t> monomēru tipiem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13841" y="4387521"/>
            <a:ext cx="2532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 smtClean="0"/>
              <a:t>Sazarots</a:t>
            </a:r>
          </a:p>
          <a:p>
            <a:pPr algn="ctr"/>
            <a:r>
              <a:rPr lang="lv-LV" sz="2000" dirty="0" err="1" smtClean="0"/>
              <a:t>heteropolisaharīds</a:t>
            </a:r>
            <a:r>
              <a:rPr lang="lv-LV" sz="2000" dirty="0" smtClean="0"/>
              <a:t> ar vairākiem monomēru tipiem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548334" y="3910934"/>
            <a:ext cx="283635" cy="248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0215" y="5153113"/>
            <a:ext cx="570961" cy="245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4098" y="4530823"/>
            <a:ext cx="419605" cy="277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07_1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6067400" cy="27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lv-LV" dirty="0" smtClean="0"/>
              <a:t>Ciete un </a:t>
            </a:r>
            <a:r>
              <a:rPr lang="lv-LV" dirty="0" err="1" smtClean="0"/>
              <a:t>glikogēns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38916"/>
            <a:ext cx="8712968" cy="2706108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Ciete (augos) un </a:t>
            </a:r>
            <a:r>
              <a:rPr lang="lv-LV" sz="2400" dirty="0" err="1" smtClean="0"/>
              <a:t>glikogēns</a:t>
            </a:r>
            <a:r>
              <a:rPr lang="lv-LV" sz="2400" dirty="0" smtClean="0"/>
              <a:t> (dzīvniekos) ir glikozes polimēri, kuri darbojas kā barības vielu uzkrājēji</a:t>
            </a:r>
          </a:p>
          <a:p>
            <a:r>
              <a:rPr lang="lv-LV" sz="2400" dirty="0" smtClean="0"/>
              <a:t>Ciete satur divus glikozes polimēru veidus – </a:t>
            </a:r>
            <a:r>
              <a:rPr lang="lv-LV" sz="2400" dirty="0" err="1" smtClean="0"/>
              <a:t>amilozi</a:t>
            </a:r>
            <a:r>
              <a:rPr lang="lv-LV" sz="2400" dirty="0" smtClean="0"/>
              <a:t> un </a:t>
            </a:r>
            <a:r>
              <a:rPr lang="lv-LV" sz="2400" dirty="0" err="1" smtClean="0"/>
              <a:t>amilopektīnu</a:t>
            </a:r>
            <a:endParaRPr lang="lv-LV" sz="2400" dirty="0" smtClean="0"/>
          </a:p>
          <a:p>
            <a:r>
              <a:rPr lang="lv-LV" sz="2400" dirty="0" err="1" smtClean="0"/>
              <a:t>Amiloze</a:t>
            </a:r>
            <a:r>
              <a:rPr lang="lv-LV" sz="2400" dirty="0" smtClean="0"/>
              <a:t> ir nesazarots polisaharīds ar </a:t>
            </a:r>
            <a:r>
              <a:rPr lang="el-GR" sz="2400" dirty="0" smtClean="0"/>
              <a:t>α</a:t>
            </a:r>
            <a:r>
              <a:rPr lang="lv-LV" sz="2400" dirty="0" smtClean="0"/>
              <a:t>1-4 </a:t>
            </a:r>
            <a:r>
              <a:rPr lang="lv-LV" sz="2400" dirty="0" err="1" smtClean="0"/>
              <a:t>glikozīdiskajām</a:t>
            </a:r>
            <a:r>
              <a:rPr lang="lv-LV" sz="2400" dirty="0" smtClean="0"/>
              <a:t> saitēm</a:t>
            </a:r>
          </a:p>
          <a:p>
            <a:r>
              <a:rPr lang="lv-LV" sz="2400" dirty="0" err="1" smtClean="0"/>
              <a:t>Amilopektīns</a:t>
            </a:r>
            <a:r>
              <a:rPr lang="lv-LV" sz="2400" dirty="0" smtClean="0"/>
              <a:t> ir līdzīgs </a:t>
            </a:r>
            <a:r>
              <a:rPr lang="lv-LV" sz="2400" dirty="0" err="1" smtClean="0"/>
              <a:t>amilozei</a:t>
            </a:r>
            <a:r>
              <a:rPr lang="lv-LV" sz="2400" dirty="0" smtClean="0"/>
              <a:t>, bet ar daudziem sazarojumiem</a:t>
            </a:r>
          </a:p>
          <a:p>
            <a:r>
              <a:rPr lang="lv-LV" sz="2400" dirty="0" err="1" smtClean="0"/>
              <a:t>Glikogēns</a:t>
            </a:r>
            <a:r>
              <a:rPr lang="lv-LV" sz="2400" dirty="0" smtClean="0"/>
              <a:t> ir līdzīgs </a:t>
            </a:r>
            <a:r>
              <a:rPr lang="lv-LV" sz="2400" dirty="0" err="1" smtClean="0"/>
              <a:t>amilopektīnam</a:t>
            </a:r>
            <a:r>
              <a:rPr lang="lv-LV" sz="2400" dirty="0" smtClean="0"/>
              <a:t>, bet sazarojumu ir vēl vairāk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3789040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Amilopektīns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88210" y="3793232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Amiloze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4653136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Reducējošie gali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7677" y="5702369"/>
            <a:ext cx="21962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α</a:t>
            </a:r>
            <a:r>
              <a:rPr lang="lv-LV" sz="2000" dirty="0" smtClean="0"/>
              <a:t>1-6 sazarojumu punkti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3108" y="4957092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nereducējošie gali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07_1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82999"/>
            <a:ext cx="3804791" cy="336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924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Amilozes</a:t>
            </a:r>
            <a:r>
              <a:rPr lang="lv-LV" dirty="0" smtClean="0"/>
              <a:t> un </a:t>
            </a:r>
            <a:r>
              <a:rPr lang="lv-LV" dirty="0" err="1" smtClean="0"/>
              <a:t>amilopektīna</a:t>
            </a:r>
            <a:r>
              <a:rPr lang="lv-LV" dirty="0" smtClean="0"/>
              <a:t> struktūra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2136782"/>
            <a:ext cx="133164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lv-LV" dirty="0" smtClean="0"/>
              <a:t>Reducējošais gals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4142" y="1352228"/>
            <a:ext cx="16379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Nereducējošais gals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4061" y="3428999"/>
            <a:ext cx="21962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α</a:t>
            </a:r>
            <a:r>
              <a:rPr lang="lv-LV" sz="2400" dirty="0" smtClean="0"/>
              <a:t>1-6 sazarojuma punkts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88"/>
            <a:ext cx="8229600" cy="1143000"/>
          </a:xfrm>
        </p:spPr>
        <p:txBody>
          <a:bodyPr/>
          <a:lstStyle/>
          <a:p>
            <a:r>
              <a:rPr lang="lv-LV" dirty="0" err="1" smtClean="0"/>
              <a:t>Monosaharīdi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088232"/>
          </a:xfrm>
        </p:spPr>
        <p:txBody>
          <a:bodyPr>
            <a:normAutofit fontScale="92500" lnSpcReduction="10000"/>
          </a:bodyPr>
          <a:lstStyle/>
          <a:p>
            <a:r>
              <a:rPr lang="lv-LV" sz="2800" dirty="0" smtClean="0"/>
              <a:t>Atkarībā no funkcionālās grupas, izšķir divus </a:t>
            </a:r>
            <a:r>
              <a:rPr lang="lv-LV" sz="2800" dirty="0" err="1" smtClean="0"/>
              <a:t>monosaharīdu</a:t>
            </a:r>
            <a:r>
              <a:rPr lang="lv-LV" sz="2800" dirty="0" smtClean="0"/>
              <a:t> veidus – </a:t>
            </a:r>
            <a:r>
              <a:rPr lang="lv-LV" sz="2800" dirty="0" err="1" smtClean="0"/>
              <a:t>aldozes</a:t>
            </a:r>
            <a:r>
              <a:rPr lang="lv-LV" sz="2800" dirty="0" smtClean="0"/>
              <a:t> un </a:t>
            </a:r>
            <a:r>
              <a:rPr lang="lv-LV" sz="2800" dirty="0" err="1" smtClean="0"/>
              <a:t>ketozes</a:t>
            </a:r>
            <a:endParaRPr lang="lv-LV" sz="2800" dirty="0" smtClean="0"/>
          </a:p>
          <a:p>
            <a:r>
              <a:rPr lang="lv-LV" sz="2800" dirty="0" smtClean="0"/>
              <a:t>Nosaukumos ietilpst arī oglekļa atomu skaits – piem. triozes (3 oglekļi), heksozes (6 oglekļi), u.c</a:t>
            </a:r>
            <a:r>
              <a:rPr lang="lv-LV" sz="2800" dirty="0" smtClean="0"/>
              <a:t>.</a:t>
            </a:r>
          </a:p>
          <a:p>
            <a:r>
              <a:rPr lang="lv-LV" sz="2800" dirty="0" smtClean="0"/>
              <a:t>Oglekļa atomu skaits parasti ir 3-6, retāk sastopamas ir heptozes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85433"/>
            <a:ext cx="4190404" cy="24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5" y="602128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D-</a:t>
            </a:r>
            <a:r>
              <a:rPr lang="lv-LV" sz="2400" dirty="0" err="1" smtClean="0"/>
              <a:t>gliceraldehīds</a:t>
            </a:r>
            <a:r>
              <a:rPr lang="lv-LV" sz="2400" dirty="0" smtClean="0"/>
              <a:t>, </a:t>
            </a:r>
            <a:r>
              <a:rPr lang="lv-LV" sz="2400" dirty="0" err="1" smtClean="0"/>
              <a:t>aldotrioze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7" y="6101268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Dihidroksiacetons</a:t>
            </a:r>
            <a:r>
              <a:rPr lang="lv-LV" sz="2400" dirty="0" smtClean="0"/>
              <a:t>, </a:t>
            </a:r>
            <a:r>
              <a:rPr lang="lv-LV" sz="2400" dirty="0" err="1" smtClean="0"/>
              <a:t>ketotrioze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10402" y="3789040"/>
            <a:ext cx="291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Bioloģiski nozīmīgās ketozēs ketogrupa atrodas pie 2. oglekļa atoma</a:t>
            </a:r>
            <a:endParaRPr lang="lv-LV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29" y="-171400"/>
            <a:ext cx="8229600" cy="1143000"/>
          </a:xfrm>
        </p:spPr>
        <p:txBody>
          <a:bodyPr/>
          <a:lstStyle/>
          <a:p>
            <a:r>
              <a:rPr lang="lv-LV" dirty="0" smtClean="0"/>
              <a:t>Celuloze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89881"/>
            <a:ext cx="8892480" cy="1486992"/>
          </a:xfrm>
        </p:spPr>
        <p:txBody>
          <a:bodyPr>
            <a:noAutofit/>
          </a:bodyPr>
          <a:lstStyle/>
          <a:p>
            <a:r>
              <a:rPr lang="lv-LV" sz="2400" dirty="0" smtClean="0"/>
              <a:t>Tāpat kā </a:t>
            </a:r>
            <a:r>
              <a:rPr lang="lv-LV" sz="2400" dirty="0" err="1" smtClean="0"/>
              <a:t>amiloze</a:t>
            </a:r>
            <a:r>
              <a:rPr lang="lv-LV" sz="2400" dirty="0" smtClean="0"/>
              <a:t>, celuloze ir nesazarots glikozes </a:t>
            </a:r>
            <a:r>
              <a:rPr lang="lv-LV" sz="2400" dirty="0" err="1" smtClean="0"/>
              <a:t>homopolimērs</a:t>
            </a:r>
            <a:endParaRPr lang="lv-LV" sz="2400" dirty="0" smtClean="0"/>
          </a:p>
          <a:p>
            <a:r>
              <a:rPr lang="lv-LV" sz="2400" dirty="0" smtClean="0"/>
              <a:t>Celulozē glikozes monomēri ir savienoti ar </a:t>
            </a:r>
            <a:r>
              <a:rPr lang="el-GR" sz="2400" dirty="0" smtClean="0"/>
              <a:t>β</a:t>
            </a:r>
            <a:r>
              <a:rPr lang="lv-LV" sz="2400" dirty="0" smtClean="0"/>
              <a:t>1-4 </a:t>
            </a:r>
            <a:r>
              <a:rPr lang="lv-LV" sz="2400" dirty="0" err="1" smtClean="0"/>
              <a:t>glikozīdiskajām</a:t>
            </a:r>
            <a:r>
              <a:rPr lang="lv-LV" sz="2400" dirty="0" smtClean="0"/>
              <a:t> saitēm, bet </a:t>
            </a:r>
            <a:r>
              <a:rPr lang="lv-LV" sz="2400" dirty="0" err="1" smtClean="0"/>
              <a:t>amilozē</a:t>
            </a:r>
            <a:r>
              <a:rPr lang="lv-LV" sz="2400" dirty="0" smtClean="0"/>
              <a:t> – ar </a:t>
            </a:r>
            <a:r>
              <a:rPr lang="el-GR" sz="2400" dirty="0"/>
              <a:t>α</a:t>
            </a:r>
            <a:r>
              <a:rPr lang="lv-LV" sz="2400" dirty="0" smtClean="0"/>
              <a:t>1-4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335839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 </a:t>
            </a:r>
            <a:r>
              <a:rPr lang="el-GR" sz="2000" dirty="0"/>
              <a:t>α</a:t>
            </a:r>
            <a:r>
              <a:rPr lang="lv-LV" sz="2000" dirty="0"/>
              <a:t>1-4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62777" y="5596696"/>
            <a:ext cx="65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β</a:t>
            </a:r>
            <a:r>
              <a:rPr lang="lv-LV" sz="2000" dirty="0"/>
              <a:t>1-4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19" y="4271791"/>
            <a:ext cx="3260600" cy="19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249315"/>
            <a:ext cx="3068575" cy="148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6842" y="2447218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Amiloze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22770" y="4437112"/>
            <a:ext cx="1129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Celuloze</a:t>
            </a:r>
            <a:endParaRPr lang="en-US" sz="2000" dirty="0"/>
          </a:p>
        </p:txBody>
      </p:sp>
      <p:pic>
        <p:nvPicPr>
          <p:cNvPr id="11" name="Picture 6" descr="http://www.arepotatoeshealthy.com/images/r235246_94587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32" y="3403659"/>
            <a:ext cx="20161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upload.wikimedia.org/wikipedia/commons/thumb/0/0b/Taxus_wood.jpg/300px-Taxus_wood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69" y="3468746"/>
            <a:ext cx="12668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www.clker.com/cliparts/U/Z/u/6/D/c/not-equal-to-md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82" y="3881496"/>
            <a:ext cx="590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ure_07_1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55692"/>
            <a:ext cx="7272808" cy="295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Hitīns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86111"/>
            <a:ext cx="8229600" cy="3992588"/>
          </a:xfrm>
        </p:spPr>
        <p:txBody>
          <a:bodyPr>
            <a:normAutofit/>
          </a:bodyPr>
          <a:lstStyle/>
          <a:p>
            <a:r>
              <a:rPr lang="lv-LV" sz="2400" dirty="0" smtClean="0"/>
              <a:t>Hitīns ir posmkāju </a:t>
            </a:r>
            <a:r>
              <a:rPr lang="lv-LV" sz="2400" dirty="0" err="1" smtClean="0"/>
              <a:t>eksoskeleta</a:t>
            </a:r>
            <a:r>
              <a:rPr lang="lv-LV" sz="2400" dirty="0" smtClean="0"/>
              <a:t> galvenā sastāvdaļa</a:t>
            </a:r>
          </a:p>
          <a:p>
            <a:r>
              <a:rPr lang="lv-LV" sz="2400" dirty="0" smtClean="0"/>
              <a:t>Pēc struktūras ļoti līdzīgs celulozei, bet glikozes vietā ir tās atvasinājums N-</a:t>
            </a:r>
            <a:r>
              <a:rPr lang="lv-LV" sz="2400" dirty="0" err="1" smtClean="0"/>
              <a:t>acetilglikozamīns</a:t>
            </a:r>
            <a:endParaRPr lang="lv-LV" sz="2400" dirty="0" smtClean="0"/>
          </a:p>
          <a:p>
            <a:r>
              <a:rPr lang="lv-LV" sz="2400" dirty="0" smtClean="0"/>
              <a:t>Līdzīgi celulozei, ir ļoti izturīgs un mugurkaulnieki to nevar sagremot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6" y="0"/>
            <a:ext cx="2324415" cy="163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"/>
            <a:ext cx="2518912" cy="158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Polisaharīdu </a:t>
            </a:r>
            <a:r>
              <a:rPr lang="lv-LV" dirty="0" err="1" smtClean="0"/>
              <a:t>konformācijas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3384375"/>
          </a:xfrm>
        </p:spPr>
        <p:txBody>
          <a:bodyPr>
            <a:normAutofit/>
          </a:bodyPr>
          <a:lstStyle/>
          <a:p>
            <a:r>
              <a:rPr lang="lv-LV" sz="2400" dirty="0" smtClean="0"/>
              <a:t>Monomēru savstarpējo orientāciju polisaharīdā nosaka rotācija ap </a:t>
            </a:r>
            <a:r>
              <a:rPr lang="lv-LV" sz="2400" dirty="0" err="1" smtClean="0"/>
              <a:t>glikozīdisko</a:t>
            </a:r>
            <a:r>
              <a:rPr lang="lv-LV" sz="2400" dirty="0" smtClean="0"/>
              <a:t> saiti</a:t>
            </a:r>
          </a:p>
          <a:p>
            <a:r>
              <a:rPr lang="lv-LV" sz="2400" dirty="0" smtClean="0"/>
              <a:t>Līdzīgi kā proteīnos, ķēdes </a:t>
            </a:r>
            <a:r>
              <a:rPr lang="lv-LV" sz="2400" dirty="0" err="1" smtClean="0"/>
              <a:t>konformāciju</a:t>
            </a:r>
            <a:r>
              <a:rPr lang="lv-LV" sz="2400" dirty="0" smtClean="0"/>
              <a:t> var raksturot ar diviem leņķiem </a:t>
            </a:r>
            <a:r>
              <a:rPr lang="lv-LV" sz="2400" dirty="0" err="1" smtClean="0"/>
              <a:t>phi</a:t>
            </a:r>
            <a:r>
              <a:rPr lang="lv-LV" sz="2400" dirty="0" smtClean="0"/>
              <a:t> un </a:t>
            </a:r>
            <a:r>
              <a:rPr lang="lv-LV" sz="2400" dirty="0" err="1" smtClean="0"/>
              <a:t>psi</a:t>
            </a:r>
            <a:endParaRPr lang="lv-LV" sz="2400" dirty="0" smtClean="0"/>
          </a:p>
          <a:p>
            <a:r>
              <a:rPr lang="lv-LV" sz="2400" dirty="0" smtClean="0"/>
              <a:t>Dažas </a:t>
            </a:r>
            <a:r>
              <a:rPr lang="lv-LV" sz="2400" dirty="0" err="1" smtClean="0"/>
              <a:t>phi-psi</a:t>
            </a:r>
            <a:r>
              <a:rPr lang="lv-LV" sz="2400" dirty="0" smtClean="0"/>
              <a:t> kombinācijas ir enerģētiski izdevīgākas </a:t>
            </a:r>
            <a:r>
              <a:rPr lang="lv-LV" sz="2400" dirty="0" err="1" smtClean="0"/>
              <a:t>sterisko</a:t>
            </a:r>
            <a:r>
              <a:rPr lang="lv-LV" sz="2400" dirty="0" smtClean="0"/>
              <a:t> efektu un H-saišu veidošanās rezultātā</a:t>
            </a:r>
          </a:p>
          <a:p>
            <a:r>
              <a:rPr lang="lv-LV" sz="2400" dirty="0" err="1" smtClean="0"/>
              <a:t>Phi-psi</a:t>
            </a:r>
            <a:r>
              <a:rPr lang="lv-LV" sz="2400" dirty="0" smtClean="0"/>
              <a:t> kombinācijas var attēlot </a:t>
            </a:r>
            <a:r>
              <a:rPr lang="lv-LV" sz="2400" dirty="0" err="1" smtClean="0"/>
              <a:t>plotā</a:t>
            </a:r>
            <a:r>
              <a:rPr lang="lv-LV" sz="2400" dirty="0" smtClean="0"/>
              <a:t>, kas līdzinās </a:t>
            </a:r>
            <a:r>
              <a:rPr lang="lv-LV" sz="2400" dirty="0" err="1" smtClean="0"/>
              <a:t>Ramačandrāna</a:t>
            </a:r>
            <a:r>
              <a:rPr lang="lv-LV" sz="2400" dirty="0" smtClean="0"/>
              <a:t> </a:t>
            </a:r>
            <a:r>
              <a:rPr lang="lv-LV" sz="2400" dirty="0" err="1" smtClean="0"/>
              <a:t>plotam</a:t>
            </a:r>
            <a:r>
              <a:rPr lang="lv-LV" sz="2400" dirty="0" smtClean="0"/>
              <a:t> proteīniem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5111"/>
            <a:ext cx="4427984" cy="101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52" y="4149080"/>
            <a:ext cx="4095447" cy="23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err="1" smtClean="0"/>
              <a:t>Amilozes</a:t>
            </a:r>
            <a:r>
              <a:rPr lang="lv-LV" sz="3600" dirty="0" smtClean="0"/>
              <a:t> struktūra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Amilozei</a:t>
            </a:r>
            <a:r>
              <a:rPr lang="lv-LV" sz="2400" dirty="0" smtClean="0"/>
              <a:t> un citiem </a:t>
            </a:r>
            <a:r>
              <a:rPr lang="el-GR" sz="2400" dirty="0"/>
              <a:t>α</a:t>
            </a:r>
            <a:r>
              <a:rPr lang="lv-LV" sz="2400" dirty="0" smtClean="0"/>
              <a:t>1-4 tipa glikozes polimēriem enerģētiski visizdevīgākā </a:t>
            </a:r>
            <a:r>
              <a:rPr lang="lv-LV" sz="2400" dirty="0" err="1" smtClean="0"/>
              <a:t>phi-psi</a:t>
            </a:r>
            <a:r>
              <a:rPr lang="lv-LV" sz="2400" dirty="0" smtClean="0"/>
              <a:t> kombinācija ir tāda, ka katra nākošā glikozes vienība ir noliekta </a:t>
            </a:r>
            <a:r>
              <a:rPr lang="lv-LV" sz="2400" dirty="0" err="1" smtClean="0"/>
              <a:t>pet</a:t>
            </a:r>
            <a:r>
              <a:rPr lang="lv-LV" sz="2400" dirty="0" smtClean="0"/>
              <a:t> iepriekšējo</a:t>
            </a:r>
          </a:p>
          <a:p>
            <a:r>
              <a:rPr lang="lv-LV" sz="2400" dirty="0" smtClean="0"/>
              <a:t>Rezultātā veidojas kompaktas, </a:t>
            </a:r>
            <a:r>
              <a:rPr lang="lv-LV" sz="2400" dirty="0" err="1" smtClean="0"/>
              <a:t>spirāliskas</a:t>
            </a:r>
            <a:r>
              <a:rPr lang="lv-LV" sz="2400" dirty="0" smtClean="0"/>
              <a:t> struktūras</a:t>
            </a:r>
            <a:endParaRPr lang="lv-LV" sz="2400" dirty="0"/>
          </a:p>
          <a:p>
            <a:r>
              <a:rPr lang="lv-LV" sz="2400" dirty="0" smtClean="0"/>
              <a:t>Dažas hidroksilgrupas nevar veidot H-saites, tāpēc struktūra ir salīdzinoši nestabila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2571161" cy="311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6448"/>
            <a:ext cx="2200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56" y="-99392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Celulozes struktūra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763263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Celulozei un citiem </a:t>
            </a:r>
            <a:r>
              <a:rPr lang="el-GR" sz="2400" dirty="0"/>
              <a:t>β</a:t>
            </a:r>
            <a:r>
              <a:rPr lang="lv-LV" sz="2400" dirty="0" smtClean="0"/>
              <a:t>1-4 tipa glikozes polimēriem izdevīgākās </a:t>
            </a:r>
            <a:r>
              <a:rPr lang="lv-LV" sz="2400" dirty="0" err="1" smtClean="0"/>
              <a:t>phi-psi</a:t>
            </a:r>
            <a:r>
              <a:rPr lang="lv-LV" sz="2400" dirty="0" smtClean="0"/>
              <a:t> </a:t>
            </a:r>
            <a:r>
              <a:rPr lang="lv-LV" sz="2400" dirty="0" err="1" smtClean="0"/>
              <a:t>konformācijas</a:t>
            </a:r>
            <a:r>
              <a:rPr lang="lv-LV" sz="2400" dirty="0" smtClean="0"/>
              <a:t> ir tādas, ka polimēra ķēde ir izstiepta</a:t>
            </a:r>
          </a:p>
          <a:p>
            <a:r>
              <a:rPr lang="lv-LV" sz="2400" dirty="0" smtClean="0"/>
              <a:t>Polimēru ķēdes mijiedarbojas viena ar otru, pie tam H-saites veido visas hidroksilgrupas</a:t>
            </a:r>
          </a:p>
          <a:p>
            <a:r>
              <a:rPr lang="lv-LV" sz="2400" dirty="0" smtClean="0"/>
              <a:t>Rezultātā, celuloze ir daudz izturīgāka un arī grūtāk </a:t>
            </a:r>
            <a:r>
              <a:rPr lang="lv-LV" sz="2400" dirty="0" err="1" smtClean="0"/>
              <a:t>enzimātiski</a:t>
            </a:r>
            <a:r>
              <a:rPr lang="lv-LV" sz="2400" dirty="0" smtClean="0"/>
              <a:t> noārdāma nekā ciete vai </a:t>
            </a:r>
            <a:r>
              <a:rPr lang="lv-LV" sz="2400" dirty="0" err="1" smtClean="0"/>
              <a:t>glikogēns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185095"/>
            <a:ext cx="4475127" cy="14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doitpoms.ac.uk/tlplib/wood/figures/cellulos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85095"/>
            <a:ext cx="4508850" cy="36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Celulozes makrostruktūra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" y="1196752"/>
            <a:ext cx="8229600" cy="1468760"/>
          </a:xfrm>
        </p:spPr>
        <p:txBody>
          <a:bodyPr>
            <a:normAutofit fontScale="85000" lnSpcReduction="10000"/>
          </a:bodyPr>
          <a:lstStyle/>
          <a:p>
            <a:r>
              <a:rPr lang="lv-LV" dirty="0" smtClean="0"/>
              <a:t>Celulozes šķiedras šūnapvalkos ir veidotas no </a:t>
            </a:r>
            <a:r>
              <a:rPr lang="lv-LV" dirty="0" err="1" smtClean="0"/>
              <a:t>fibrilām</a:t>
            </a:r>
            <a:r>
              <a:rPr lang="lv-LV" dirty="0" smtClean="0"/>
              <a:t> un </a:t>
            </a:r>
            <a:r>
              <a:rPr lang="lv-LV" dirty="0" err="1" smtClean="0"/>
              <a:t>mikrofibrilām</a:t>
            </a:r>
            <a:endParaRPr lang="lv-LV" dirty="0" smtClean="0"/>
          </a:p>
          <a:p>
            <a:r>
              <a:rPr lang="lv-LV" dirty="0" smtClean="0"/>
              <a:t>Katra </a:t>
            </a:r>
            <a:r>
              <a:rPr lang="lv-LV" dirty="0" err="1" smtClean="0"/>
              <a:t>mikrofibrila</a:t>
            </a:r>
            <a:r>
              <a:rPr lang="lv-LV" dirty="0" smtClean="0"/>
              <a:t> satur daudzas celulozes molekulas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" y="2924943"/>
            <a:ext cx="69246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996952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lv-LV" sz="2000" dirty="0" smtClean="0"/>
              <a:t>Šūnas sieniņa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02510" y="4115604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Fibrila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844230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Mikrofibrila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315659"/>
            <a:ext cx="14761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Augu šūna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94446" y="6237127"/>
            <a:ext cx="2376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Celulozes molekula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r>
              <a:rPr lang="lv-LV" dirty="0" smtClean="0"/>
              <a:t>Hemiceluloze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579296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Jebkurš no heteropolisaharīdiem, kas sastopami augu šūnapvalkos (ksilāns, arabionoksilāns, glikomannāns, u.c.)</a:t>
            </a:r>
          </a:p>
          <a:p>
            <a:r>
              <a:rPr lang="lv-LV" sz="2400" dirty="0" smtClean="0"/>
              <a:t>Satur glikozes, galaktozes, mannozes, ramnozes un arabinozes atlikumus</a:t>
            </a:r>
          </a:p>
          <a:p>
            <a:r>
              <a:rPr lang="lv-LV" sz="2400" dirty="0" smtClean="0"/>
              <a:t>Sazarota struktūra</a:t>
            </a:r>
          </a:p>
          <a:p>
            <a:r>
              <a:rPr lang="lv-LV" sz="2400" dirty="0" smtClean="0"/>
              <a:t>Sastāv no mazāka monomēru skaita, kā celuloze</a:t>
            </a:r>
          </a:p>
          <a:p>
            <a:r>
              <a:rPr lang="lv-LV" sz="2400" dirty="0" smtClean="0"/>
              <a:t>Salīdzinot ar celulozi – mazāka mehāniskā un ķīmiskā izturība</a:t>
            </a:r>
            <a:endParaRPr lang="lv-LV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767946"/>
            <a:ext cx="3672408" cy="2888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422108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/>
              <a:t>Hemicelulozes strukturālā motīva piemērs</a:t>
            </a:r>
            <a:endParaRPr lang="lv-LV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09" y="0"/>
            <a:ext cx="8229600" cy="1143000"/>
          </a:xfrm>
        </p:spPr>
        <p:txBody>
          <a:bodyPr/>
          <a:lstStyle/>
          <a:p>
            <a:r>
              <a:rPr lang="lv-LV" dirty="0" smtClean="0"/>
              <a:t>Koksnes sastāvs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93305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/>
              <a:t>Lignīns nav polisaharīds, bet komplekss aromātisko spirtu polimērs</a:t>
            </a:r>
            <a:endParaRPr lang="lv-LV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608" y="1180331"/>
            <a:ext cx="4686300" cy="5505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43000"/>
            <a:ext cx="8229600" cy="2088232"/>
          </a:xfrm>
        </p:spPr>
        <p:txBody>
          <a:bodyPr/>
          <a:lstStyle/>
          <a:p>
            <a:r>
              <a:rPr lang="lv-LV" dirty="0" smtClean="0"/>
              <a:t>Celuloze – 41-43%</a:t>
            </a:r>
          </a:p>
          <a:p>
            <a:r>
              <a:rPr lang="lv-LV" dirty="0" smtClean="0"/>
              <a:t>Hemiceluloze 20-30%</a:t>
            </a:r>
          </a:p>
          <a:p>
            <a:r>
              <a:rPr lang="lv-LV" dirty="0" smtClean="0"/>
              <a:t>Lignīns 23-27%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43827"/>
            <a:ext cx="2818755" cy="205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83" y="2262407"/>
            <a:ext cx="4253458" cy="134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err="1" smtClean="0"/>
              <a:t>Agaroze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89954"/>
            <a:ext cx="8496944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Dažu jūras aļģu šūnu sieniņu sastāvdaļa</a:t>
            </a:r>
          </a:p>
          <a:p>
            <a:r>
              <a:rPr lang="lv-LV" sz="2400" dirty="0" smtClean="0"/>
              <a:t>Sastāv no D-galaktozes un modificētas L-galaktozes atlikumiem</a:t>
            </a:r>
          </a:p>
          <a:p>
            <a:r>
              <a:rPr lang="lv-LV" sz="2400" dirty="0" err="1" smtClean="0"/>
              <a:t>Agarozei</a:t>
            </a:r>
            <a:r>
              <a:rPr lang="lv-LV" sz="2400" dirty="0" smtClean="0"/>
              <a:t> piemīt tieksme veidot gelus, kurus plaši izmanto elektroforēzē un hromatogrāfijā</a:t>
            </a:r>
          </a:p>
          <a:p>
            <a:endParaRPr lang="lv-LV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9178" y="548248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Agarozes</a:t>
            </a:r>
            <a:r>
              <a:rPr lang="lv-LV" sz="2400" dirty="0" smtClean="0"/>
              <a:t> šķīdums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45930" y="5460670"/>
            <a:ext cx="376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Gels uzreiz pēc atdzesēšanas (</a:t>
            </a:r>
            <a:r>
              <a:rPr lang="lv-LV" sz="2400" dirty="0" err="1" smtClean="0"/>
              <a:t>agarozes</a:t>
            </a:r>
            <a:r>
              <a:rPr lang="lv-LV" sz="2400" dirty="0" smtClean="0"/>
              <a:t> dubultspirāle)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93968" y="5512209"/>
            <a:ext cx="21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Gela beigu struktūra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734398"/>
            <a:ext cx="177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D-galaktoze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2852936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3,6-anhidro-2-sulfo –L-galaktoze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5149"/>
            <a:ext cx="1255639" cy="186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52" y="3356554"/>
            <a:ext cx="3696742" cy="22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lv-LV" dirty="0" err="1" smtClean="0"/>
              <a:t>Glikozaminoglikāni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Āršūnu</a:t>
            </a:r>
            <a:r>
              <a:rPr lang="lv-LV" sz="2400" dirty="0" smtClean="0"/>
              <a:t> </a:t>
            </a:r>
            <a:r>
              <a:rPr lang="lv-LV" sz="2400" dirty="0" err="1" smtClean="0"/>
              <a:t>matriksa</a:t>
            </a:r>
            <a:r>
              <a:rPr lang="lv-LV" sz="2400" dirty="0" smtClean="0"/>
              <a:t> sastāvdaļa</a:t>
            </a:r>
          </a:p>
          <a:p>
            <a:r>
              <a:rPr lang="lv-LV" sz="2400" dirty="0" smtClean="0"/>
              <a:t>Sastopami baktērijās un dzīvniekos, bet ne augos</a:t>
            </a:r>
          </a:p>
          <a:p>
            <a:r>
              <a:rPr lang="lv-LV" sz="2400" dirty="0" smtClean="0"/>
              <a:t>Lineāri </a:t>
            </a:r>
            <a:r>
              <a:rPr lang="lv-LV" sz="2400" dirty="0" err="1" smtClean="0"/>
              <a:t>heteropolisaharīdi</a:t>
            </a:r>
            <a:r>
              <a:rPr lang="lv-LV" sz="2400" dirty="0" smtClean="0"/>
              <a:t>, sastāv no </a:t>
            </a:r>
            <a:r>
              <a:rPr lang="lv-LV" sz="2400" dirty="0" err="1" smtClean="0"/>
              <a:t>disaharīdu</a:t>
            </a:r>
            <a:r>
              <a:rPr lang="lv-LV" sz="2400" dirty="0" smtClean="0"/>
              <a:t> atkārtojumiem</a:t>
            </a:r>
          </a:p>
          <a:p>
            <a:r>
              <a:rPr lang="lv-LV" sz="2400" dirty="0" smtClean="0"/>
              <a:t>Viens no </a:t>
            </a:r>
            <a:r>
              <a:rPr lang="lv-LV" sz="2400" dirty="0" err="1" smtClean="0"/>
              <a:t>monosaharīdiem</a:t>
            </a:r>
            <a:r>
              <a:rPr lang="lv-LV" sz="2400" dirty="0" smtClean="0"/>
              <a:t> parasti ir N-</a:t>
            </a:r>
            <a:r>
              <a:rPr lang="lv-LV" sz="2400" dirty="0" err="1" smtClean="0"/>
              <a:t>acetilglikozamīns</a:t>
            </a:r>
            <a:r>
              <a:rPr lang="lv-LV" sz="2400" dirty="0"/>
              <a:t>,</a:t>
            </a:r>
            <a:r>
              <a:rPr lang="lv-LV" sz="2400" dirty="0" smtClean="0"/>
              <a:t> N-</a:t>
            </a:r>
            <a:r>
              <a:rPr lang="lv-LV" sz="2400" dirty="0" err="1" smtClean="0"/>
              <a:t>acetilgalaktozamīns</a:t>
            </a:r>
            <a:r>
              <a:rPr lang="lv-LV" sz="2400" dirty="0" smtClean="0"/>
              <a:t> vai to sulfāti</a:t>
            </a:r>
          </a:p>
          <a:p>
            <a:r>
              <a:rPr lang="lv-LV" sz="2400" dirty="0" smtClean="0"/>
              <a:t>Otrs </a:t>
            </a:r>
            <a:r>
              <a:rPr lang="lv-LV" sz="2400" dirty="0" err="1" smtClean="0"/>
              <a:t>monosaharīds</a:t>
            </a:r>
            <a:r>
              <a:rPr lang="lv-LV" sz="2400" dirty="0" smtClean="0"/>
              <a:t> parasti ir kāda no </a:t>
            </a:r>
            <a:r>
              <a:rPr lang="lv-LV" sz="2400" dirty="0" err="1" smtClean="0"/>
              <a:t>uronskābēm</a:t>
            </a:r>
            <a:r>
              <a:rPr lang="lv-LV" sz="2400" dirty="0" smtClean="0"/>
              <a:t> </a:t>
            </a:r>
            <a:endParaRPr lang="lv-LV" sz="2400" dirty="0"/>
          </a:p>
          <a:p>
            <a:r>
              <a:rPr lang="lv-LV" sz="2400" dirty="0" err="1" smtClean="0"/>
              <a:t>Sulfogrupas</a:t>
            </a:r>
            <a:r>
              <a:rPr lang="lv-LV" sz="2400" dirty="0" smtClean="0"/>
              <a:t> kopā ar </a:t>
            </a:r>
            <a:r>
              <a:rPr lang="lv-LV" sz="2400" dirty="0" err="1" smtClean="0"/>
              <a:t>karboksilgrupām</a:t>
            </a:r>
            <a:r>
              <a:rPr lang="lv-LV" sz="2400" dirty="0" smtClean="0"/>
              <a:t> veido lielu negatīvo lādiņu blīvumu, tādēļ </a:t>
            </a:r>
            <a:r>
              <a:rPr lang="lv-LV" sz="2400" dirty="0" err="1" smtClean="0"/>
              <a:t>glikozaminoglikānu</a:t>
            </a:r>
            <a:r>
              <a:rPr lang="lv-LV" sz="2400" dirty="0" smtClean="0"/>
              <a:t> molekulas parasti ir izstieptas, lai minimizētu lādiņu atgrūšanās spēkus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5907640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β</a:t>
            </a:r>
            <a:r>
              <a:rPr lang="lv-LV" sz="2000" dirty="0" smtClean="0"/>
              <a:t>-D-</a:t>
            </a:r>
            <a:r>
              <a:rPr lang="lv-LV" sz="2000" dirty="0" err="1" smtClean="0"/>
              <a:t>glukuronāts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66" y="4328954"/>
            <a:ext cx="1872208" cy="15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5623" y="6351225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dirty="0"/>
              <a:t>N-</a:t>
            </a:r>
            <a:r>
              <a:rPr lang="lv-LV" sz="2000" dirty="0" err="1"/>
              <a:t>acetilglikozamīns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2918466" y="6416377"/>
            <a:ext cx="345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 smtClean="0"/>
              <a:t>N-</a:t>
            </a:r>
            <a:r>
              <a:rPr lang="lv-LV" sz="2000" dirty="0" err="1" smtClean="0"/>
              <a:t>acetilglikozamīna</a:t>
            </a:r>
            <a:r>
              <a:rPr lang="lv-LV" sz="2000" dirty="0" smtClean="0"/>
              <a:t> 6-sulfāts</a:t>
            </a:r>
            <a:endParaRPr lang="en-US" sz="20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4438834"/>
            <a:ext cx="1512170" cy="196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63" y="4422464"/>
            <a:ext cx="1535261" cy="196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Pentozes</a:t>
            </a:r>
            <a:r>
              <a:rPr lang="lv-LV" dirty="0" smtClean="0"/>
              <a:t>: </a:t>
            </a:r>
            <a:r>
              <a:rPr lang="lv-LV" dirty="0" err="1" smtClean="0"/>
              <a:t>riboze</a:t>
            </a:r>
            <a:r>
              <a:rPr lang="lv-LV" dirty="0" smtClean="0"/>
              <a:t> un dezoksiriboze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4869160"/>
            <a:ext cx="289393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 err="1" smtClean="0"/>
              <a:t>Riboze</a:t>
            </a:r>
            <a:r>
              <a:rPr lang="lv-LV" sz="2400" dirty="0" smtClean="0"/>
              <a:t>, </a:t>
            </a:r>
            <a:r>
              <a:rPr lang="lv-LV" sz="2400" dirty="0" err="1" smtClean="0"/>
              <a:t>aldopentoze</a:t>
            </a:r>
            <a:endParaRPr lang="lv-LV" sz="2400" dirty="0" smtClean="0"/>
          </a:p>
          <a:p>
            <a:endParaRPr lang="lv-LV" sz="2400" dirty="0"/>
          </a:p>
          <a:p>
            <a:endParaRPr lang="lv-LV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57626" y="4869160"/>
            <a:ext cx="40188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 err="1" smtClean="0"/>
              <a:t>Dezoksriboze</a:t>
            </a:r>
            <a:r>
              <a:rPr lang="lv-LV" sz="2400" dirty="0" smtClean="0"/>
              <a:t>, arī </a:t>
            </a:r>
            <a:r>
              <a:rPr lang="lv-LV" sz="2400" dirty="0" err="1" smtClean="0"/>
              <a:t>aldopentoze</a:t>
            </a:r>
            <a:endParaRPr lang="lv-LV" sz="2400" dirty="0" smtClean="0"/>
          </a:p>
          <a:p>
            <a:pPr algn="ctr"/>
            <a:endParaRPr lang="lv-LV" sz="2400" dirty="0" smtClean="0"/>
          </a:p>
          <a:p>
            <a:pPr algn="ctr"/>
            <a:r>
              <a:rPr lang="lv-LV" sz="2400" dirty="0" smtClean="0"/>
              <a:t>Vispārējā formula neatbilst C</a:t>
            </a:r>
            <a:r>
              <a:rPr lang="lv-LV" sz="2400" baseline="-25000" dirty="0" smtClean="0"/>
              <a:t>n</a:t>
            </a:r>
            <a:r>
              <a:rPr lang="lv-LV" sz="2400" dirty="0" smtClean="0"/>
              <a:t>(H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O)</a:t>
            </a:r>
            <a:r>
              <a:rPr lang="lv-LV" sz="2400" baseline="-25000" dirty="0" smtClean="0"/>
              <a:t>n</a:t>
            </a:r>
          </a:p>
          <a:p>
            <a:endParaRPr lang="lv-LV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15621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7128"/>
            <a:ext cx="14763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400" b="1" dirty="0" err="1" smtClean="0"/>
              <a:t>Hialuronāns</a:t>
            </a:r>
            <a:r>
              <a:rPr lang="lv-LV" sz="2400" b="1" dirty="0" smtClean="0"/>
              <a:t> (ap 50,000 </a:t>
            </a:r>
            <a:r>
              <a:rPr lang="lv-LV" sz="2400" b="1" dirty="0" err="1" smtClean="0"/>
              <a:t>disaharīda</a:t>
            </a:r>
            <a:r>
              <a:rPr lang="lv-LV" sz="2400" b="1" dirty="0" smtClean="0"/>
              <a:t> vienību)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 err="1"/>
              <a:t>L</a:t>
            </a:r>
            <a:r>
              <a:rPr lang="lv-LV" sz="2400" dirty="0" err="1" smtClean="0"/>
              <a:t>ubrikants</a:t>
            </a:r>
            <a:r>
              <a:rPr lang="lv-LV" sz="2400" dirty="0" smtClean="0"/>
              <a:t> locītavās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 smtClean="0"/>
              <a:t>Skrimšļu un cīpslu sastāvdaļa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 smtClean="0"/>
              <a:t>Acs ābola sastāvdaļa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509120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400" b="1" dirty="0" err="1" smtClean="0"/>
              <a:t>Hondroitīna</a:t>
            </a:r>
            <a:r>
              <a:rPr lang="lv-LV" sz="2400" b="1" dirty="0" smtClean="0"/>
              <a:t> sulfāts (20-60 </a:t>
            </a:r>
            <a:r>
              <a:rPr lang="lv-LV" sz="2400" b="1" dirty="0" err="1" smtClean="0"/>
              <a:t>disaharīda</a:t>
            </a:r>
            <a:r>
              <a:rPr lang="lv-LV" sz="2400" b="1" dirty="0" smtClean="0"/>
              <a:t> vienību)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 smtClean="0"/>
              <a:t>Skrimšļu, cīpslu, asinsvadu sastāvdaļa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311550" cy="310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23899"/>
            <a:ext cx="4392488" cy="29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400" b="1" dirty="0" err="1" smtClean="0"/>
              <a:t>Keratāna</a:t>
            </a:r>
            <a:r>
              <a:rPr lang="lv-LV" sz="2400" b="1" dirty="0" smtClean="0"/>
              <a:t> sulfāts (ap 25 </a:t>
            </a:r>
            <a:r>
              <a:rPr lang="lv-LV" sz="2400" b="1" dirty="0" err="1" smtClean="0"/>
              <a:t>disaharīda</a:t>
            </a:r>
            <a:r>
              <a:rPr lang="lv-LV" sz="2400" b="1" dirty="0" smtClean="0"/>
              <a:t> vienību)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 smtClean="0"/>
              <a:t>Skrimšļu, acs radzenes, matu un nagu sastāvdaļa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005064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400" b="1" dirty="0" err="1" smtClean="0"/>
              <a:t>Heparīns</a:t>
            </a:r>
            <a:r>
              <a:rPr lang="lv-LV" sz="2400" b="1" dirty="0" smtClean="0"/>
              <a:t> (15-90 </a:t>
            </a:r>
            <a:r>
              <a:rPr lang="lv-LV" sz="2400" b="1" dirty="0" err="1" smtClean="0"/>
              <a:t>disaharīda</a:t>
            </a:r>
            <a:r>
              <a:rPr lang="lv-LV" sz="2400" b="1" dirty="0" smtClean="0"/>
              <a:t> vienību)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 smtClean="0"/>
              <a:t>Visu dzīvnieku šūnu </a:t>
            </a:r>
            <a:r>
              <a:rPr lang="lv-LV" sz="2400" dirty="0" err="1" smtClean="0"/>
              <a:t>āršūnu</a:t>
            </a:r>
            <a:r>
              <a:rPr lang="lv-LV" sz="2400" dirty="0" smtClean="0"/>
              <a:t> </a:t>
            </a:r>
            <a:r>
              <a:rPr lang="lv-LV" sz="2400" dirty="0" err="1" smtClean="0"/>
              <a:t>matriksa</a:t>
            </a:r>
            <a:r>
              <a:rPr lang="lv-LV" sz="2400" dirty="0" smtClean="0"/>
              <a:t> sastāvdaļa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17" y="548680"/>
            <a:ext cx="4591347" cy="284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64" y="3653264"/>
            <a:ext cx="5026795" cy="264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Glikokonjugāti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err="1" smtClean="0"/>
              <a:t>Glikokonjugāti</a:t>
            </a:r>
            <a:r>
              <a:rPr lang="lv-LV" dirty="0" smtClean="0"/>
              <a:t> ir </a:t>
            </a:r>
            <a:r>
              <a:rPr lang="lv-LV" dirty="0" err="1" smtClean="0"/>
              <a:t>kovlenti</a:t>
            </a:r>
            <a:r>
              <a:rPr lang="lv-LV" dirty="0" smtClean="0"/>
              <a:t> ogļhidrātu un proteīnu vai lipīdu kompleksi</a:t>
            </a:r>
          </a:p>
          <a:p>
            <a:r>
              <a:rPr lang="lv-LV" dirty="0" err="1" smtClean="0"/>
              <a:t>Proteoglikāni</a:t>
            </a:r>
            <a:r>
              <a:rPr lang="lv-LV" dirty="0" smtClean="0"/>
              <a:t> ir </a:t>
            </a:r>
            <a:r>
              <a:rPr lang="lv-LV" dirty="0" err="1" smtClean="0"/>
              <a:t>glikozaminoglikānu</a:t>
            </a:r>
            <a:r>
              <a:rPr lang="lv-LV" dirty="0" smtClean="0"/>
              <a:t> kompleksi ar membrānu vai </a:t>
            </a:r>
            <a:r>
              <a:rPr lang="lv-LV" dirty="0" err="1" smtClean="0"/>
              <a:t>sekretētajiem</a:t>
            </a:r>
            <a:r>
              <a:rPr lang="lv-LV" dirty="0" smtClean="0"/>
              <a:t> proteīniem</a:t>
            </a:r>
          </a:p>
          <a:p>
            <a:r>
              <a:rPr lang="lv-LV" dirty="0" err="1" smtClean="0"/>
              <a:t>Glikoproteīni</a:t>
            </a:r>
            <a:r>
              <a:rPr lang="lv-LV" dirty="0" smtClean="0"/>
              <a:t> ir proteīni ar </a:t>
            </a:r>
            <a:r>
              <a:rPr lang="lv-LV" dirty="0" err="1" smtClean="0"/>
              <a:t>pēctranslāciju</a:t>
            </a:r>
            <a:r>
              <a:rPr lang="lv-LV" dirty="0" smtClean="0"/>
              <a:t> modifikāciju rezultātā piesaistītiem </a:t>
            </a:r>
            <a:r>
              <a:rPr lang="lv-LV" dirty="0" err="1" smtClean="0"/>
              <a:t>oligosaharīdiem</a:t>
            </a:r>
            <a:endParaRPr lang="lv-LV" dirty="0" smtClean="0"/>
          </a:p>
          <a:p>
            <a:r>
              <a:rPr lang="lv-LV" dirty="0" err="1" smtClean="0"/>
              <a:t>Glikosfingolipīdi</a:t>
            </a:r>
            <a:r>
              <a:rPr lang="lv-LV" dirty="0" smtClean="0"/>
              <a:t> ir plazmas membrānas sastāvdaļas, kurās </a:t>
            </a:r>
            <a:r>
              <a:rPr lang="lv-LV" dirty="0" err="1" smtClean="0"/>
              <a:t>oligosaharīdi</a:t>
            </a:r>
            <a:r>
              <a:rPr lang="lv-LV" dirty="0" smtClean="0"/>
              <a:t> veido </a:t>
            </a:r>
            <a:r>
              <a:rPr lang="lv-LV" dirty="0" err="1" smtClean="0"/>
              <a:t>hidrofilo</a:t>
            </a:r>
            <a:r>
              <a:rPr lang="lv-LV" dirty="0" smtClean="0"/>
              <a:t> daļu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figure_07_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01" y="188640"/>
            <a:ext cx="5541541" cy="699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32048"/>
            <a:ext cx="8229600" cy="1143000"/>
          </a:xfrm>
        </p:spPr>
        <p:txBody>
          <a:bodyPr/>
          <a:lstStyle/>
          <a:p>
            <a:r>
              <a:rPr lang="lv-LV" dirty="0" err="1" smtClean="0"/>
              <a:t>Proteoglikānu</a:t>
            </a:r>
            <a:r>
              <a:rPr lang="lv-LV" dirty="0" smtClean="0"/>
              <a:t> struktūra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938" y="1002702"/>
            <a:ext cx="6984776" cy="2880321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Struktūras skeletu veido proteīns – </a:t>
            </a:r>
            <a:r>
              <a:rPr lang="lv-LV" sz="2400" dirty="0" err="1" smtClean="0"/>
              <a:t>dekorīns</a:t>
            </a:r>
            <a:r>
              <a:rPr lang="lv-LV" sz="2400" dirty="0" smtClean="0"/>
              <a:t>, </a:t>
            </a:r>
            <a:r>
              <a:rPr lang="lv-LV" sz="2400" dirty="0" err="1" smtClean="0"/>
              <a:t>agrekāns</a:t>
            </a:r>
            <a:r>
              <a:rPr lang="lv-LV" sz="2400" dirty="0" smtClean="0"/>
              <a:t>, </a:t>
            </a:r>
            <a:r>
              <a:rPr lang="lv-LV" sz="2400" dirty="0" err="1" smtClean="0"/>
              <a:t>perlekāns</a:t>
            </a:r>
            <a:r>
              <a:rPr lang="lv-LV" sz="2400" dirty="0" smtClean="0"/>
              <a:t>, u.c. (ap 40 dažādu veidu)</a:t>
            </a:r>
          </a:p>
          <a:p>
            <a:r>
              <a:rPr lang="lv-LV" sz="2400" dirty="0" smtClean="0"/>
              <a:t>Pie serdes proteīna sekvences SGXG serīna atlikuma ir piestiprināts </a:t>
            </a:r>
            <a:r>
              <a:rPr lang="lv-LV" sz="2400" dirty="0" err="1" smtClean="0"/>
              <a:t>tetrasaharīda</a:t>
            </a:r>
            <a:r>
              <a:rPr lang="lv-LV" sz="2400" dirty="0" smtClean="0"/>
              <a:t> </a:t>
            </a:r>
            <a:r>
              <a:rPr lang="lv-LV" sz="2400" dirty="0" err="1" smtClean="0"/>
              <a:t>linkeris</a:t>
            </a:r>
            <a:endParaRPr lang="lv-LV" sz="2400" dirty="0" smtClean="0"/>
          </a:p>
          <a:p>
            <a:r>
              <a:rPr lang="lv-LV" sz="2400" dirty="0" smtClean="0"/>
              <a:t>Pie </a:t>
            </a:r>
            <a:r>
              <a:rPr lang="lv-LV" sz="2400" dirty="0" err="1" smtClean="0"/>
              <a:t>linkera</a:t>
            </a:r>
            <a:r>
              <a:rPr lang="lv-LV" sz="2400" dirty="0" smtClean="0"/>
              <a:t> ir pievienots atbilstošais </a:t>
            </a:r>
            <a:r>
              <a:rPr lang="lv-LV" sz="2400" dirty="0" err="1" smtClean="0"/>
              <a:t>glikozaminoglikāns</a:t>
            </a:r>
            <a:r>
              <a:rPr lang="lv-LV" sz="2400" dirty="0" smtClean="0"/>
              <a:t> (piem. </a:t>
            </a:r>
            <a:r>
              <a:rPr lang="lv-LV" sz="2400" dirty="0" err="1" smtClean="0"/>
              <a:t>hondroitīna</a:t>
            </a:r>
            <a:r>
              <a:rPr lang="lv-LV" sz="2400" dirty="0" smtClean="0"/>
              <a:t> sulfāts)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8800"/>
            <a:ext cx="1318627" cy="450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15904"/>
            <a:ext cx="4320480" cy="19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5" y="4260066"/>
            <a:ext cx="3424173" cy="126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5406"/>
            <a:ext cx="1302522" cy="55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8203" y="1167135"/>
            <a:ext cx="12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C-gals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28203" y="6006492"/>
            <a:ext cx="12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N-gals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93423" y="1940714"/>
            <a:ext cx="129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Serdes proteīns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6058" y="5528278"/>
            <a:ext cx="27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Hondroitīna</a:t>
            </a:r>
            <a:r>
              <a:rPr lang="lv-LV" sz="2400" dirty="0" smtClean="0"/>
              <a:t> sulfāts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Proteoglikānu</a:t>
            </a:r>
            <a:r>
              <a:rPr lang="lv-LV" dirty="0" smtClean="0"/>
              <a:t> funkcijas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Strukturāli organizē starpšūnu vidi</a:t>
            </a:r>
          </a:p>
          <a:p>
            <a:r>
              <a:rPr lang="lv-LV" dirty="0" smtClean="0"/>
              <a:t>Regulē molekulu plūsmu caur starpšūnu vidi</a:t>
            </a:r>
          </a:p>
          <a:p>
            <a:r>
              <a:rPr lang="lv-LV" dirty="0" smtClean="0"/>
              <a:t>Piesaista katjonus (</a:t>
            </a:r>
            <a:r>
              <a:rPr lang="lv-LV" dirty="0" err="1" smtClean="0"/>
              <a:t>Na</a:t>
            </a:r>
            <a:r>
              <a:rPr lang="lv-LV" dirty="0" smtClean="0"/>
              <a:t>, K, Ca) un ūdens molekulas</a:t>
            </a:r>
          </a:p>
          <a:p>
            <a:r>
              <a:rPr lang="lv-LV" dirty="0" smtClean="0"/>
              <a:t>Ietekmē starpšūnu proteīnu un </a:t>
            </a:r>
            <a:r>
              <a:rPr lang="lv-LV" dirty="0" err="1" smtClean="0"/>
              <a:t>signālmolekulu</a:t>
            </a:r>
            <a:r>
              <a:rPr lang="lv-LV" dirty="0" smtClean="0"/>
              <a:t> aktivitāti un stabilitāti (tālāk 2 piemēri)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3790388"/>
            <a:ext cx="8712968" cy="3167004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Xa</a:t>
            </a:r>
            <a:r>
              <a:rPr lang="lv-LV" sz="2400" dirty="0" smtClean="0"/>
              <a:t> faktors ir </a:t>
            </a:r>
            <a:r>
              <a:rPr lang="lv-LV" sz="2400" dirty="0" err="1" smtClean="0"/>
              <a:t>proteāze</a:t>
            </a:r>
            <a:r>
              <a:rPr lang="lv-LV" sz="2400" dirty="0" smtClean="0"/>
              <a:t>, kas piedalās asins recēšanā</a:t>
            </a:r>
          </a:p>
          <a:p>
            <a:r>
              <a:rPr lang="lv-LV" sz="2400" dirty="0" err="1" smtClean="0"/>
              <a:t>Antitrombīns</a:t>
            </a:r>
            <a:r>
              <a:rPr lang="lv-LV" sz="2400" dirty="0" smtClean="0"/>
              <a:t> AT </a:t>
            </a:r>
            <a:r>
              <a:rPr lang="lv-LV" sz="2400" dirty="0" err="1" smtClean="0"/>
              <a:t>inaktivē</a:t>
            </a:r>
            <a:r>
              <a:rPr lang="lv-LV" sz="2400" dirty="0" smtClean="0"/>
              <a:t> </a:t>
            </a:r>
            <a:r>
              <a:rPr lang="lv-LV" sz="2400" dirty="0" err="1" smtClean="0"/>
              <a:t>Xa</a:t>
            </a:r>
            <a:r>
              <a:rPr lang="lv-LV" sz="2400" dirty="0" smtClean="0"/>
              <a:t> un citus asins recēšanas faktorus</a:t>
            </a:r>
          </a:p>
          <a:p>
            <a:r>
              <a:rPr lang="lv-LV" sz="2400" dirty="0" smtClean="0"/>
              <a:t>Brīvā formā AT afinitāte pret </a:t>
            </a:r>
            <a:r>
              <a:rPr lang="lv-LV" sz="2400" dirty="0" err="1" smtClean="0"/>
              <a:t>Xa</a:t>
            </a:r>
            <a:r>
              <a:rPr lang="lv-LV" sz="2400" dirty="0" smtClean="0"/>
              <a:t> ir zema</a:t>
            </a:r>
          </a:p>
          <a:p>
            <a:r>
              <a:rPr lang="lv-LV" sz="2400" dirty="0" err="1" smtClean="0"/>
              <a:t>Heparāna</a:t>
            </a:r>
            <a:r>
              <a:rPr lang="lv-LV" sz="2400" dirty="0" smtClean="0"/>
              <a:t> sulfāts piesaista AT un izmaina tā </a:t>
            </a:r>
            <a:r>
              <a:rPr lang="lv-LV" sz="2400" dirty="0" err="1" smtClean="0"/>
              <a:t>konformāciju</a:t>
            </a:r>
            <a:endParaRPr lang="lv-LV" sz="2400" dirty="0"/>
          </a:p>
          <a:p>
            <a:r>
              <a:rPr lang="lv-LV" sz="2400" dirty="0" smtClean="0"/>
              <a:t>AT ar izmainītu </a:t>
            </a:r>
            <a:r>
              <a:rPr lang="lv-LV" sz="2400" dirty="0" err="1" smtClean="0"/>
              <a:t>konformāciju</a:t>
            </a:r>
            <a:r>
              <a:rPr lang="lv-LV" sz="2400" dirty="0" smtClean="0"/>
              <a:t> daudz labāk piesaista </a:t>
            </a:r>
            <a:r>
              <a:rPr lang="lv-LV" sz="2400" dirty="0" err="1" smtClean="0"/>
              <a:t>Xa</a:t>
            </a:r>
            <a:r>
              <a:rPr lang="lv-LV" sz="2400" dirty="0" smtClean="0"/>
              <a:t> faktoru, tādejādi novēršot asins recēšanu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1" y="847545"/>
            <a:ext cx="1309426" cy="12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02" y="3106578"/>
            <a:ext cx="225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5" y="3068960"/>
            <a:ext cx="225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901932">
            <a:off x="4345898" y="2505556"/>
            <a:ext cx="404813" cy="463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4926" y="2277518"/>
            <a:ext cx="591861" cy="487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AT</a:t>
            </a:r>
            <a:endParaRPr lang="en-US" sz="24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06578"/>
            <a:ext cx="225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15458"/>
            <a:ext cx="1309426" cy="12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52653" y="2728069"/>
            <a:ext cx="591861" cy="487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AT</a:t>
            </a:r>
            <a:endParaRPr lang="en-US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61317"/>
            <a:ext cx="1309426" cy="12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2901932">
            <a:off x="6973574" y="2514870"/>
            <a:ext cx="404813" cy="463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80329" y="2737383"/>
            <a:ext cx="591861" cy="487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AT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46600" y="1232914"/>
            <a:ext cx="90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err="1" smtClean="0">
                <a:solidFill>
                  <a:schemeClr val="bg1"/>
                </a:solidFill>
              </a:rPr>
              <a:t>Xa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8865" y="2044214"/>
            <a:ext cx="90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err="1" smtClean="0">
                <a:solidFill>
                  <a:schemeClr val="bg1"/>
                </a:solidFill>
              </a:rPr>
              <a:t>Xa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0563" y="1390259"/>
            <a:ext cx="90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err="1" smtClean="0">
                <a:solidFill>
                  <a:schemeClr val="bg1"/>
                </a:solidFill>
              </a:rPr>
              <a:t>Xa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16" y="331948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Heparāna</a:t>
            </a:r>
            <a:r>
              <a:rPr lang="lv-LV" sz="2400" dirty="0" smtClean="0"/>
              <a:t> sulfāts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04" y="16427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dirty="0" err="1" smtClean="0"/>
              <a:t>Heparāna</a:t>
            </a:r>
            <a:r>
              <a:rPr lang="lv-LV" sz="3600" dirty="0" smtClean="0"/>
              <a:t> sulfātu saturošo </a:t>
            </a:r>
            <a:r>
              <a:rPr lang="lv-LV" sz="3600" dirty="0" err="1" smtClean="0"/>
              <a:t>proteoglikānu</a:t>
            </a:r>
            <a:r>
              <a:rPr lang="lv-LV" sz="3600" dirty="0" smtClean="0"/>
              <a:t> ierosinātā </a:t>
            </a:r>
            <a:r>
              <a:rPr lang="lv-LV" sz="3600" dirty="0" err="1" smtClean="0"/>
              <a:t>konformacionālā</a:t>
            </a:r>
            <a:r>
              <a:rPr lang="lv-LV" sz="3600" dirty="0" smtClean="0"/>
              <a:t> aktivācija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8" grpId="0" animBg="1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27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dirty="0" err="1" smtClean="0"/>
              <a:t>Heparāna</a:t>
            </a:r>
            <a:r>
              <a:rPr lang="lv-LV" sz="3600" dirty="0" smtClean="0"/>
              <a:t> sulfātu saturošo </a:t>
            </a:r>
            <a:r>
              <a:rPr lang="lv-LV" sz="3600" dirty="0" err="1" smtClean="0"/>
              <a:t>proteoglikānu</a:t>
            </a:r>
            <a:r>
              <a:rPr lang="lv-LV" sz="3600" dirty="0" smtClean="0"/>
              <a:t> ierosinātā proteīnu – proteīnu mijiedarbība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6" y="1268760"/>
            <a:ext cx="64674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8606" y="20413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AT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85000" lnSpcReduction="20000"/>
          </a:bodyPr>
          <a:lstStyle/>
          <a:p>
            <a:r>
              <a:rPr lang="lv-LV" dirty="0" err="1" smtClean="0"/>
              <a:t>Trombīns</a:t>
            </a:r>
            <a:r>
              <a:rPr lang="lv-LV" dirty="0" smtClean="0"/>
              <a:t> arī piedalās asins recēšanā, un to arī </a:t>
            </a:r>
            <a:r>
              <a:rPr lang="lv-LV" dirty="0" err="1" smtClean="0"/>
              <a:t>inhibē</a:t>
            </a:r>
            <a:r>
              <a:rPr lang="lv-LV" dirty="0" smtClean="0"/>
              <a:t> </a:t>
            </a:r>
            <a:r>
              <a:rPr lang="lv-LV" dirty="0" err="1" smtClean="0"/>
              <a:t>antitrombīns</a:t>
            </a:r>
            <a:endParaRPr lang="lv-LV" dirty="0" smtClean="0"/>
          </a:p>
          <a:p>
            <a:r>
              <a:rPr lang="lv-LV" dirty="0" err="1" smtClean="0"/>
              <a:t>Heparāna</a:t>
            </a:r>
            <a:r>
              <a:rPr lang="lv-LV" dirty="0" smtClean="0"/>
              <a:t> sulfāts piesaista gan </a:t>
            </a:r>
            <a:r>
              <a:rPr lang="lv-LV" dirty="0" err="1" smtClean="0"/>
              <a:t>trombīnu</a:t>
            </a:r>
            <a:r>
              <a:rPr lang="lv-LV" dirty="0" smtClean="0"/>
              <a:t>, gan </a:t>
            </a:r>
            <a:r>
              <a:rPr lang="lv-LV" dirty="0" err="1" smtClean="0"/>
              <a:t>antitrombīnu</a:t>
            </a:r>
            <a:r>
              <a:rPr lang="lv-LV" dirty="0" smtClean="0"/>
              <a:t>, tādejādi veicinot to mijiedarbību</a:t>
            </a:r>
          </a:p>
          <a:p>
            <a:r>
              <a:rPr lang="lv-LV" dirty="0" err="1" smtClean="0"/>
              <a:t>Heparāna</a:t>
            </a:r>
            <a:r>
              <a:rPr lang="lv-LV" dirty="0" smtClean="0"/>
              <a:t> sulfātam strukturāli </a:t>
            </a:r>
            <a:r>
              <a:rPr lang="lv-LV" dirty="0"/>
              <a:t>līdzīgo </a:t>
            </a:r>
            <a:r>
              <a:rPr lang="lv-LV" dirty="0" err="1"/>
              <a:t>heparīnu</a:t>
            </a:r>
            <a:r>
              <a:rPr lang="lv-LV" dirty="0"/>
              <a:t> izmanto kā </a:t>
            </a:r>
            <a:r>
              <a:rPr lang="lv-LV" dirty="0" err="1"/>
              <a:t>antikoagulantu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igure_07_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07" y="952050"/>
            <a:ext cx="5681985" cy="618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Proteoglikānu</a:t>
            </a:r>
            <a:r>
              <a:rPr lang="lv-LV" dirty="0" smtClean="0"/>
              <a:t> agregāti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779912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Daži </a:t>
            </a:r>
            <a:r>
              <a:rPr lang="lv-LV" sz="2400" dirty="0" err="1" smtClean="0"/>
              <a:t>proteoglikāni</a:t>
            </a:r>
            <a:r>
              <a:rPr lang="lv-LV" sz="2400" dirty="0" smtClean="0"/>
              <a:t> </a:t>
            </a:r>
            <a:r>
              <a:rPr lang="lv-LV" sz="2400" dirty="0" err="1" smtClean="0"/>
              <a:t>āršūnas</a:t>
            </a:r>
            <a:r>
              <a:rPr lang="lv-LV" sz="2400" dirty="0" smtClean="0"/>
              <a:t> </a:t>
            </a:r>
            <a:r>
              <a:rPr lang="lv-LV" sz="2400" dirty="0" err="1" smtClean="0"/>
              <a:t>matriksā</a:t>
            </a:r>
            <a:r>
              <a:rPr lang="lv-LV" sz="2400" dirty="0" smtClean="0"/>
              <a:t> spēj veidot milzīgus agregātus, kuru kopējais tilpums var būt baktērijas lielumā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figure_07_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80" y="782970"/>
            <a:ext cx="6900863" cy="654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11" y="-13672"/>
            <a:ext cx="8229600" cy="1143000"/>
          </a:xfrm>
        </p:spPr>
        <p:txBody>
          <a:bodyPr>
            <a:normAutofit/>
          </a:bodyPr>
          <a:lstStyle/>
          <a:p>
            <a:r>
              <a:rPr lang="lv-LV" sz="2800" dirty="0" err="1" smtClean="0"/>
              <a:t>Proteoglikānu</a:t>
            </a:r>
            <a:r>
              <a:rPr lang="lv-LV" sz="2800" dirty="0" smtClean="0"/>
              <a:t> mijiedarbības ar </a:t>
            </a:r>
            <a:r>
              <a:rPr lang="lv-LV" sz="2800" dirty="0" err="1" smtClean="0"/>
              <a:t>āršūnu</a:t>
            </a:r>
            <a:r>
              <a:rPr lang="lv-LV" sz="2800" dirty="0" smtClean="0"/>
              <a:t> proteīniem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Heksozes</a:t>
            </a:r>
            <a:r>
              <a:rPr lang="lv-LV" dirty="0" smtClean="0"/>
              <a:t>: Glikoze un fruktoze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680501"/>
            <a:ext cx="29523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Glikoze, </a:t>
            </a:r>
            <a:r>
              <a:rPr lang="lv-LV" sz="2400" dirty="0" err="1" smtClean="0"/>
              <a:t>aldoheksoze</a:t>
            </a:r>
            <a:endParaRPr lang="lv-LV" sz="2400" dirty="0" smtClean="0"/>
          </a:p>
          <a:p>
            <a:endParaRPr lang="lv-LV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657671"/>
            <a:ext cx="29523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Fruktoze, </a:t>
            </a:r>
            <a:r>
              <a:rPr lang="lv-LV" sz="2400" dirty="0" err="1" smtClean="0"/>
              <a:t>ketoheksoze</a:t>
            </a:r>
            <a:endParaRPr lang="lv-LV" sz="2400" dirty="0" smtClean="0"/>
          </a:p>
          <a:p>
            <a:endParaRPr lang="lv-LV" sz="2400" dirty="0"/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1944216" cy="346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57958"/>
            <a:ext cx="1910891" cy="347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9188"/>
            <a:ext cx="8229600" cy="1143000"/>
          </a:xfrm>
        </p:spPr>
        <p:txBody>
          <a:bodyPr/>
          <a:lstStyle/>
          <a:p>
            <a:r>
              <a:rPr lang="lv-LV" dirty="0" err="1" smtClean="0"/>
              <a:t>Glikoproteīni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978" y="908721"/>
            <a:ext cx="8964488" cy="4104456"/>
          </a:xfrm>
        </p:spPr>
        <p:txBody>
          <a:bodyPr>
            <a:noAutofit/>
          </a:bodyPr>
          <a:lstStyle/>
          <a:p>
            <a:r>
              <a:rPr lang="lv-LV" sz="2800" dirty="0" err="1" smtClean="0"/>
              <a:t>Glikoproteīni</a:t>
            </a:r>
            <a:r>
              <a:rPr lang="lv-LV" sz="2800" dirty="0" smtClean="0"/>
              <a:t> ir ogļhidrātu-proteīnu kompleksi, kuros ogļhidrātu daļa ir mazāka, bet parasti sazarotāka un strukturāli </a:t>
            </a:r>
            <a:r>
              <a:rPr lang="lv-LV" sz="2800" dirty="0" err="1" smtClean="0"/>
              <a:t>daudzveidīgāka</a:t>
            </a:r>
            <a:r>
              <a:rPr lang="lv-LV" sz="2800" dirty="0" smtClean="0"/>
              <a:t> nekā </a:t>
            </a:r>
            <a:r>
              <a:rPr lang="lv-LV" sz="2800" dirty="0" err="1" smtClean="0"/>
              <a:t>proteoglikāniem</a:t>
            </a:r>
            <a:endParaRPr lang="lv-LV" sz="2800" dirty="0" smtClean="0"/>
          </a:p>
          <a:p>
            <a:r>
              <a:rPr lang="lv-LV" sz="2800" dirty="0" err="1" smtClean="0"/>
              <a:t>Proteoglikānu</a:t>
            </a:r>
            <a:r>
              <a:rPr lang="lv-LV" sz="2800" dirty="0" smtClean="0"/>
              <a:t> proteīni ir samērā nedaudzi un pārsvarā pilda strukturālu funkciju, bet </a:t>
            </a:r>
            <a:r>
              <a:rPr lang="lv-LV" sz="2800" dirty="0" err="1" smtClean="0"/>
              <a:t>glikoproteīnu</a:t>
            </a:r>
            <a:r>
              <a:rPr lang="lv-LV" sz="2800" dirty="0" smtClean="0"/>
              <a:t> ir daudz vairāk un tie ir funkcionāli ļoti daudzveidīgi</a:t>
            </a:r>
          </a:p>
          <a:p>
            <a:r>
              <a:rPr lang="lv-LV" sz="2800" dirty="0" smtClean="0"/>
              <a:t>Pārsvarā </a:t>
            </a:r>
            <a:r>
              <a:rPr lang="lv-LV" sz="2800" dirty="0" err="1" smtClean="0"/>
              <a:t>glikozilēti</a:t>
            </a:r>
            <a:r>
              <a:rPr lang="lv-LV" sz="2800" dirty="0" smtClean="0"/>
              <a:t> ir tikai </a:t>
            </a:r>
            <a:r>
              <a:rPr lang="lv-LV" sz="2800" dirty="0" err="1" smtClean="0"/>
              <a:t>sekretētie</a:t>
            </a:r>
            <a:r>
              <a:rPr lang="lv-LV" sz="2800" dirty="0" smtClean="0"/>
              <a:t> un membrānu proteīni – un tikai </a:t>
            </a:r>
            <a:r>
              <a:rPr lang="lv-LV" sz="2800" dirty="0" err="1" smtClean="0"/>
              <a:t>eikariotos</a:t>
            </a:r>
            <a:endParaRPr lang="lv-LV" sz="2800" dirty="0" smtClean="0"/>
          </a:p>
          <a:p>
            <a:r>
              <a:rPr lang="lv-LV" sz="2800" dirty="0" err="1" smtClean="0"/>
              <a:t>Glikozilēšana</a:t>
            </a:r>
            <a:r>
              <a:rPr lang="lv-LV" sz="2800" dirty="0" smtClean="0"/>
              <a:t> ietekmē proteīnu funkcijas, šķīdību, dislokāciju, </a:t>
            </a:r>
            <a:r>
              <a:rPr lang="lv-LV" sz="2800" dirty="0" err="1" smtClean="0"/>
              <a:t>foldingu</a:t>
            </a:r>
            <a:r>
              <a:rPr lang="lv-LV" sz="2800" dirty="0" smtClean="0"/>
              <a:t>, stabilitāti un citas īpašības</a:t>
            </a:r>
          </a:p>
          <a:p>
            <a:r>
              <a:rPr lang="lv-LV" sz="2800" dirty="0" smtClean="0"/>
              <a:t>Izšķir N- un O- piesaistītos </a:t>
            </a:r>
            <a:r>
              <a:rPr lang="lv-LV" sz="2800" dirty="0" err="1" smtClean="0"/>
              <a:t>oligosaharīdus</a:t>
            </a:r>
            <a:r>
              <a:rPr lang="lv-LV" sz="2800" dirty="0" smtClean="0"/>
              <a:t> </a:t>
            </a:r>
          </a:p>
          <a:p>
            <a:endParaRPr lang="lv-LV" sz="2800" dirty="0" smtClean="0"/>
          </a:p>
          <a:p>
            <a:endParaRPr lang="lv-LV" sz="2800" dirty="0" smtClean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10" y="2912348"/>
            <a:ext cx="66675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60" y="0"/>
            <a:ext cx="8229600" cy="1143000"/>
          </a:xfrm>
        </p:spPr>
        <p:txBody>
          <a:bodyPr/>
          <a:lstStyle/>
          <a:p>
            <a:r>
              <a:rPr lang="lv-LV" dirty="0" smtClean="0"/>
              <a:t>N-piesaistītie </a:t>
            </a:r>
            <a:r>
              <a:rPr lang="lv-LV" dirty="0" err="1" smtClean="0"/>
              <a:t>oligosaharīdi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60" y="980728"/>
            <a:ext cx="8229600" cy="2404864"/>
          </a:xfrm>
        </p:spPr>
        <p:txBody>
          <a:bodyPr>
            <a:normAutofit/>
          </a:bodyPr>
          <a:lstStyle/>
          <a:p>
            <a:r>
              <a:rPr lang="lv-LV" sz="2400" dirty="0" smtClean="0"/>
              <a:t>N-</a:t>
            </a:r>
            <a:r>
              <a:rPr lang="lv-LV" sz="2400" dirty="0" err="1" smtClean="0"/>
              <a:t>glikozil</a:t>
            </a:r>
            <a:r>
              <a:rPr lang="lv-LV" sz="2400" dirty="0" smtClean="0"/>
              <a:t> saite veidojas starp cukura </a:t>
            </a:r>
            <a:r>
              <a:rPr lang="lv-LV" sz="2400" dirty="0" err="1" smtClean="0"/>
              <a:t>anomērisko</a:t>
            </a:r>
            <a:r>
              <a:rPr lang="lv-LV" sz="2400" dirty="0" smtClean="0"/>
              <a:t> oglekli un </a:t>
            </a:r>
            <a:r>
              <a:rPr lang="lv-LV" sz="2400" dirty="0" err="1" smtClean="0"/>
              <a:t>aspargīna</a:t>
            </a:r>
            <a:r>
              <a:rPr lang="lv-LV" sz="2400" dirty="0" smtClean="0"/>
              <a:t> amīdu</a:t>
            </a:r>
          </a:p>
          <a:p>
            <a:r>
              <a:rPr lang="lv-LV" sz="2400" dirty="0" smtClean="0"/>
              <a:t>N-</a:t>
            </a:r>
            <a:r>
              <a:rPr lang="lv-LV" sz="2400" dirty="0" err="1" smtClean="0"/>
              <a:t>glikozilēšanas</a:t>
            </a:r>
            <a:r>
              <a:rPr lang="lv-LV" sz="2400" dirty="0" smtClean="0"/>
              <a:t> atpazīšanas sekvence ir </a:t>
            </a:r>
            <a:r>
              <a:rPr lang="lv-LV" sz="2400" dirty="0" err="1" smtClean="0"/>
              <a:t>Asn-X-Ser</a:t>
            </a:r>
            <a:r>
              <a:rPr lang="lv-LV" sz="2400" dirty="0" smtClean="0"/>
              <a:t>/</a:t>
            </a:r>
            <a:r>
              <a:rPr lang="lv-LV" sz="2400" dirty="0" err="1" smtClean="0"/>
              <a:t>Thr</a:t>
            </a:r>
            <a:r>
              <a:rPr lang="lv-LV" sz="2400" dirty="0" smtClean="0"/>
              <a:t> (</a:t>
            </a:r>
            <a:r>
              <a:rPr lang="lv-LV" sz="2400" dirty="0" err="1" smtClean="0"/>
              <a:t>X</a:t>
            </a:r>
            <a:r>
              <a:rPr lang="lv-LV" sz="2400" dirty="0" err="1" smtClean="0">
                <a:sym typeface="Symbol"/>
              </a:rPr>
              <a:t></a:t>
            </a:r>
            <a:r>
              <a:rPr lang="lv-LV" sz="2400" dirty="0" err="1" smtClean="0"/>
              <a:t>Pro</a:t>
            </a:r>
            <a:r>
              <a:rPr lang="lv-LV" sz="2400" dirty="0" smtClean="0"/>
              <a:t>, </a:t>
            </a:r>
            <a:r>
              <a:rPr lang="lv-LV" sz="2400" dirty="0" smtClean="0">
                <a:sym typeface="Symbol"/>
              </a:rPr>
              <a:t> </a:t>
            </a:r>
            <a:r>
              <a:rPr lang="lv-LV" sz="2400" dirty="0" err="1" smtClean="0">
                <a:sym typeface="Symbol"/>
              </a:rPr>
              <a:t>X</a:t>
            </a:r>
            <a:r>
              <a:rPr lang="lv-LV" sz="2400" dirty="0" err="1" smtClean="0"/>
              <a:t>Asp</a:t>
            </a:r>
            <a:r>
              <a:rPr lang="lv-LV" sz="2400" dirty="0" smtClean="0"/>
              <a:t>), bet ne visas tādas sekvences tiek </a:t>
            </a:r>
            <a:r>
              <a:rPr lang="lv-LV" sz="2400" dirty="0" err="1" smtClean="0"/>
              <a:t>glikozilētas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59912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86270"/>
            <a:ext cx="1054712" cy="124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O-piesaistītie </a:t>
            </a:r>
            <a:r>
              <a:rPr lang="lv-LV" dirty="0" err="1" smtClean="0"/>
              <a:t>oligosaharīdi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579296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Glikozīdiskā</a:t>
            </a:r>
            <a:r>
              <a:rPr lang="lv-LV" sz="2400" dirty="0" smtClean="0"/>
              <a:t> saite veidojas starp serīna vai </a:t>
            </a:r>
            <a:r>
              <a:rPr lang="lv-LV" sz="2400" dirty="0" err="1" smtClean="0"/>
              <a:t>treonīna</a:t>
            </a:r>
            <a:r>
              <a:rPr lang="lv-LV" sz="2400" dirty="0" smtClean="0"/>
              <a:t> OH grupu un cukura </a:t>
            </a:r>
            <a:r>
              <a:rPr lang="lv-LV" sz="2400" dirty="0" err="1" smtClean="0"/>
              <a:t>anomērisko</a:t>
            </a:r>
            <a:r>
              <a:rPr lang="lv-LV" sz="2400" dirty="0" smtClean="0"/>
              <a:t> oglekli</a:t>
            </a:r>
          </a:p>
          <a:p>
            <a:r>
              <a:rPr lang="lv-LV" sz="2400" dirty="0" smtClean="0"/>
              <a:t>O-</a:t>
            </a:r>
            <a:r>
              <a:rPr lang="lv-LV" sz="2400" dirty="0" err="1" smtClean="0"/>
              <a:t>glikozilēšanai</a:t>
            </a:r>
            <a:r>
              <a:rPr lang="lv-LV" sz="2400" dirty="0" smtClean="0"/>
              <a:t> nav īpašas atpazīšanas sekvences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dirty="0" smtClean="0"/>
              <a:t>Polisaharīdu daudzveidība un cukuru informācijas kods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Atšķirībā no proteīniem un nukleīnskābēm, </a:t>
            </a:r>
            <a:r>
              <a:rPr lang="lv-LV" dirty="0" err="1" smtClean="0"/>
              <a:t>oligosaharīdi</a:t>
            </a:r>
            <a:r>
              <a:rPr lang="lv-LV" dirty="0" smtClean="0"/>
              <a:t> var veidot dažādas sazarotas struktūras</a:t>
            </a:r>
          </a:p>
          <a:p>
            <a:r>
              <a:rPr lang="lv-LV" dirty="0" smtClean="0"/>
              <a:t>Tādejādi, pat no neliela monomēru skaita ir iespējams izveidot lielu skaitu ķīmiski (un tātad informatīvi) atšķirīgus savienojumus</a:t>
            </a:r>
          </a:p>
          <a:p>
            <a:r>
              <a:rPr lang="lv-LV" dirty="0" smtClean="0"/>
              <a:t>Viskomplicētākie cukuri satur 4 dažādus monomērus</a:t>
            </a:r>
          </a:p>
          <a:p>
            <a:r>
              <a:rPr lang="lv-LV" dirty="0" smtClean="0"/>
              <a:t>Pieņemot, ka šūnā ir pieejami aptuveni 20 dažādi </a:t>
            </a:r>
            <a:r>
              <a:rPr lang="lv-LV" dirty="0" err="1" smtClean="0"/>
              <a:t>monosaharīdi</a:t>
            </a:r>
            <a:r>
              <a:rPr lang="lv-LV" dirty="0" smtClean="0"/>
              <a:t>, ir iespējams uzkonstruēt vairākus miljardus atšķirīgu </a:t>
            </a:r>
            <a:r>
              <a:rPr lang="lv-LV" dirty="0" err="1" smtClean="0"/>
              <a:t>heksamēru</a:t>
            </a:r>
            <a:endParaRPr lang="lv-LV" dirty="0" smtClean="0"/>
          </a:p>
          <a:p>
            <a:r>
              <a:rPr lang="lv-LV" dirty="0" smtClean="0"/>
              <a:t>Salīdzinājumam, iespējamo </a:t>
            </a:r>
            <a:r>
              <a:rPr lang="lv-LV" dirty="0" err="1" smtClean="0"/>
              <a:t>heksapeptīdu</a:t>
            </a:r>
            <a:r>
              <a:rPr lang="lv-LV" dirty="0" smtClean="0"/>
              <a:t> skaits no 20 aminoskābēm ir par 2 kārtām mazāks</a:t>
            </a:r>
          </a:p>
          <a:p>
            <a:r>
              <a:rPr lang="lv-LV" dirty="0" smtClean="0"/>
              <a:t>Ir proteīni, kuri spēj nolasīt </a:t>
            </a:r>
            <a:r>
              <a:rPr lang="lv-LV" dirty="0" err="1" smtClean="0"/>
              <a:t>oligosaharīdos</a:t>
            </a:r>
            <a:r>
              <a:rPr lang="lv-LV" dirty="0" smtClean="0"/>
              <a:t> iekodēto informāciju un veikt atbilstošas darbības – piemēram </a:t>
            </a:r>
            <a:r>
              <a:rPr lang="lv-LV" dirty="0" err="1" smtClean="0"/>
              <a:t>lectīni</a:t>
            </a: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Lectīni</a:t>
            </a:r>
            <a:r>
              <a:rPr lang="lv-LV" dirty="0" smtClean="0"/>
              <a:t> </a:t>
            </a:r>
            <a:r>
              <a:rPr lang="lv-LV" sz="2400" dirty="0" smtClean="0"/>
              <a:t>(nejaukt ar </a:t>
            </a:r>
            <a:r>
              <a:rPr lang="lv-LV" sz="2400" dirty="0" err="1" smtClean="0"/>
              <a:t>lecitīniem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lv-LV" dirty="0" smtClean="0"/>
              <a:t>Proteīni, kas ar augstu </a:t>
            </a:r>
            <a:r>
              <a:rPr lang="lv-LV" dirty="0" err="1" smtClean="0"/>
              <a:t>specifitāti</a:t>
            </a:r>
            <a:r>
              <a:rPr lang="lv-LV" dirty="0" smtClean="0"/>
              <a:t> piesaistās pie polisaharīdiem</a:t>
            </a:r>
          </a:p>
          <a:p>
            <a:r>
              <a:rPr lang="lv-LV" dirty="0" smtClean="0"/>
              <a:t>Piedalās starpšūnu mijiedarbībā, signālu pārnesē, adhēzijā un proteīnu transportā citoplazmā</a:t>
            </a:r>
          </a:p>
          <a:p>
            <a:r>
              <a:rPr lang="lv-LV" dirty="0" smtClean="0"/>
              <a:t>Augu </a:t>
            </a:r>
            <a:r>
              <a:rPr lang="lv-LV" dirty="0" err="1" smtClean="0"/>
              <a:t>lectīni</a:t>
            </a:r>
            <a:r>
              <a:rPr lang="lv-LV" dirty="0" smtClean="0"/>
              <a:t> bieži ir sēklu sastāvā un var būt ļoti indīgi – piem. </a:t>
            </a:r>
            <a:r>
              <a:rPr lang="lv-LV" dirty="0" err="1" smtClean="0"/>
              <a:t>ricīns</a:t>
            </a:r>
            <a:endParaRPr lang="lv-LV" dirty="0" smtClean="0"/>
          </a:p>
          <a:p>
            <a:r>
              <a:rPr lang="lv-LV" dirty="0" err="1" smtClean="0"/>
              <a:t>Selektīni</a:t>
            </a:r>
            <a:r>
              <a:rPr lang="lv-LV" dirty="0" smtClean="0"/>
              <a:t> ir šūnu adhēzijas proteīni, kuri piesaistās pie polisaharīdiem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942184" cy="535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</a:t>
            </a:r>
            <a:r>
              <a:rPr lang="lv-LV" dirty="0" smtClean="0"/>
              <a:t>-</a:t>
            </a:r>
            <a:r>
              <a:rPr lang="lv-LV" dirty="0" err="1" smtClean="0"/>
              <a:t>selektīns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04048" cy="4925144"/>
          </a:xfrm>
        </p:spPr>
        <p:txBody>
          <a:bodyPr>
            <a:normAutofit/>
          </a:bodyPr>
          <a:lstStyle/>
          <a:p>
            <a:r>
              <a:rPr lang="lv-LV" sz="2400" dirty="0" smtClean="0"/>
              <a:t>Tiek producēts </a:t>
            </a:r>
            <a:r>
              <a:rPr lang="lv-LV" sz="2400" dirty="0" err="1" smtClean="0"/>
              <a:t>endotēlija</a:t>
            </a:r>
            <a:r>
              <a:rPr lang="lv-LV" sz="2400" dirty="0" smtClean="0"/>
              <a:t> šūnās - asinsvadu sieniņu iekšpusē, kā arī atrodams uz trombocītu virsmas</a:t>
            </a:r>
          </a:p>
          <a:p>
            <a:r>
              <a:rPr lang="lv-LV" sz="2400" dirty="0" smtClean="0"/>
              <a:t>Brūču iekaisuma rezultātā tiek eksponēts uz šūnas virsmas</a:t>
            </a:r>
          </a:p>
          <a:p>
            <a:r>
              <a:rPr lang="lv-LV" sz="2400" dirty="0" smtClean="0"/>
              <a:t>P-</a:t>
            </a:r>
            <a:r>
              <a:rPr lang="lv-LV" sz="2400" dirty="0" err="1" smtClean="0"/>
              <a:t>selektīns</a:t>
            </a:r>
            <a:r>
              <a:rPr lang="lv-LV" sz="2400" dirty="0" smtClean="0"/>
              <a:t> ar augstu </a:t>
            </a:r>
            <a:r>
              <a:rPr lang="lv-LV" sz="2400" dirty="0" err="1" smtClean="0"/>
              <a:t>specifitāti</a:t>
            </a:r>
            <a:r>
              <a:rPr lang="lv-LV" sz="2400" dirty="0" smtClean="0"/>
              <a:t> piesaista polisaharīdus uz leikocītu virsmas</a:t>
            </a:r>
          </a:p>
          <a:p>
            <a:r>
              <a:rPr lang="lv-LV" sz="2400" dirty="0" smtClean="0"/>
              <a:t>Rezultātā, uz brūci tiek novirzītas imūnās sistēmas šūnas </a:t>
            </a:r>
          </a:p>
          <a:p>
            <a:r>
              <a:rPr lang="lv-LV" sz="2400" dirty="0" smtClean="0"/>
              <a:t>Papildus, trombocītos esošais P-</a:t>
            </a:r>
            <a:r>
              <a:rPr lang="lv-LV" sz="2400" dirty="0" err="1" smtClean="0"/>
              <a:t>selektīns</a:t>
            </a:r>
            <a:r>
              <a:rPr lang="lv-LV" sz="2400" dirty="0" smtClean="0"/>
              <a:t> veicina asins recēšanu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5798325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P-</a:t>
            </a:r>
            <a:r>
              <a:rPr lang="lv-LV" sz="2400" dirty="0" err="1" smtClean="0"/>
              <a:t>selektīns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1196752"/>
            <a:ext cx="57606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2240" y="90872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Polisaharīda fragments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42" y="-2242"/>
            <a:ext cx="8229600" cy="1143000"/>
          </a:xfrm>
        </p:spPr>
        <p:txBody>
          <a:bodyPr/>
          <a:lstStyle/>
          <a:p>
            <a:r>
              <a:rPr lang="lv-LV" smtClean="0"/>
              <a:t>D- un L-izomēri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4" y="1196752"/>
            <a:ext cx="4987994" cy="4965897"/>
          </a:xfrm>
        </p:spPr>
        <p:txBody>
          <a:bodyPr>
            <a:normAutofit fontScale="92500" lnSpcReduction="20000"/>
          </a:bodyPr>
          <a:lstStyle/>
          <a:p>
            <a:r>
              <a:rPr lang="lv-LV" sz="2800" dirty="0" smtClean="0"/>
              <a:t>Nomenklatūra aizgūta no </a:t>
            </a:r>
            <a:r>
              <a:rPr lang="lv-LV" sz="2800" dirty="0" err="1" smtClean="0"/>
              <a:t>gliceraldehīda</a:t>
            </a:r>
            <a:r>
              <a:rPr lang="lv-LV" sz="2800" dirty="0" smtClean="0"/>
              <a:t> formām</a:t>
            </a:r>
          </a:p>
          <a:p>
            <a:r>
              <a:rPr lang="lv-LV" sz="2800" dirty="0" smtClean="0"/>
              <a:t>Konfigurāciju nosaka </a:t>
            </a:r>
            <a:r>
              <a:rPr lang="lv-LV" sz="2800" dirty="0" err="1" smtClean="0"/>
              <a:t>hirālais</a:t>
            </a:r>
            <a:r>
              <a:rPr lang="lv-LV" sz="2800" dirty="0" smtClean="0"/>
              <a:t> C atoms, kurš ir vistālāk no </a:t>
            </a:r>
            <a:r>
              <a:rPr lang="lv-LV" sz="2800" dirty="0" err="1" smtClean="0"/>
              <a:t>karbonilgrupas</a:t>
            </a:r>
            <a:endParaRPr lang="lv-LV" sz="2800" dirty="0" smtClean="0"/>
          </a:p>
          <a:p>
            <a:r>
              <a:rPr lang="lv-LV" sz="2800" dirty="0" smtClean="0"/>
              <a:t>Princips tāds pats, kā aminoskābēm</a:t>
            </a:r>
          </a:p>
          <a:p>
            <a:r>
              <a:rPr lang="lv-LV" sz="2800" dirty="0" smtClean="0"/>
              <a:t>Dabā pastāv galvenokārt D- izomēri (pretēji aminoskābēm, kuras ir tikai L-formā)</a:t>
            </a:r>
          </a:p>
          <a:p>
            <a:r>
              <a:rPr lang="lv-LV" sz="2800" dirty="0" smtClean="0"/>
              <a:t>Izņēmums ir </a:t>
            </a:r>
            <a:r>
              <a:rPr lang="lv-LV" sz="2800" dirty="0" err="1" smtClean="0"/>
              <a:t>arabinoze</a:t>
            </a:r>
            <a:r>
              <a:rPr lang="lv-LV" sz="2800" dirty="0" smtClean="0"/>
              <a:t>, kura dabā biežāk ir L-formā</a:t>
            </a:r>
          </a:p>
          <a:p>
            <a:r>
              <a:rPr lang="lv-LV" sz="2800" dirty="0" smtClean="0"/>
              <a:t>Ogļhidrātu L- izomērus var iegūt ķīmiski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70" y="764704"/>
            <a:ext cx="3383830" cy="252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947612"/>
            <a:ext cx="36480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5925" y="531115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D- un L- izomēru formulu attēlojums perspektīvā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3479826"/>
            <a:ext cx="52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D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14246" y="3486592"/>
            <a:ext cx="52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L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3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Fišera projekcija formulu attēlošanai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83" y="1355576"/>
            <a:ext cx="4044684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Fišera projekcija ir vienkāršots perspektīvas formulas attēlojums, kur tieši nenorāda aizvietotāju atrašanos attiecībā pret attēla plakni</a:t>
            </a:r>
          </a:p>
          <a:p>
            <a:r>
              <a:rPr lang="lv-LV" sz="2400" dirty="0" smtClean="0"/>
              <a:t>Aizvietotāji, kuri ir novietoti horizontāli atrodas starp plakni un novērotāju</a:t>
            </a:r>
          </a:p>
          <a:p>
            <a:r>
              <a:rPr lang="lv-LV" sz="2400" dirty="0" smtClean="0"/>
              <a:t>Aizvietotāji, kuri ir novietoti vertikāli, atrodas aiz plaknes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1638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16478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8822" y="135557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Perspektīvas formula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436096" y="249289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36196" y="2462808"/>
            <a:ext cx="61206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2080" y="610932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Fišera projekcija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5381897" y="509319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36196" y="5093196"/>
            <a:ext cx="61206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07118" y="3498614"/>
            <a:ext cx="1529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«pirms  plaknes»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4977114" y="2951544"/>
            <a:ext cx="486137" cy="659757"/>
          </a:xfrm>
          <a:custGeom>
            <a:avLst/>
            <a:gdLst>
              <a:gd name="connsiteX0" fmla="*/ 0 w 486137"/>
              <a:gd name="connsiteY0" fmla="*/ 659757 h 659757"/>
              <a:gd name="connsiteX1" fmla="*/ 486137 w 486137"/>
              <a:gd name="connsiteY1" fmla="*/ 0 h 65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6137" h="659757">
                <a:moveTo>
                  <a:pt x="0" y="659757"/>
                </a:moveTo>
                <a:lnTo>
                  <a:pt x="486137" y="0"/>
                </a:ln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116010" y="2766349"/>
            <a:ext cx="1192193" cy="902826"/>
          </a:xfrm>
          <a:custGeom>
            <a:avLst/>
            <a:gdLst>
              <a:gd name="connsiteX0" fmla="*/ 0 w 1192193"/>
              <a:gd name="connsiteY0" fmla="*/ 902826 h 902826"/>
              <a:gd name="connsiteX1" fmla="*/ 752355 w 1192193"/>
              <a:gd name="connsiteY1" fmla="*/ 173621 h 902826"/>
              <a:gd name="connsiteX2" fmla="*/ 1192193 w 1192193"/>
              <a:gd name="connsiteY2" fmla="*/ 0 h 90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193" h="902826">
                <a:moveTo>
                  <a:pt x="0" y="902826"/>
                </a:moveTo>
                <a:cubicBezTo>
                  <a:pt x="276828" y="613459"/>
                  <a:pt x="553656" y="324092"/>
                  <a:pt x="752355" y="173621"/>
                </a:cubicBezTo>
                <a:cubicBezTo>
                  <a:pt x="951054" y="23150"/>
                  <a:pt x="1071623" y="11575"/>
                  <a:pt x="1192193" y="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88024" y="4280902"/>
            <a:ext cx="675227" cy="812294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930815" y="4282633"/>
            <a:ext cx="1423686" cy="868101"/>
          </a:xfrm>
          <a:custGeom>
            <a:avLst/>
            <a:gdLst>
              <a:gd name="connsiteX0" fmla="*/ 0 w 1423686"/>
              <a:gd name="connsiteY0" fmla="*/ 0 h 868101"/>
              <a:gd name="connsiteX1" fmla="*/ 659757 w 1423686"/>
              <a:gd name="connsiteY1" fmla="*/ 567159 h 868101"/>
              <a:gd name="connsiteX2" fmla="*/ 995423 w 1423686"/>
              <a:gd name="connsiteY2" fmla="*/ 763929 h 868101"/>
              <a:gd name="connsiteX3" fmla="*/ 1423686 w 1423686"/>
              <a:gd name="connsiteY3" fmla="*/ 868101 h 8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3686" h="868101">
                <a:moveTo>
                  <a:pt x="0" y="0"/>
                </a:moveTo>
                <a:cubicBezTo>
                  <a:pt x="246926" y="219919"/>
                  <a:pt x="493853" y="439838"/>
                  <a:pt x="659757" y="567159"/>
                </a:cubicBezTo>
                <a:cubicBezTo>
                  <a:pt x="825661" y="694481"/>
                  <a:pt x="868102" y="713772"/>
                  <a:pt x="995423" y="763929"/>
                </a:cubicBezTo>
                <a:cubicBezTo>
                  <a:pt x="1122745" y="814086"/>
                  <a:pt x="1273215" y="841093"/>
                  <a:pt x="1423686" y="868101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28404" y="3457168"/>
            <a:ext cx="2079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«aiz  </a:t>
            </a:r>
          </a:p>
          <a:p>
            <a:pPr algn="ctr"/>
            <a:r>
              <a:rPr lang="lv-LV" sz="2400" dirty="0" smtClean="0"/>
              <a:t>plaknes»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5809958" y="1988840"/>
            <a:ext cx="900100" cy="473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37095" y="2908991"/>
            <a:ext cx="1206252" cy="473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07012" y="5553474"/>
            <a:ext cx="1206252" cy="473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68144" y="4533199"/>
            <a:ext cx="841914" cy="473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6948264" y="3281422"/>
            <a:ext cx="504056" cy="329879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6710058" y="2233902"/>
            <a:ext cx="1088020" cy="1382083"/>
          </a:xfrm>
          <a:custGeom>
            <a:avLst/>
            <a:gdLst>
              <a:gd name="connsiteX0" fmla="*/ 1088020 w 1088020"/>
              <a:gd name="connsiteY0" fmla="*/ 1382083 h 1382083"/>
              <a:gd name="connsiteX1" fmla="*/ 856527 w 1088020"/>
              <a:gd name="connsiteY1" fmla="*/ 664453 h 1382083"/>
              <a:gd name="connsiteX2" fmla="*/ 393539 w 1088020"/>
              <a:gd name="connsiteY2" fmla="*/ 97294 h 1382083"/>
              <a:gd name="connsiteX3" fmla="*/ 0 w 1088020"/>
              <a:gd name="connsiteY3" fmla="*/ 4696 h 138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020" h="1382083">
                <a:moveTo>
                  <a:pt x="1088020" y="1382083"/>
                </a:moveTo>
                <a:cubicBezTo>
                  <a:pt x="1030147" y="1130333"/>
                  <a:pt x="972274" y="878584"/>
                  <a:pt x="856527" y="664453"/>
                </a:cubicBezTo>
                <a:cubicBezTo>
                  <a:pt x="740780" y="450322"/>
                  <a:pt x="536293" y="207253"/>
                  <a:pt x="393539" y="97294"/>
                </a:cubicBezTo>
                <a:cubicBezTo>
                  <a:pt x="250784" y="-12666"/>
                  <a:pt x="125392" y="-3985"/>
                  <a:pt x="0" y="4696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8" name="Straight Connector 2047"/>
          <p:cNvCxnSpPr/>
          <p:nvPr/>
        </p:nvCxnSpPr>
        <p:spPr>
          <a:xfrm flipH="1">
            <a:off x="6768244" y="4280902"/>
            <a:ext cx="684076" cy="40441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/>
          <p:nvPr/>
        </p:nvCxnSpPr>
        <p:spPr>
          <a:xfrm flipH="1">
            <a:off x="7013264" y="4282633"/>
            <a:ext cx="655080" cy="13786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8" grpId="0"/>
      <p:bldP spid="12" grpId="0" animBg="1"/>
      <p:bldP spid="13" grpId="0" animBg="1"/>
      <p:bldP spid="9" grpId="0"/>
      <p:bldP spid="11" grpId="0" animBg="1"/>
      <p:bldP spid="15" grpId="0" animBg="1"/>
      <p:bldP spid="20" grpId="0" animBg="1"/>
      <p:bldP spid="23" grpId="0"/>
      <p:bldP spid="21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D- un L- glikoze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12" y="1340768"/>
            <a:ext cx="5601716" cy="4608511"/>
          </a:xfrm>
        </p:spPr>
        <p:txBody>
          <a:bodyPr>
            <a:normAutofit/>
          </a:bodyPr>
          <a:lstStyle/>
          <a:p>
            <a:r>
              <a:rPr lang="lv-LV" sz="2400" dirty="0" smtClean="0"/>
              <a:t>Pēc garšas, L-glikozi nevar atšķirt no D-glikozes, jo tās vienādi piesaistās pie receptoriem</a:t>
            </a:r>
          </a:p>
          <a:p>
            <a:r>
              <a:rPr lang="lv-LV" sz="2400" dirty="0" smtClean="0"/>
              <a:t>L-glikoze nemetabolizējas, jo enzīms </a:t>
            </a:r>
            <a:r>
              <a:rPr lang="lv-LV" sz="2400" dirty="0" err="1" smtClean="0"/>
              <a:t>heksokināze</a:t>
            </a:r>
            <a:r>
              <a:rPr lang="lv-LV" sz="2400" dirty="0" smtClean="0"/>
              <a:t> to nespēj </a:t>
            </a:r>
            <a:r>
              <a:rPr lang="lv-LV" sz="2400" dirty="0" err="1" smtClean="0"/>
              <a:t>fosforilēt</a:t>
            </a:r>
            <a:r>
              <a:rPr lang="lv-LV" sz="2400" dirty="0" smtClean="0"/>
              <a:t> (pirmais solis glikolīzē)</a:t>
            </a:r>
          </a:p>
          <a:p>
            <a:r>
              <a:rPr lang="lv-LV" sz="2400" dirty="0" smtClean="0"/>
              <a:t>L- glikozi varētu izmantot kā saldinātāju ar identisku garšu D-glikozei</a:t>
            </a:r>
          </a:p>
          <a:p>
            <a:r>
              <a:rPr lang="lv-LV" sz="2400" dirty="0" smtClean="0"/>
              <a:t>Tomēr, L-glikozes ražošanas izmaksas ir pārāk augstas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62" y="1556792"/>
            <a:ext cx="15621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rc 4"/>
          <p:cNvSpPr/>
          <p:nvPr/>
        </p:nvSpPr>
        <p:spPr>
          <a:xfrm>
            <a:off x="5652120" y="4077072"/>
            <a:ext cx="2000385" cy="5112568"/>
          </a:xfrm>
          <a:prstGeom prst="arc">
            <a:avLst>
              <a:gd name="adj1" fmla="val 16200000"/>
              <a:gd name="adj2" fmla="val 18715402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611491"/>
            <a:ext cx="15621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31" y="3931538"/>
            <a:ext cx="367765" cy="23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694" y="3924299"/>
            <a:ext cx="448160" cy="2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444208" y="386104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53683" y="390000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7281698" y="4103742"/>
            <a:ext cx="1735647" cy="5112568"/>
          </a:xfrm>
          <a:prstGeom prst="arc">
            <a:avLst>
              <a:gd name="adj1" fmla="val 16200000"/>
              <a:gd name="adj2" fmla="val 18715402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8405" y="4941168"/>
            <a:ext cx="209615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dirty="0" smtClean="0"/>
              <a:t>D- un L- konfigurāciju nosakošais C- atoms </a:t>
            </a:r>
            <a:endParaRPr lang="en-US" sz="2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37" y="5602887"/>
            <a:ext cx="36480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48464" y="5135101"/>
            <a:ext cx="52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D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22558" y="5141867"/>
            <a:ext cx="52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L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4597" y="1149826"/>
            <a:ext cx="52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D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108687" y="1129991"/>
            <a:ext cx="52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L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7" grpId="0" animBg="1"/>
      <p:bldP spid="6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box_07_02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02325"/>
            <a:ext cx="5336368" cy="552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577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smtClean="0"/>
              <a:t>Saldumu receptori T1R2 un T1R3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3041923" y="1124744"/>
            <a:ext cx="6084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Pieder GPCR </a:t>
            </a:r>
            <a:r>
              <a:rPr lang="lv-LV" sz="2000" dirty="0" err="1" smtClean="0"/>
              <a:t>receproru</a:t>
            </a:r>
            <a:r>
              <a:rPr lang="lv-LV" sz="2000" dirty="0" smtClean="0"/>
              <a:t> klasei, darbojas kā </a:t>
            </a:r>
            <a:r>
              <a:rPr lang="lv-LV" sz="2000" dirty="0" err="1" smtClean="0"/>
              <a:t>heterodimēri</a:t>
            </a:r>
            <a:endParaRPr lang="lv-LV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Saldumu piesaistīšanās izraisa </a:t>
            </a:r>
            <a:r>
              <a:rPr lang="lv-LV" sz="2000" dirty="0" err="1" smtClean="0"/>
              <a:t>konformacionālas</a:t>
            </a:r>
            <a:r>
              <a:rPr lang="lv-LV" sz="2000" dirty="0" smtClean="0"/>
              <a:t> izmaiņas, kuras aktivē G proteīnu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27848" y="2420887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Dabīgie cukuri piesaistās vienlaicīgi pie abiem receptoriem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Mākslīgie saldinātāji piesaistās tikai pie viena receptora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 err="1" smtClean="0"/>
              <a:t>Brazeīns</a:t>
            </a:r>
            <a:r>
              <a:rPr lang="lv-LV" sz="2000" dirty="0" smtClean="0"/>
              <a:t> ir neliels proteīns (54aa), 17,000 reižu saldāks par cukuru, sastopams īpašās ogās Kamerūnā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1F0-D94D-455D-91D6-F0E589803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2361</Words>
  <Application>Microsoft Office PowerPoint</Application>
  <PresentationFormat>On-screen Show (4:3)</PresentationFormat>
  <Paragraphs>438</Paragraphs>
  <Slides>55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Symbol</vt:lpstr>
      <vt:lpstr>Office Theme</vt:lpstr>
      <vt:lpstr>Ogļhidrāti</vt:lpstr>
      <vt:lpstr>Kas ir ogļhidrāti?</vt:lpstr>
      <vt:lpstr>Monosaharīdi</vt:lpstr>
      <vt:lpstr>Pentozes: riboze un dezoksiriboze</vt:lpstr>
      <vt:lpstr>Heksozes: Glikoze un fruktoze</vt:lpstr>
      <vt:lpstr>D- un L-izomēri</vt:lpstr>
      <vt:lpstr>Fišera projekcija formulu attēlošanai</vt:lpstr>
      <vt:lpstr>D- un L- glikoze</vt:lpstr>
      <vt:lpstr>Saldumu receptori T1R2 un T1R3</vt:lpstr>
      <vt:lpstr>Citi stereoizomēri</vt:lpstr>
      <vt:lpstr>Epimēri</vt:lpstr>
      <vt:lpstr>Aldozes ar 3-5 C atomiem</vt:lpstr>
      <vt:lpstr>Ketozes ar 3-5 C atomiem</vt:lpstr>
      <vt:lpstr>D-ketoheksozes</vt:lpstr>
      <vt:lpstr>Ogļhidrātu ciklizācija: pusacetālu un pusketālu veidošanās</vt:lpstr>
      <vt:lpstr>Ogļhidrātu ciklizācija</vt:lpstr>
      <vt:lpstr>Ciklisko formu attēlošana Havorta perspektīvā</vt:lpstr>
      <vt:lpstr>Glikozes ciklizācija</vt:lpstr>
      <vt:lpstr>Fruktozes ciklizācija</vt:lpstr>
      <vt:lpstr>Ciklisko formu nosaukumi</vt:lpstr>
      <vt:lpstr>Ciklisko formu konformācijas</vt:lpstr>
      <vt:lpstr>Ogļhidrātu atvasinājumi</vt:lpstr>
      <vt:lpstr>PowerPoint Presentation</vt:lpstr>
      <vt:lpstr>Dažu ogļhidrātu monomēru apzīmējumi un simboli</vt:lpstr>
      <vt:lpstr>Disaharīdi</vt:lpstr>
      <vt:lpstr>Saharoze</vt:lpstr>
      <vt:lpstr>Polisaharīdi</vt:lpstr>
      <vt:lpstr>Ciete un glikogēns</vt:lpstr>
      <vt:lpstr>Amilozes un amilopektīna struktūra</vt:lpstr>
      <vt:lpstr>Celuloze</vt:lpstr>
      <vt:lpstr>Hitīns</vt:lpstr>
      <vt:lpstr>Polisaharīdu konformācijas</vt:lpstr>
      <vt:lpstr>Amilozes struktūra</vt:lpstr>
      <vt:lpstr>Celulozes struktūra</vt:lpstr>
      <vt:lpstr>Celulozes makrostruktūra</vt:lpstr>
      <vt:lpstr>Hemiceluloze</vt:lpstr>
      <vt:lpstr>Koksnes sastāvs</vt:lpstr>
      <vt:lpstr>Agaroze</vt:lpstr>
      <vt:lpstr>Glikozaminoglikāni</vt:lpstr>
      <vt:lpstr>PowerPoint Presentation</vt:lpstr>
      <vt:lpstr>PowerPoint Presentation</vt:lpstr>
      <vt:lpstr>Glikokonjugāti</vt:lpstr>
      <vt:lpstr>PowerPoint Presentation</vt:lpstr>
      <vt:lpstr>Proteoglikānu struktūra</vt:lpstr>
      <vt:lpstr>Proteoglikānu funkcijas</vt:lpstr>
      <vt:lpstr>Heparāna sulfātu saturošo proteoglikānu ierosinātā konformacionālā aktivācija</vt:lpstr>
      <vt:lpstr>PowerPoint Presentation</vt:lpstr>
      <vt:lpstr>Proteoglikānu agregāti</vt:lpstr>
      <vt:lpstr>Proteoglikānu mijiedarbības ar āršūnu proteīniem</vt:lpstr>
      <vt:lpstr>Glikoproteīni</vt:lpstr>
      <vt:lpstr>N-piesaistītie oligosaharīdi</vt:lpstr>
      <vt:lpstr>O-piesaistītie oligosaharīdi</vt:lpstr>
      <vt:lpstr>Polisaharīdu daudzveidība un cukuru informācijas kods</vt:lpstr>
      <vt:lpstr>Lectīni (nejaukt ar lecitīniem)</vt:lpstr>
      <vt:lpstr>P-selektīns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Ogļhidrāti</dc:title>
  <dc:creator>Kaspars</dc:creator>
  <cp:lastModifiedBy>Kaspars Tars</cp:lastModifiedBy>
  <cp:revision>160</cp:revision>
  <dcterms:created xsi:type="dcterms:W3CDTF">2013-07-01T19:47:35Z</dcterms:created>
  <dcterms:modified xsi:type="dcterms:W3CDTF">2014-09-24T20:04:54Z</dcterms:modified>
</cp:coreProperties>
</file>