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35"/>
  </p:notesMasterIdLst>
  <p:sldIdLst>
    <p:sldId id="257" r:id="rId8"/>
    <p:sldId id="271" r:id="rId9"/>
    <p:sldId id="279" r:id="rId10"/>
    <p:sldId id="280" r:id="rId11"/>
    <p:sldId id="266" r:id="rId12"/>
    <p:sldId id="272" r:id="rId13"/>
    <p:sldId id="263" r:id="rId14"/>
    <p:sldId id="261" r:id="rId15"/>
    <p:sldId id="262" r:id="rId16"/>
    <p:sldId id="258" r:id="rId17"/>
    <p:sldId id="259" r:id="rId18"/>
    <p:sldId id="260" r:id="rId19"/>
    <p:sldId id="256" r:id="rId20"/>
    <p:sldId id="265" r:id="rId21"/>
    <p:sldId id="281" r:id="rId22"/>
    <p:sldId id="282" r:id="rId23"/>
    <p:sldId id="268" r:id="rId24"/>
    <p:sldId id="269" r:id="rId25"/>
    <p:sldId id="270" r:id="rId26"/>
    <p:sldId id="273" r:id="rId27"/>
    <p:sldId id="276" r:id="rId28"/>
    <p:sldId id="283" r:id="rId29"/>
    <p:sldId id="284" r:id="rId30"/>
    <p:sldId id="274" r:id="rId31"/>
    <p:sldId id="275" r:id="rId32"/>
    <p:sldId id="278" r:id="rId33"/>
    <p:sldId id="2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38"/>
      </p:cViewPr>
      <p:guideLst>
        <p:guide orient="horz" pos="2160"/>
        <p:guide pos="2880"/>
      </p:guideLst>
    </p:cSldViewPr>
  </p:slideViewPr>
  <p:notesTextViewPr>
    <p:cViewPr>
      <p:scale>
        <a:sx n="1" d="1"/>
        <a:sy n="1" d="1"/>
      </p:scale>
      <p:origin x="0" y="0"/>
    </p:cViewPr>
  </p:notesTextViewPr>
  <p:sorterViewPr>
    <p:cViewPr>
      <p:scale>
        <a:sx n="100" d="100"/>
        <a:sy n="100" d="100"/>
      </p:scale>
      <p:origin x="0" y="42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8C2A5B-3795-4170-8961-9EF1ED452A60}" type="datetimeFigureOut">
              <a:rPr lang="en-GB" smtClean="0"/>
              <a:t>28/08/2013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A2F822-D253-4A75-BBC0-6B272E0A0CA0}" type="slidenum">
              <a:rPr lang="en-GB" smtClean="0"/>
              <a:t>‹#›</a:t>
            </a:fld>
            <a:endParaRPr lang="en-GB"/>
          </a:p>
        </p:txBody>
      </p:sp>
    </p:spTree>
    <p:extLst>
      <p:ext uri="{BB962C8B-B14F-4D97-AF65-F5344CB8AC3E}">
        <p14:creationId xmlns:p14="http://schemas.microsoft.com/office/powerpoint/2010/main" val="781136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losone.org/article/info:doi/10.1371/journal.pone.0037454#pone.0037454-Bullmore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Figure 1. Modeling the path of the tamping iron through the Gage skull and its effects on white matter structure.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 The skull of Phineas Gage on display at the Warren Anatomical Museum at Harvard Medical School. b) CT image volumes were reconstructed, spatially aligned, and manual segmentation of the individual pieces of bone dislodged by the tamping iron (rod), top of the cranium, and mandible was performed. Surface meshes for each individual element of the skull were created. Based upon observations from previous examinations of the skull as well as upon the dimensions of the iron itself, </a:t>
            </a:r>
            <a:r>
              <a:rPr lang="en-US" sz="1200" b="0" i="0" kern="1200" dirty="0" err="1" smtClean="0">
                <a:solidFill>
                  <a:schemeClr val="tx1"/>
                </a:solidFill>
                <a:effectLst/>
                <a:latin typeface="+mn-lt"/>
                <a:ea typeface="+mn-ea"/>
                <a:cs typeface="+mn-cs"/>
              </a:rPr>
              <a:t>fiducial</a:t>
            </a:r>
            <a:r>
              <a:rPr lang="en-US" sz="1200" b="0" i="0" kern="1200" dirty="0" smtClean="0">
                <a:solidFill>
                  <a:schemeClr val="tx1"/>
                </a:solidFill>
                <a:effectLst/>
                <a:latin typeface="+mn-lt"/>
                <a:ea typeface="+mn-ea"/>
                <a:cs typeface="+mn-cs"/>
              </a:rPr>
              <a:t> constraint landmarks were digitally imposed and a set of possible rod trajectories were cast through the skull. This figure shows the set of possible rod trajectory centroids which satisfied each of the anatomical constraints. The trajectory nearest the mean trajectory was considered the true path of the rod and was used in all subsequent calculations. Additionally, voxels comprising the interior boundary and volume of the cranial vault were manually extracted and saved as a digital </a:t>
            </a:r>
            <a:r>
              <a:rPr lang="en-US" sz="1200" b="0" i="0" kern="1200" dirty="0" err="1" smtClean="0">
                <a:solidFill>
                  <a:schemeClr val="tx1"/>
                </a:solidFill>
                <a:effectLst/>
                <a:latin typeface="+mn-lt"/>
                <a:ea typeface="+mn-ea"/>
                <a:cs typeface="+mn-cs"/>
              </a:rPr>
              <a:t>endocast</a:t>
            </a:r>
            <a:r>
              <a:rPr lang="en-US" sz="1200" b="0" i="0" kern="1200" dirty="0" smtClean="0">
                <a:solidFill>
                  <a:schemeClr val="tx1"/>
                </a:solidFill>
                <a:effectLst/>
                <a:latin typeface="+mn-lt"/>
                <a:ea typeface="+mn-ea"/>
                <a:cs typeface="+mn-cs"/>
              </a:rPr>
              <a:t> of Mr. Gage's brain cavity. c) A rendering of the Gage skull with the best fit rod trajectory and example fiber pathways in the left hemisphere intersected by the rod. Graph theoretical metrics for assessing brain global network integration, segregation, and efficiency </a:t>
            </a:r>
            <a:r>
              <a:rPr lang="en-US" sz="1200" b="0" i="0" u="none" strike="noStrike" kern="1200" dirty="0" smtClean="0">
                <a:solidFill>
                  <a:schemeClr val="tx1"/>
                </a:solidFill>
                <a:effectLst/>
                <a:latin typeface="+mn-lt"/>
                <a:ea typeface="+mn-ea"/>
                <a:cs typeface="+mn-cs"/>
                <a:hlinkClick r:id="rId3"/>
              </a:rPr>
              <a:t>[92]</a:t>
            </a:r>
            <a:r>
              <a:rPr lang="en-US" sz="1200" b="0" i="0" kern="1200" dirty="0" smtClean="0">
                <a:solidFill>
                  <a:schemeClr val="tx1"/>
                </a:solidFill>
                <a:effectLst/>
                <a:latin typeface="+mn-lt"/>
                <a:ea typeface="+mn-ea"/>
                <a:cs typeface="+mn-cs"/>
              </a:rPr>
              <a:t> were computed across each subject and averaged to measure the changes to topological, geometrical, and wiring cost properties. d) A view of the interior of the Gage skull showing the extent of fiber pathways intersected by the tamping iron in a sample subject (</a:t>
            </a:r>
            <a:r>
              <a:rPr lang="en-US" sz="1200" b="0" i="1" kern="1200" dirty="0"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one having minimal spatial deformation to the Gage skull). The intersection and density of WM fibers between all possible pairs of GM </a:t>
            </a:r>
            <a:r>
              <a:rPr lang="en-US" sz="1200" b="0" i="0" kern="1200" dirty="0" err="1" smtClean="0">
                <a:solidFill>
                  <a:schemeClr val="tx1"/>
                </a:solidFill>
                <a:effectLst/>
                <a:latin typeface="+mn-lt"/>
                <a:ea typeface="+mn-ea"/>
                <a:cs typeface="+mn-cs"/>
              </a:rPr>
              <a:t>parcellations</a:t>
            </a:r>
            <a:r>
              <a:rPr lang="en-US" sz="1200" b="0" i="0" kern="1200" dirty="0" smtClean="0">
                <a:solidFill>
                  <a:schemeClr val="tx1"/>
                </a:solidFill>
                <a:effectLst/>
                <a:latin typeface="+mn-lt"/>
                <a:ea typeface="+mn-ea"/>
                <a:cs typeface="+mn-cs"/>
              </a:rPr>
              <a:t> was recorded, as was average fiber length and average fractional anisotropy (FA) integrated over each fiber.</a:t>
            </a:r>
          </a:p>
          <a:p>
            <a:r>
              <a:rPr lang="en-US" sz="1200" b="0" i="0" kern="1200" smtClean="0">
                <a:solidFill>
                  <a:schemeClr val="tx1"/>
                </a:solidFill>
                <a:effectLst/>
                <a:latin typeface="+mn-lt"/>
                <a:ea typeface="+mn-ea"/>
                <a:cs typeface="+mn-cs"/>
              </a:rPr>
              <a:t>doi:10.1371/journal.pone.0037454.g001</a:t>
            </a:r>
            <a:endParaRPr lang="en-GB"/>
          </a:p>
        </p:txBody>
      </p:sp>
      <p:sp>
        <p:nvSpPr>
          <p:cNvPr id="4" name="Slide Number Placeholder 3"/>
          <p:cNvSpPr>
            <a:spLocks noGrp="1"/>
          </p:cNvSpPr>
          <p:nvPr>
            <p:ph type="sldNum" sz="quarter" idx="10"/>
          </p:nvPr>
        </p:nvSpPr>
        <p:spPr/>
        <p:txBody>
          <a:bodyPr/>
          <a:lstStyle/>
          <a:p>
            <a:fld id="{5B5DB6AF-E30A-4218-B174-950BC796EC83}" type="slidenum">
              <a:rPr lang="en-GB" smtClean="0"/>
              <a:t>3</a:t>
            </a:fld>
            <a:endParaRPr lang="en-GB"/>
          </a:p>
        </p:txBody>
      </p:sp>
    </p:spTree>
    <p:extLst>
      <p:ext uri="{BB962C8B-B14F-4D97-AF65-F5344CB8AC3E}">
        <p14:creationId xmlns:p14="http://schemas.microsoft.com/office/powerpoint/2010/main" val="151033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Activity-dependent labeling and </a:t>
            </a:r>
            <a:r>
              <a:rPr lang="en-US" sz="1200" b="0" i="0" u="none" strike="noStrike" kern="1200" baseline="0" dirty="0" err="1" smtClean="0">
                <a:solidFill>
                  <a:schemeClr val="tx1"/>
                </a:solidFill>
                <a:latin typeface="+mn-lt"/>
                <a:ea typeface="+mn-ea"/>
                <a:cs typeface="+mn-cs"/>
              </a:rPr>
              <a:t>lightactivation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hippocampal neurons, and the basic</a:t>
            </a:r>
          </a:p>
          <a:p>
            <a:r>
              <a:rPr lang="en-US" sz="1200" b="0" i="0" u="none" strike="noStrike" kern="1200" baseline="0" dirty="0" smtClean="0">
                <a:solidFill>
                  <a:schemeClr val="tx1"/>
                </a:solidFill>
                <a:latin typeface="+mn-lt"/>
                <a:ea typeface="+mn-ea"/>
                <a:cs typeface="+mn-cs"/>
              </a:rPr>
              <a:t>experimental scheme. (A) The c-</a:t>
            </a:r>
            <a:r>
              <a:rPr lang="en-US" sz="1200" b="0" i="0" u="none" strike="noStrike" kern="1200" baseline="0" dirty="0" err="1" smtClean="0">
                <a:solidFill>
                  <a:schemeClr val="tx1"/>
                </a:solidFill>
                <a:latin typeface="+mn-lt"/>
                <a:ea typeface="+mn-ea"/>
                <a:cs typeface="+mn-cs"/>
              </a:rPr>
              <a:t>fos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tTA</a:t>
            </a:r>
            <a:r>
              <a:rPr lang="en-US" sz="1200" b="0" i="0" u="none" strike="noStrike" kern="1200" baseline="0" dirty="0" smtClean="0">
                <a:solidFill>
                  <a:schemeClr val="tx1"/>
                </a:solidFill>
                <a:latin typeface="+mn-lt"/>
                <a:ea typeface="+mn-ea"/>
                <a:cs typeface="+mn-cs"/>
              </a:rPr>
              <a:t> mice were</a:t>
            </a:r>
          </a:p>
          <a:p>
            <a:r>
              <a:rPr lang="en-US" sz="1200" b="0" i="0" u="none" strike="noStrike" kern="1200" baseline="0" dirty="0" smtClean="0">
                <a:solidFill>
                  <a:schemeClr val="tx1"/>
                </a:solidFill>
                <a:latin typeface="+mn-lt"/>
                <a:ea typeface="+mn-ea"/>
                <a:cs typeface="+mn-cs"/>
              </a:rPr>
              <a:t>bilaterally injected with AAV9-TRE-ChR2-mCherry and</a:t>
            </a:r>
          </a:p>
          <a:p>
            <a:r>
              <a:rPr lang="en-US" sz="1200" b="0" i="0" u="none" strike="noStrike" kern="1200" baseline="0" dirty="0" smtClean="0">
                <a:solidFill>
                  <a:schemeClr val="tx1"/>
                </a:solidFill>
                <a:latin typeface="+mn-lt"/>
                <a:ea typeface="+mn-ea"/>
                <a:cs typeface="+mn-cs"/>
              </a:rPr>
              <a:t>implanted with optical fibers targeting DG. (B) While on</a:t>
            </a:r>
          </a:p>
          <a:p>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exploration of a novel context did not induce expression</a:t>
            </a:r>
          </a:p>
          <a:p>
            <a:r>
              <a:rPr lang="en-US" sz="1200" b="0" i="0" u="none" strike="noStrike" kern="1200" baseline="0" dirty="0" smtClean="0">
                <a:solidFill>
                  <a:schemeClr val="tx1"/>
                </a:solidFill>
                <a:latin typeface="+mn-lt"/>
                <a:ea typeface="+mn-ea"/>
                <a:cs typeface="+mn-cs"/>
              </a:rPr>
              <a:t>of ChR2-mCherry. (C) While off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exploration</a:t>
            </a:r>
          </a:p>
          <a:p>
            <a:r>
              <a:rPr lang="en-US" sz="1200" b="0" i="0" u="none" strike="noStrike" kern="1200" baseline="0" dirty="0" smtClean="0">
                <a:solidFill>
                  <a:schemeClr val="tx1"/>
                </a:solidFill>
                <a:latin typeface="+mn-lt"/>
                <a:ea typeface="+mn-ea"/>
                <a:cs typeface="+mn-cs"/>
              </a:rPr>
              <a:t>of a novel context induced expression of ChR2-mCherry</a:t>
            </a:r>
          </a:p>
          <a:p>
            <a:r>
              <a:rPr lang="en-US" sz="1200" b="0" i="0" u="none" strike="noStrike" kern="1200" baseline="0" dirty="0" smtClean="0">
                <a:solidFill>
                  <a:schemeClr val="tx1"/>
                </a:solidFill>
                <a:latin typeface="+mn-lt"/>
                <a:ea typeface="+mn-ea"/>
                <a:cs typeface="+mn-cs"/>
              </a:rPr>
              <a:t>in DG. (D) Light pulses induced spikes in a CA1 neuron</a:t>
            </a:r>
          </a:p>
          <a:p>
            <a:r>
              <a:rPr lang="en-US" sz="1200" b="0" i="0" u="none" strike="noStrike" kern="1200" baseline="0" dirty="0" smtClean="0">
                <a:solidFill>
                  <a:schemeClr val="tx1"/>
                </a:solidFill>
                <a:latin typeface="+mn-lt"/>
                <a:ea typeface="+mn-ea"/>
                <a:cs typeface="+mn-cs"/>
              </a:rPr>
              <a:t>expressing ChR2-mCherry. The recorded neuron is shown</a:t>
            </a:r>
          </a:p>
          <a:p>
            <a:r>
              <a:rPr lang="en-US" sz="1200" b="0" i="0" u="none" strike="noStrike" kern="1200" baseline="0" dirty="0" smtClean="0">
                <a:solidFill>
                  <a:schemeClr val="tx1"/>
                </a:solidFill>
                <a:latin typeface="+mn-lt"/>
                <a:ea typeface="+mn-ea"/>
                <a:cs typeface="+mn-cs"/>
              </a:rPr>
              <a:t>labeled with </a:t>
            </a:r>
            <a:r>
              <a:rPr lang="en-US" sz="1200" b="0" i="0" u="none" strike="noStrike" kern="1200" baseline="0" dirty="0" err="1" smtClean="0">
                <a:solidFill>
                  <a:schemeClr val="tx1"/>
                </a:solidFill>
                <a:latin typeface="+mn-lt"/>
                <a:ea typeface="+mn-ea"/>
                <a:cs typeface="+mn-cs"/>
              </a:rPr>
              <a:t>biocytin</a:t>
            </a:r>
            <a:r>
              <a:rPr lang="en-US" sz="1200" b="0" i="0" u="none" strike="noStrike" kern="1200" baseline="0" dirty="0" smtClean="0">
                <a:solidFill>
                  <a:schemeClr val="tx1"/>
                </a:solidFill>
                <a:latin typeface="+mn-lt"/>
                <a:ea typeface="+mn-ea"/>
                <a:cs typeface="+mn-cs"/>
              </a:rPr>
              <a:t> in (E). (F) Light pulses induced spikes</a:t>
            </a:r>
          </a:p>
          <a:p>
            <a:r>
              <a:rPr lang="en-US" sz="1200" b="0" i="0" u="none" strike="noStrike" kern="1200" baseline="0" dirty="0" smtClean="0">
                <a:solidFill>
                  <a:schemeClr val="tx1"/>
                </a:solidFill>
                <a:latin typeface="+mn-lt"/>
                <a:ea typeface="+mn-ea"/>
                <a:cs typeface="+mn-cs"/>
              </a:rPr>
              <a:t>in DG neurons recorded from a head-fixed anesthetized</a:t>
            </a:r>
          </a:p>
          <a:p>
            <a:r>
              <a:rPr lang="en-US" sz="1200" b="0" i="0" u="none" strike="noStrike" kern="1200" baseline="0" dirty="0" smtClean="0">
                <a:solidFill>
                  <a:schemeClr val="tx1"/>
                </a:solidFill>
                <a:latin typeface="+mn-lt"/>
                <a:ea typeface="+mn-ea"/>
                <a:cs typeface="+mn-cs"/>
              </a:rPr>
              <a:t>c-</a:t>
            </a:r>
            <a:r>
              <a:rPr lang="en-US" sz="1200" b="0" i="0" u="none" strike="noStrike" kern="1200" baseline="0" dirty="0" err="1" smtClean="0">
                <a:solidFill>
                  <a:schemeClr val="tx1"/>
                </a:solidFill>
                <a:latin typeface="+mn-lt"/>
                <a:ea typeface="+mn-ea"/>
                <a:cs typeface="+mn-cs"/>
              </a:rPr>
              <a:t>fos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tTA</a:t>
            </a:r>
            <a:r>
              <a:rPr lang="en-US" sz="1200" b="0" i="0" u="none" strike="noStrike" kern="1200" baseline="0" dirty="0" smtClean="0">
                <a:solidFill>
                  <a:schemeClr val="tx1"/>
                </a:solidFill>
                <a:latin typeface="+mn-lt"/>
                <a:ea typeface="+mn-ea"/>
                <a:cs typeface="+mn-cs"/>
              </a:rPr>
              <a:t> animal expressing ChR2-mCherry. (G) Basic experimental</a:t>
            </a:r>
          </a:p>
          <a:p>
            <a:r>
              <a:rPr lang="en-US" sz="1200" b="0" i="0" u="none" strike="noStrike" kern="1200" baseline="0" dirty="0" smtClean="0">
                <a:solidFill>
                  <a:schemeClr val="tx1"/>
                </a:solidFill>
                <a:latin typeface="+mn-lt"/>
                <a:ea typeface="+mn-ea"/>
                <a:cs typeface="+mn-cs"/>
              </a:rPr>
              <a:t>scheme. Post-surgery mice were taken off</a:t>
            </a:r>
          </a:p>
          <a:p>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and allowed to explore context A in order to let DG</a:t>
            </a:r>
          </a:p>
          <a:p>
            <a:r>
              <a:rPr lang="en-US" sz="1200" b="0" i="0" u="none" strike="noStrike" kern="1200" baseline="0" dirty="0" smtClean="0">
                <a:solidFill>
                  <a:schemeClr val="tx1"/>
                </a:solidFill>
                <a:latin typeface="+mn-lt"/>
                <a:ea typeface="+mn-ea"/>
                <a:cs typeface="+mn-cs"/>
              </a:rPr>
              <a:t>or CA1 cells become labeled with ChR2-mCherry. Mice</a:t>
            </a:r>
          </a:p>
          <a:p>
            <a:r>
              <a:rPr lang="en-US" sz="1200" b="0" i="0" u="none" strike="noStrike" kern="1200" baseline="0" dirty="0" smtClean="0">
                <a:solidFill>
                  <a:schemeClr val="tx1"/>
                </a:solidFill>
                <a:latin typeface="+mn-lt"/>
                <a:ea typeface="+mn-ea"/>
                <a:cs typeface="+mn-cs"/>
              </a:rPr>
              <a:t>were put back on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and fear conditioned in context B</a:t>
            </a:r>
          </a:p>
          <a:p>
            <a:r>
              <a:rPr lang="en-US" sz="1200" b="0" i="0" u="none" strike="noStrike" kern="1200" baseline="0" dirty="0" smtClean="0">
                <a:solidFill>
                  <a:schemeClr val="tx1"/>
                </a:solidFill>
                <a:latin typeface="+mn-lt"/>
                <a:ea typeface="+mn-ea"/>
                <a:cs typeface="+mn-cs"/>
              </a:rPr>
              <a:t>with simultaneous delivery of light pulses. Freezing levels</a:t>
            </a:r>
          </a:p>
          <a:p>
            <a:r>
              <a:rPr lang="en-US" sz="1200" b="0" i="0" u="none" strike="noStrike" kern="1200" baseline="0" dirty="0" smtClean="0">
                <a:solidFill>
                  <a:schemeClr val="tx1"/>
                </a:solidFill>
                <a:latin typeface="+mn-lt"/>
                <a:ea typeface="+mn-ea"/>
                <a:cs typeface="+mn-cs"/>
              </a:rPr>
              <a:t>were then measured in both the original context A and a</a:t>
            </a:r>
          </a:p>
          <a:p>
            <a:r>
              <a:rPr lang="en-US" sz="1200" b="0" i="0" u="none" strike="noStrike" kern="1200" baseline="0" dirty="0" smtClean="0">
                <a:solidFill>
                  <a:schemeClr val="tx1"/>
                </a:solidFill>
                <a:latin typeface="+mn-lt"/>
                <a:ea typeface="+mn-ea"/>
                <a:cs typeface="+mn-cs"/>
              </a:rPr>
              <a:t>novel context C. The light green shading indicates the</a:t>
            </a:r>
          </a:p>
          <a:p>
            <a:r>
              <a:rPr lang="en-US" sz="1200" b="0" i="0" u="none" strike="noStrike" kern="1200" baseline="0" dirty="0" smtClean="0">
                <a:solidFill>
                  <a:schemeClr val="tx1"/>
                </a:solidFill>
                <a:latin typeface="+mn-lt"/>
                <a:ea typeface="+mn-ea"/>
                <a:cs typeface="+mn-cs"/>
              </a:rPr>
              <a:t>presence of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in the diet during corresponding stages</a:t>
            </a:r>
          </a:p>
          <a:p>
            <a:r>
              <a:rPr lang="en-US" sz="1200" b="0" i="0" u="none" strike="noStrike" kern="1200" baseline="0" dirty="0" smtClean="0">
                <a:solidFill>
                  <a:schemeClr val="tx1"/>
                </a:solidFill>
                <a:latin typeface="+mn-lt"/>
                <a:ea typeface="+mn-ea"/>
                <a:cs typeface="+mn-cs"/>
              </a:rPr>
              <a:t>of the scheme. Prime indicates the second exposure to a</a:t>
            </a:r>
          </a:p>
          <a:p>
            <a:r>
              <a:rPr lang="en-US" sz="1200" b="0" i="0" u="none" strike="noStrike" kern="1200" baseline="0" dirty="0" smtClean="0">
                <a:solidFill>
                  <a:schemeClr val="tx1"/>
                </a:solidFill>
                <a:latin typeface="+mn-lt"/>
                <a:ea typeface="+mn-ea"/>
                <a:cs typeface="+mn-cs"/>
              </a:rPr>
              <a:t>given context. The yellow lightning symbol and blue</a:t>
            </a:r>
          </a:p>
          <a:p>
            <a:r>
              <a:rPr lang="en-US" sz="1200" b="0" i="0" u="none" strike="noStrike" kern="1200" baseline="0" dirty="0" smtClean="0">
                <a:solidFill>
                  <a:schemeClr val="tx1"/>
                </a:solidFill>
                <a:latin typeface="+mn-lt"/>
                <a:ea typeface="+mn-ea"/>
                <a:cs typeface="+mn-cs"/>
              </a:rPr>
              <a:t>shower symbol indicate foot shocks and blue light delivery,</a:t>
            </a:r>
          </a:p>
          <a:p>
            <a:r>
              <a:rPr lang="en-GB" sz="1200" b="0" i="0" u="none" strike="noStrike" kern="1200" baseline="0" dirty="0" smtClean="0">
                <a:solidFill>
                  <a:schemeClr val="tx1"/>
                </a:solidFill>
                <a:latin typeface="+mn-lt"/>
                <a:ea typeface="+mn-ea"/>
                <a:cs typeface="+mn-cs"/>
              </a:rPr>
              <a:t>respectively. Red circles represent neurons encoding</a:t>
            </a:r>
          </a:p>
          <a:p>
            <a:r>
              <a:rPr lang="en-US" sz="1200" b="0" i="0" u="none" strike="noStrike" kern="1200" baseline="0" dirty="0" smtClean="0">
                <a:solidFill>
                  <a:schemeClr val="tx1"/>
                </a:solidFill>
                <a:latin typeface="+mn-lt"/>
                <a:ea typeface="+mn-ea"/>
                <a:cs typeface="+mn-cs"/>
              </a:rPr>
              <a:t>context A that are thus labeled with ChR2-mCherry. Gray</a:t>
            </a:r>
          </a:p>
          <a:p>
            <a:r>
              <a:rPr lang="en-GB" sz="1200" b="0" i="0" u="none" strike="noStrike" kern="1200" baseline="0" dirty="0" smtClean="0">
                <a:solidFill>
                  <a:schemeClr val="tx1"/>
                </a:solidFill>
                <a:latin typeface="+mn-lt"/>
                <a:ea typeface="+mn-ea"/>
                <a:cs typeface="+mn-cs"/>
              </a:rPr>
              <a:t>and white circles represent neurons encoding context B</a:t>
            </a:r>
          </a:p>
          <a:p>
            <a:r>
              <a:rPr lang="en-US" sz="1200" b="0" i="0" u="none" strike="noStrike" kern="1200" baseline="0" dirty="0" smtClean="0">
                <a:solidFill>
                  <a:schemeClr val="tx1"/>
                </a:solidFill>
                <a:latin typeface="+mn-lt"/>
                <a:ea typeface="+mn-ea"/>
                <a:cs typeface="+mn-cs"/>
              </a:rPr>
              <a:t>and C, respectively. Asterisks indicate neurons activated</a:t>
            </a:r>
          </a:p>
          <a:p>
            <a:r>
              <a:rPr lang="en-US" sz="1200" b="0" i="0" u="none" strike="noStrike" kern="1200" baseline="0" dirty="0" smtClean="0">
                <a:solidFill>
                  <a:schemeClr val="tx1"/>
                </a:solidFill>
                <a:latin typeface="+mn-lt"/>
                <a:ea typeface="+mn-ea"/>
                <a:cs typeface="+mn-cs"/>
              </a:rPr>
              <a:t>either by exposure to context or light stimulation.</a:t>
            </a:r>
            <a:endParaRPr lang="en-GB" dirty="0"/>
          </a:p>
        </p:txBody>
      </p:sp>
      <p:sp>
        <p:nvSpPr>
          <p:cNvPr id="4" name="Slide Number Placeholder 3"/>
          <p:cNvSpPr>
            <a:spLocks noGrp="1"/>
          </p:cNvSpPr>
          <p:nvPr>
            <p:ph type="sldNum" sz="quarter" idx="10"/>
          </p:nvPr>
        </p:nvSpPr>
        <p:spPr/>
        <p:txBody>
          <a:bodyPr/>
          <a:lstStyle/>
          <a:p>
            <a:fld id="{8FA2F822-D253-4A75-BBC0-6B272E0A0CA0}" type="slidenum">
              <a:rPr lang="en-GB" smtClean="0"/>
              <a:t>22</a:t>
            </a:fld>
            <a:endParaRPr lang="en-GB"/>
          </a:p>
        </p:txBody>
      </p:sp>
    </p:spTree>
    <p:extLst>
      <p:ext uri="{BB962C8B-B14F-4D97-AF65-F5344CB8AC3E}">
        <p14:creationId xmlns:p14="http://schemas.microsoft.com/office/powerpoint/2010/main" val="269456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 1. Activity-dependent labeling and </a:t>
            </a:r>
            <a:r>
              <a:rPr lang="en-US" sz="1200" b="0" i="0" u="none" strike="noStrike" kern="1200" baseline="0" dirty="0" err="1" smtClean="0">
                <a:solidFill>
                  <a:schemeClr val="tx1"/>
                </a:solidFill>
                <a:latin typeface="+mn-lt"/>
                <a:ea typeface="+mn-ea"/>
                <a:cs typeface="+mn-cs"/>
              </a:rPr>
              <a:t>lightactivation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hippocampal neurons, and the basic</a:t>
            </a:r>
          </a:p>
          <a:p>
            <a:r>
              <a:rPr lang="en-US" sz="1200" b="0" i="0" u="none" strike="noStrike" kern="1200" baseline="0" dirty="0" smtClean="0">
                <a:solidFill>
                  <a:schemeClr val="tx1"/>
                </a:solidFill>
                <a:latin typeface="+mn-lt"/>
                <a:ea typeface="+mn-ea"/>
                <a:cs typeface="+mn-cs"/>
              </a:rPr>
              <a:t>experimental scheme. (A) The c-</a:t>
            </a:r>
            <a:r>
              <a:rPr lang="en-US" sz="1200" b="0" i="0" u="none" strike="noStrike" kern="1200" baseline="0" dirty="0" err="1" smtClean="0">
                <a:solidFill>
                  <a:schemeClr val="tx1"/>
                </a:solidFill>
                <a:latin typeface="+mn-lt"/>
                <a:ea typeface="+mn-ea"/>
                <a:cs typeface="+mn-cs"/>
              </a:rPr>
              <a:t>fos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tTA</a:t>
            </a:r>
            <a:r>
              <a:rPr lang="en-US" sz="1200" b="0" i="0" u="none" strike="noStrike" kern="1200" baseline="0" dirty="0" smtClean="0">
                <a:solidFill>
                  <a:schemeClr val="tx1"/>
                </a:solidFill>
                <a:latin typeface="+mn-lt"/>
                <a:ea typeface="+mn-ea"/>
                <a:cs typeface="+mn-cs"/>
              </a:rPr>
              <a:t> mice were</a:t>
            </a:r>
          </a:p>
          <a:p>
            <a:r>
              <a:rPr lang="en-US" sz="1200" b="0" i="0" u="none" strike="noStrike" kern="1200" baseline="0" dirty="0" smtClean="0">
                <a:solidFill>
                  <a:schemeClr val="tx1"/>
                </a:solidFill>
                <a:latin typeface="+mn-lt"/>
                <a:ea typeface="+mn-ea"/>
                <a:cs typeface="+mn-cs"/>
              </a:rPr>
              <a:t>bilaterally injected with AAV9-TRE-ChR2-mCherry and</a:t>
            </a:r>
          </a:p>
          <a:p>
            <a:r>
              <a:rPr lang="en-US" sz="1200" b="0" i="0" u="none" strike="noStrike" kern="1200" baseline="0" dirty="0" smtClean="0">
                <a:solidFill>
                  <a:schemeClr val="tx1"/>
                </a:solidFill>
                <a:latin typeface="+mn-lt"/>
                <a:ea typeface="+mn-ea"/>
                <a:cs typeface="+mn-cs"/>
              </a:rPr>
              <a:t>implanted with optical fibers targeting DG. (B) While on</a:t>
            </a:r>
          </a:p>
          <a:p>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exploration of a novel context did not induce expression</a:t>
            </a:r>
          </a:p>
          <a:p>
            <a:r>
              <a:rPr lang="en-US" sz="1200" b="0" i="0" u="none" strike="noStrike" kern="1200" baseline="0" dirty="0" smtClean="0">
                <a:solidFill>
                  <a:schemeClr val="tx1"/>
                </a:solidFill>
                <a:latin typeface="+mn-lt"/>
                <a:ea typeface="+mn-ea"/>
                <a:cs typeface="+mn-cs"/>
              </a:rPr>
              <a:t>of ChR2-mCherry. (C) While off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exploration</a:t>
            </a:r>
          </a:p>
          <a:p>
            <a:r>
              <a:rPr lang="en-US" sz="1200" b="0" i="0" u="none" strike="noStrike" kern="1200" baseline="0" dirty="0" smtClean="0">
                <a:solidFill>
                  <a:schemeClr val="tx1"/>
                </a:solidFill>
                <a:latin typeface="+mn-lt"/>
                <a:ea typeface="+mn-ea"/>
                <a:cs typeface="+mn-cs"/>
              </a:rPr>
              <a:t>of a novel context induced expression of ChR2-mCherry</a:t>
            </a:r>
          </a:p>
          <a:p>
            <a:r>
              <a:rPr lang="en-US" sz="1200" b="0" i="0" u="none" strike="noStrike" kern="1200" baseline="0" dirty="0" smtClean="0">
                <a:solidFill>
                  <a:schemeClr val="tx1"/>
                </a:solidFill>
                <a:latin typeface="+mn-lt"/>
                <a:ea typeface="+mn-ea"/>
                <a:cs typeface="+mn-cs"/>
              </a:rPr>
              <a:t>in DG. (D) Light pulses induced spikes in a CA1 neuron</a:t>
            </a:r>
          </a:p>
          <a:p>
            <a:r>
              <a:rPr lang="en-US" sz="1200" b="0" i="0" u="none" strike="noStrike" kern="1200" baseline="0" dirty="0" smtClean="0">
                <a:solidFill>
                  <a:schemeClr val="tx1"/>
                </a:solidFill>
                <a:latin typeface="+mn-lt"/>
                <a:ea typeface="+mn-ea"/>
                <a:cs typeface="+mn-cs"/>
              </a:rPr>
              <a:t>expressing ChR2-mCherry. The recorded neuron is shown</a:t>
            </a:r>
          </a:p>
          <a:p>
            <a:r>
              <a:rPr lang="en-US" sz="1200" b="0" i="0" u="none" strike="noStrike" kern="1200" baseline="0" dirty="0" smtClean="0">
                <a:solidFill>
                  <a:schemeClr val="tx1"/>
                </a:solidFill>
                <a:latin typeface="+mn-lt"/>
                <a:ea typeface="+mn-ea"/>
                <a:cs typeface="+mn-cs"/>
              </a:rPr>
              <a:t>labeled with </a:t>
            </a:r>
            <a:r>
              <a:rPr lang="en-US" sz="1200" b="0" i="0" u="none" strike="noStrike" kern="1200" baseline="0" dirty="0" err="1" smtClean="0">
                <a:solidFill>
                  <a:schemeClr val="tx1"/>
                </a:solidFill>
                <a:latin typeface="+mn-lt"/>
                <a:ea typeface="+mn-ea"/>
                <a:cs typeface="+mn-cs"/>
              </a:rPr>
              <a:t>biocytin</a:t>
            </a:r>
            <a:r>
              <a:rPr lang="en-US" sz="1200" b="0" i="0" u="none" strike="noStrike" kern="1200" baseline="0" dirty="0" smtClean="0">
                <a:solidFill>
                  <a:schemeClr val="tx1"/>
                </a:solidFill>
                <a:latin typeface="+mn-lt"/>
                <a:ea typeface="+mn-ea"/>
                <a:cs typeface="+mn-cs"/>
              </a:rPr>
              <a:t> in (E). (F) Light pulses induced spikes</a:t>
            </a:r>
          </a:p>
          <a:p>
            <a:r>
              <a:rPr lang="en-US" sz="1200" b="0" i="0" u="none" strike="noStrike" kern="1200" baseline="0" dirty="0" smtClean="0">
                <a:solidFill>
                  <a:schemeClr val="tx1"/>
                </a:solidFill>
                <a:latin typeface="+mn-lt"/>
                <a:ea typeface="+mn-ea"/>
                <a:cs typeface="+mn-cs"/>
              </a:rPr>
              <a:t>in DG neurons recorded from a head-fixed anesthetized</a:t>
            </a:r>
          </a:p>
          <a:p>
            <a:r>
              <a:rPr lang="en-US" sz="1200" b="0" i="0" u="none" strike="noStrike" kern="1200" baseline="0" dirty="0" smtClean="0">
                <a:solidFill>
                  <a:schemeClr val="tx1"/>
                </a:solidFill>
                <a:latin typeface="+mn-lt"/>
                <a:ea typeface="+mn-ea"/>
                <a:cs typeface="+mn-cs"/>
              </a:rPr>
              <a:t>c-</a:t>
            </a:r>
            <a:r>
              <a:rPr lang="en-US" sz="1200" b="0" i="0" u="none" strike="noStrike" kern="1200" baseline="0" dirty="0" err="1" smtClean="0">
                <a:solidFill>
                  <a:schemeClr val="tx1"/>
                </a:solidFill>
                <a:latin typeface="+mn-lt"/>
                <a:ea typeface="+mn-ea"/>
                <a:cs typeface="+mn-cs"/>
              </a:rPr>
              <a:t>fos</a:t>
            </a:r>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tTA</a:t>
            </a:r>
            <a:r>
              <a:rPr lang="en-US" sz="1200" b="0" i="0" u="none" strike="noStrike" kern="1200" baseline="0" dirty="0" smtClean="0">
                <a:solidFill>
                  <a:schemeClr val="tx1"/>
                </a:solidFill>
                <a:latin typeface="+mn-lt"/>
                <a:ea typeface="+mn-ea"/>
                <a:cs typeface="+mn-cs"/>
              </a:rPr>
              <a:t> animal expressing ChR2-mCherry. (G) Basic experimental</a:t>
            </a:r>
          </a:p>
          <a:p>
            <a:r>
              <a:rPr lang="en-US" sz="1200" b="0" i="0" u="none" strike="noStrike" kern="1200" baseline="0" dirty="0" smtClean="0">
                <a:solidFill>
                  <a:schemeClr val="tx1"/>
                </a:solidFill>
                <a:latin typeface="+mn-lt"/>
                <a:ea typeface="+mn-ea"/>
                <a:cs typeface="+mn-cs"/>
              </a:rPr>
              <a:t>scheme. Post-surgery mice were taken off</a:t>
            </a:r>
          </a:p>
          <a:p>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and allowed to explore context A in order to let DG</a:t>
            </a:r>
          </a:p>
          <a:p>
            <a:r>
              <a:rPr lang="en-US" sz="1200" b="0" i="0" u="none" strike="noStrike" kern="1200" baseline="0" dirty="0" smtClean="0">
                <a:solidFill>
                  <a:schemeClr val="tx1"/>
                </a:solidFill>
                <a:latin typeface="+mn-lt"/>
                <a:ea typeface="+mn-ea"/>
                <a:cs typeface="+mn-cs"/>
              </a:rPr>
              <a:t>or CA1 cells become labeled with ChR2-mCherry. Mice</a:t>
            </a:r>
          </a:p>
          <a:p>
            <a:r>
              <a:rPr lang="en-US" sz="1200" b="0" i="0" u="none" strike="noStrike" kern="1200" baseline="0" dirty="0" smtClean="0">
                <a:solidFill>
                  <a:schemeClr val="tx1"/>
                </a:solidFill>
                <a:latin typeface="+mn-lt"/>
                <a:ea typeface="+mn-ea"/>
                <a:cs typeface="+mn-cs"/>
              </a:rPr>
              <a:t>were put back on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and fear conditioned in context B</a:t>
            </a:r>
          </a:p>
          <a:p>
            <a:r>
              <a:rPr lang="en-US" sz="1200" b="0" i="0" u="none" strike="noStrike" kern="1200" baseline="0" dirty="0" smtClean="0">
                <a:solidFill>
                  <a:schemeClr val="tx1"/>
                </a:solidFill>
                <a:latin typeface="+mn-lt"/>
                <a:ea typeface="+mn-ea"/>
                <a:cs typeface="+mn-cs"/>
              </a:rPr>
              <a:t>with simultaneous delivery of light pulses. Freezing levels</a:t>
            </a:r>
          </a:p>
          <a:p>
            <a:r>
              <a:rPr lang="en-US" sz="1200" b="0" i="0" u="none" strike="noStrike" kern="1200" baseline="0" dirty="0" smtClean="0">
                <a:solidFill>
                  <a:schemeClr val="tx1"/>
                </a:solidFill>
                <a:latin typeface="+mn-lt"/>
                <a:ea typeface="+mn-ea"/>
                <a:cs typeface="+mn-cs"/>
              </a:rPr>
              <a:t>were then measured in both the original context A and a</a:t>
            </a:r>
          </a:p>
          <a:p>
            <a:r>
              <a:rPr lang="en-US" sz="1200" b="0" i="0" u="none" strike="noStrike" kern="1200" baseline="0" dirty="0" smtClean="0">
                <a:solidFill>
                  <a:schemeClr val="tx1"/>
                </a:solidFill>
                <a:latin typeface="+mn-lt"/>
                <a:ea typeface="+mn-ea"/>
                <a:cs typeface="+mn-cs"/>
              </a:rPr>
              <a:t>novel context C. The light green shading indicates the</a:t>
            </a:r>
          </a:p>
          <a:p>
            <a:r>
              <a:rPr lang="en-US" sz="1200" b="0" i="0" u="none" strike="noStrike" kern="1200" baseline="0" dirty="0" smtClean="0">
                <a:solidFill>
                  <a:schemeClr val="tx1"/>
                </a:solidFill>
                <a:latin typeface="+mn-lt"/>
                <a:ea typeface="+mn-ea"/>
                <a:cs typeface="+mn-cs"/>
              </a:rPr>
              <a:t>presence of </a:t>
            </a:r>
            <a:r>
              <a:rPr lang="en-US" sz="1200" b="0" i="0" u="none" strike="noStrike" kern="1200" baseline="0" dirty="0" err="1" smtClean="0">
                <a:solidFill>
                  <a:schemeClr val="tx1"/>
                </a:solidFill>
                <a:latin typeface="+mn-lt"/>
                <a:ea typeface="+mn-ea"/>
                <a:cs typeface="+mn-cs"/>
              </a:rPr>
              <a:t>Dox</a:t>
            </a:r>
            <a:r>
              <a:rPr lang="en-US" sz="1200" b="0" i="0" u="none" strike="noStrike" kern="1200" baseline="0" dirty="0" smtClean="0">
                <a:solidFill>
                  <a:schemeClr val="tx1"/>
                </a:solidFill>
                <a:latin typeface="+mn-lt"/>
                <a:ea typeface="+mn-ea"/>
                <a:cs typeface="+mn-cs"/>
              </a:rPr>
              <a:t> in the diet during corresponding stages</a:t>
            </a:r>
          </a:p>
          <a:p>
            <a:r>
              <a:rPr lang="en-US" sz="1200" b="0" i="0" u="none" strike="noStrike" kern="1200" baseline="0" dirty="0" smtClean="0">
                <a:solidFill>
                  <a:schemeClr val="tx1"/>
                </a:solidFill>
                <a:latin typeface="+mn-lt"/>
                <a:ea typeface="+mn-ea"/>
                <a:cs typeface="+mn-cs"/>
              </a:rPr>
              <a:t>of the scheme. Prime indicates the second exposure to a</a:t>
            </a:r>
          </a:p>
          <a:p>
            <a:r>
              <a:rPr lang="en-US" sz="1200" b="0" i="0" u="none" strike="noStrike" kern="1200" baseline="0" dirty="0" smtClean="0">
                <a:solidFill>
                  <a:schemeClr val="tx1"/>
                </a:solidFill>
                <a:latin typeface="+mn-lt"/>
                <a:ea typeface="+mn-ea"/>
                <a:cs typeface="+mn-cs"/>
              </a:rPr>
              <a:t>given context. The yellow lightning symbol and blue</a:t>
            </a:r>
          </a:p>
          <a:p>
            <a:r>
              <a:rPr lang="en-US" sz="1200" b="0" i="0" u="none" strike="noStrike" kern="1200" baseline="0" dirty="0" smtClean="0">
                <a:solidFill>
                  <a:schemeClr val="tx1"/>
                </a:solidFill>
                <a:latin typeface="+mn-lt"/>
                <a:ea typeface="+mn-ea"/>
                <a:cs typeface="+mn-cs"/>
              </a:rPr>
              <a:t>shower symbol indicate foot shocks and blue light delivery,</a:t>
            </a:r>
          </a:p>
          <a:p>
            <a:r>
              <a:rPr lang="en-GB" sz="1200" b="0" i="0" u="none" strike="noStrike" kern="1200" baseline="0" dirty="0" smtClean="0">
                <a:solidFill>
                  <a:schemeClr val="tx1"/>
                </a:solidFill>
                <a:latin typeface="+mn-lt"/>
                <a:ea typeface="+mn-ea"/>
                <a:cs typeface="+mn-cs"/>
              </a:rPr>
              <a:t>respectively. Red circles represent neurons encoding</a:t>
            </a:r>
          </a:p>
          <a:p>
            <a:r>
              <a:rPr lang="en-US" sz="1200" b="0" i="0" u="none" strike="noStrike" kern="1200" baseline="0" dirty="0" smtClean="0">
                <a:solidFill>
                  <a:schemeClr val="tx1"/>
                </a:solidFill>
                <a:latin typeface="+mn-lt"/>
                <a:ea typeface="+mn-ea"/>
                <a:cs typeface="+mn-cs"/>
              </a:rPr>
              <a:t>context A that are thus labeled with ChR2-mCherry. Gray</a:t>
            </a:r>
          </a:p>
          <a:p>
            <a:r>
              <a:rPr lang="en-GB" sz="1200" b="0" i="0" u="none" strike="noStrike" kern="1200" baseline="0" dirty="0" smtClean="0">
                <a:solidFill>
                  <a:schemeClr val="tx1"/>
                </a:solidFill>
                <a:latin typeface="+mn-lt"/>
                <a:ea typeface="+mn-ea"/>
                <a:cs typeface="+mn-cs"/>
              </a:rPr>
              <a:t>and white circles represent neurons encoding context B</a:t>
            </a:r>
          </a:p>
          <a:p>
            <a:r>
              <a:rPr lang="en-US" sz="1200" b="0" i="0" u="none" strike="noStrike" kern="1200" baseline="0" dirty="0" smtClean="0">
                <a:solidFill>
                  <a:schemeClr val="tx1"/>
                </a:solidFill>
                <a:latin typeface="+mn-lt"/>
                <a:ea typeface="+mn-ea"/>
                <a:cs typeface="+mn-cs"/>
              </a:rPr>
              <a:t>and C, respectively. Asterisks indicate neurons activated</a:t>
            </a:r>
          </a:p>
          <a:p>
            <a:r>
              <a:rPr lang="en-US" sz="1200" b="0" i="0" u="none" strike="noStrike" kern="1200" baseline="0" dirty="0" smtClean="0">
                <a:solidFill>
                  <a:schemeClr val="tx1"/>
                </a:solidFill>
                <a:latin typeface="+mn-lt"/>
                <a:ea typeface="+mn-ea"/>
                <a:cs typeface="+mn-cs"/>
              </a:rPr>
              <a:t>either by exposure to context or light stimulation.</a:t>
            </a:r>
            <a:endParaRPr lang="en-GB" dirty="0"/>
          </a:p>
        </p:txBody>
      </p:sp>
      <p:sp>
        <p:nvSpPr>
          <p:cNvPr id="4" name="Slide Number Placeholder 3"/>
          <p:cNvSpPr>
            <a:spLocks noGrp="1"/>
          </p:cNvSpPr>
          <p:nvPr>
            <p:ph type="sldNum" sz="quarter" idx="10"/>
          </p:nvPr>
        </p:nvSpPr>
        <p:spPr/>
        <p:txBody>
          <a:bodyPr/>
          <a:lstStyle/>
          <a:p>
            <a:fld id="{8FA2F822-D253-4A75-BBC0-6B272E0A0CA0}" type="slidenum">
              <a:rPr lang="en-GB" smtClean="0"/>
              <a:t>23</a:t>
            </a:fld>
            <a:endParaRPr lang="en-GB"/>
          </a:p>
        </p:txBody>
      </p:sp>
    </p:spTree>
    <p:extLst>
      <p:ext uri="{BB962C8B-B14F-4D97-AF65-F5344CB8AC3E}">
        <p14:creationId xmlns:p14="http://schemas.microsoft.com/office/powerpoint/2010/main" val="299301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8DECE7-96CC-46F8-ABC9-5214EED9091C}" type="datetimeFigureOut">
              <a:rPr lang="en-GB" smtClean="0"/>
              <a:t>28/08/2013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215065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DECE7-96CC-46F8-ABC9-5214EED9091C}" type="datetimeFigureOut">
              <a:rPr lang="en-GB" smtClean="0"/>
              <a:t>28/08/2013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102961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DECE7-96CC-46F8-ABC9-5214EED9091C}" type="datetimeFigureOut">
              <a:rPr lang="en-GB" smtClean="0"/>
              <a:t>28/08/2013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206220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4CD591-C300-4883-8685-4C17CFD89B8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957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94D8D53-9928-4E85-8EF2-1A638CFFE6D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692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6A9B95-FD1E-4862-8BA8-62A7E38308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33038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99B9355-5328-4E4B-895A-B9E52A0711F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199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F5620255-16A5-484B-AA81-9B6CD745147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09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36836B1-524A-4E42-BC5A-0A57C34836E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0620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EC983FE4-8553-4A4D-8D0A-5DF2BC27ED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145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1A02603-BCFC-41C0-B8A2-2571C977D23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771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8DECE7-96CC-46F8-ABC9-5214EED9091C}" type="datetimeFigureOut">
              <a:rPr lang="en-GB" smtClean="0"/>
              <a:t>28/08/2013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136296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B200D92F-C47F-4936-94E2-FFDEEEB4DF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0222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F1102F9-CCFC-4B92-95F4-2F02ACA7BC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3366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D8E8A43-9356-4A76-BE5E-BEE39FEB65D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3774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2410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9082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1503648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1"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406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699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17167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38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8DECE7-96CC-46F8-ABC9-5214EED9091C}" type="datetimeFigureOut">
              <a:rPr lang="en-GB" smtClean="0"/>
              <a:t>28/08/2013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2454735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352301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836335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775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1"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7589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032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037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6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795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458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629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8DECE7-96CC-46F8-ABC9-5214EED9091C}" type="datetimeFigureOut">
              <a:rPr lang="en-GB" smtClean="0"/>
              <a:t>28/08/2013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348760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872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063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64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182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20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578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460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207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5530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9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8DECE7-96CC-46F8-ABC9-5214EED9091C}" type="datetimeFigureOut">
              <a:rPr lang="en-GB" smtClean="0"/>
              <a:t>28/08/2013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3436102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70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387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186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2345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029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408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317CBF-7FD5-4250-A5DB-2895BA271D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54189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AD4D2F-03B1-42FE-987B-9B02B6F4DD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270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FC26F-E761-418E-BA2F-968D3F3A7C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060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04882B-1383-49F5-AE47-864922C004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995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8DECE7-96CC-46F8-ABC9-5214EED9091C}" type="datetimeFigureOut">
              <a:rPr lang="en-GB" smtClean="0"/>
              <a:t>28/08/2013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1209272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A136934-7FB6-4ADA-88E5-19EB8E231A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87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8DB272-C687-4406-9F29-9DC4387E17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7188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487F45-BE72-4365-B284-FD6F41FA43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58002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91381D-D470-4C7D-89A9-F32B1C9DD1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D08AB4-3D19-4955-BBFC-55AE36B93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752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77731-9E42-4CE1-BBA4-52D2F1831B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13536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4980E-A6A3-43D9-8A77-FFF5C50115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624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40702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58166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58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DECE7-96CC-46F8-ABC9-5214EED9091C}" type="datetimeFigureOut">
              <a:rPr lang="en-GB" smtClean="0"/>
              <a:t>28/08/2013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3594197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6016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241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72989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024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9384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8265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88671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696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DECE7-96CC-46F8-ABC9-5214EED9091C}" type="datetimeFigureOut">
              <a:rPr lang="en-GB" smtClean="0"/>
              <a:t>28/08/2013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149019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DECE7-96CC-46F8-ABC9-5214EED9091C}" type="datetimeFigureOut">
              <a:rPr lang="en-GB" smtClean="0"/>
              <a:t>28/08/2013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D09CBB-05D4-4A56-827D-D85C31237CA9}" type="slidenum">
              <a:rPr lang="en-GB" smtClean="0"/>
              <a:t>‹#›</a:t>
            </a:fld>
            <a:endParaRPr lang="en-GB"/>
          </a:p>
        </p:txBody>
      </p:sp>
    </p:spTree>
    <p:extLst>
      <p:ext uri="{BB962C8B-B14F-4D97-AF65-F5344CB8AC3E}">
        <p14:creationId xmlns:p14="http://schemas.microsoft.com/office/powerpoint/2010/main" val="4288352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DECE7-96CC-46F8-ABC9-5214EED9091C}" type="datetimeFigureOut">
              <a:rPr lang="en-GB" smtClean="0"/>
              <a:t>28/08/2013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09CBB-05D4-4A56-827D-D85C31237CA9}" type="slidenum">
              <a:rPr lang="en-GB" smtClean="0"/>
              <a:t>‹#›</a:t>
            </a:fld>
            <a:endParaRPr lang="en-GB"/>
          </a:p>
        </p:txBody>
      </p:sp>
    </p:spTree>
    <p:extLst>
      <p:ext uri="{BB962C8B-B14F-4D97-AF65-F5344CB8AC3E}">
        <p14:creationId xmlns:p14="http://schemas.microsoft.com/office/powerpoint/2010/main" val="1750425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584F59-53B7-4660-B553-CFE3A18D4A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02033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1"/>
            <a:ext cx="7806240" cy="114348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815023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5477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7F233-4140-4458-B7EB-D59E64D4D126}" type="datetimeFigureOut">
              <a:rPr lang="en-US" smtClean="0">
                <a:solidFill>
                  <a:prstClr val="black">
                    <a:tint val="75000"/>
                  </a:prstClr>
                </a:solidFill>
              </a:rPr>
              <a:pPr/>
              <a:t>8/28/2013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8571A-8FB1-4DA9-AAC7-7727888F42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13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78CBCAC-9FC8-433D-9945-A54E4CC7BC9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16621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548F5-645E-4177-B7D8-A98C07DD8D86}" type="datetimeFigureOut">
              <a:rPr lang="en-GB" smtClean="0">
                <a:solidFill>
                  <a:prstClr val="black">
                    <a:tint val="75000"/>
                  </a:prstClr>
                </a:solidFill>
              </a:rPr>
              <a:pPr/>
              <a:t>28/08/2013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74AF4-8EE1-4795-B764-55FC082E0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9347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3.xml"/><Relationship Id="rId5" Type="http://schemas.openxmlformats.org/officeDocument/2006/relationships/image" Target="../media/image5.png"/><Relationship Id="rId4" Type="http://schemas.openxmlformats.org/officeDocument/2006/relationships/hyperlink" Target="http://www.plosone.org/article/info:doi/10.1371/journal.pone.003745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571473" y="428604"/>
            <a:ext cx="7500989" cy="523220"/>
          </a:xfrm>
          <a:prstGeom prst="rect">
            <a:avLst/>
          </a:prstGeom>
          <a:noFill/>
        </p:spPr>
        <p:txBody>
          <a:bodyPr wrap="square" rtlCol="0">
            <a:spAutoFit/>
          </a:bodyPr>
          <a:lstStyle/>
          <a:p>
            <a:pPr algn="ctr"/>
            <a:r>
              <a:rPr lang="en-US" sz="2800" dirty="0" smtClean="0">
                <a:solidFill>
                  <a:srgbClr val="000000"/>
                </a:solidFill>
              </a:rPr>
              <a:t>Perturbing the </a:t>
            </a:r>
            <a:r>
              <a:rPr lang="en-US" sz="2800" dirty="0">
                <a:solidFill>
                  <a:srgbClr val="000000"/>
                </a:solidFill>
              </a:rPr>
              <a:t>Nervous System</a:t>
            </a:r>
            <a:endParaRPr lang="en-US" sz="2800" dirty="0">
              <a:solidFill>
                <a:srgbClr val="000000"/>
              </a:solidFill>
              <a:latin typeface="Baskerville Old Face" pitchFamily="18" charset="0"/>
            </a:endParaRPr>
          </a:p>
        </p:txBody>
      </p:sp>
      <p:sp>
        <p:nvSpPr>
          <p:cNvPr id="3" name="TextBox 2"/>
          <p:cNvSpPr txBox="1"/>
          <p:nvPr/>
        </p:nvSpPr>
        <p:spPr>
          <a:xfrm>
            <a:off x="0" y="4500570"/>
            <a:ext cx="1713931" cy="1200329"/>
          </a:xfrm>
          <a:prstGeom prst="rect">
            <a:avLst/>
          </a:prstGeom>
          <a:noFill/>
        </p:spPr>
        <p:txBody>
          <a:bodyPr wrap="none" rtlCol="0">
            <a:spAutoFit/>
          </a:bodyPr>
          <a:lstStyle/>
          <a:p>
            <a:r>
              <a:rPr lang="en-US" dirty="0">
                <a:solidFill>
                  <a:srgbClr val="000000"/>
                </a:solidFill>
                <a:latin typeface="Baskerville Old Face" pitchFamily="18" charset="0"/>
              </a:rPr>
              <a:t>MK Mathew</a:t>
            </a:r>
          </a:p>
          <a:p>
            <a:r>
              <a:rPr lang="en-US" sz="1200" dirty="0">
                <a:solidFill>
                  <a:srgbClr val="000000"/>
                </a:solidFill>
              </a:rPr>
              <a:t>NCBS, TIFR</a:t>
            </a:r>
          </a:p>
          <a:p>
            <a:r>
              <a:rPr lang="en-US" sz="1200" dirty="0">
                <a:solidFill>
                  <a:srgbClr val="000000"/>
                </a:solidFill>
              </a:rPr>
              <a:t>UAS – GKVK Campus</a:t>
            </a:r>
          </a:p>
          <a:p>
            <a:r>
              <a:rPr lang="en-US" sz="1200" dirty="0">
                <a:solidFill>
                  <a:srgbClr val="000000"/>
                </a:solidFill>
              </a:rPr>
              <a:t>Bangalore</a:t>
            </a:r>
          </a:p>
          <a:p>
            <a:endParaRPr lang="en-US" dirty="0">
              <a:solidFill>
                <a:srgbClr val="000000"/>
              </a:solidFill>
            </a:endParaRPr>
          </a:p>
        </p:txBody>
      </p:sp>
      <p:pic>
        <p:nvPicPr>
          <p:cNvPr id="113667" name="Picture 3"/>
          <p:cNvPicPr>
            <a:picLocks noChangeAspect="1" noChangeArrowheads="1"/>
          </p:cNvPicPr>
          <p:nvPr/>
        </p:nvPicPr>
        <p:blipFill>
          <a:blip r:embed="rId2" cstate="print"/>
          <a:srcRect/>
          <a:stretch>
            <a:fillRect/>
          </a:stretch>
        </p:blipFill>
        <p:spPr bwMode="auto">
          <a:xfrm>
            <a:off x="135810" y="2357430"/>
            <a:ext cx="8872377" cy="2143140"/>
          </a:xfrm>
          <a:prstGeom prst="rect">
            <a:avLst/>
          </a:prstGeom>
          <a:noFill/>
          <a:ln w="9525">
            <a:noFill/>
            <a:miter lim="800000"/>
            <a:headEnd/>
            <a:tailEnd/>
          </a:ln>
          <a:effectLst/>
        </p:spPr>
      </p:pic>
      <p:sp>
        <p:nvSpPr>
          <p:cNvPr id="5" name="Rectangle 4"/>
          <p:cNvSpPr/>
          <p:nvPr/>
        </p:nvSpPr>
        <p:spPr>
          <a:xfrm>
            <a:off x="3923928" y="5109167"/>
            <a:ext cx="5220072" cy="1477328"/>
          </a:xfrm>
          <a:prstGeom prst="rect">
            <a:avLst/>
          </a:prstGeom>
        </p:spPr>
        <p:txBody>
          <a:bodyPr wrap="square">
            <a:spAutoFit/>
          </a:bodyPr>
          <a:lstStyle/>
          <a:p>
            <a:r>
              <a:rPr lang="en-US" dirty="0">
                <a:solidFill>
                  <a:srgbClr val="FFFFFF"/>
                </a:solidFill>
              </a:rPr>
              <a:t>IBRO Course in Neuroscience</a:t>
            </a:r>
            <a:endParaRPr lang="en-GB" dirty="0">
              <a:solidFill>
                <a:srgbClr val="FFFFFF"/>
              </a:solidFill>
            </a:endParaRPr>
          </a:p>
          <a:p>
            <a:r>
              <a:rPr lang="en-US" dirty="0">
                <a:solidFill>
                  <a:srgbClr val="FFFFFF"/>
                </a:solidFill>
              </a:rPr>
              <a:t>Center for Cognitive Neuroscience &amp; Semantics, University of Latvia</a:t>
            </a:r>
            <a:endParaRPr lang="en-GB" dirty="0">
              <a:solidFill>
                <a:srgbClr val="FFFFFF"/>
              </a:solidFill>
            </a:endParaRPr>
          </a:p>
          <a:p>
            <a:r>
              <a:rPr lang="en-US" dirty="0">
                <a:solidFill>
                  <a:srgbClr val="FFFFFF"/>
                </a:solidFill>
              </a:rPr>
              <a:t>Riga, Latvia</a:t>
            </a:r>
            <a:endParaRPr lang="en-GB" dirty="0">
              <a:solidFill>
                <a:srgbClr val="FFFFFF"/>
              </a:solidFill>
            </a:endParaRPr>
          </a:p>
          <a:p>
            <a:r>
              <a:rPr lang="en-US" dirty="0">
                <a:solidFill>
                  <a:srgbClr val="FFFFFF"/>
                </a:solidFill>
              </a:rPr>
              <a:t>August 21-August 29,  2013</a:t>
            </a:r>
            <a:endParaRPr lang="en-GB" dirty="0">
              <a:solidFill>
                <a:srgbClr val="FFFFFF"/>
              </a:solidFill>
            </a:endParaRPr>
          </a:p>
        </p:txBody>
      </p:sp>
    </p:spTree>
    <p:extLst>
      <p:ext uri="{BB962C8B-B14F-4D97-AF65-F5344CB8AC3E}">
        <p14:creationId xmlns:p14="http://schemas.microsoft.com/office/powerpoint/2010/main" val="300213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28564" y="6550247"/>
            <a:ext cx="3815468" cy="307777"/>
          </a:xfrm>
          <a:prstGeom prst="rect">
            <a:avLst/>
          </a:prstGeom>
        </p:spPr>
        <p:txBody>
          <a:bodyPr wrap="none">
            <a:spAutoFit/>
          </a:bodyPr>
          <a:lstStyle/>
          <a:p>
            <a:r>
              <a:rPr lang="en-US" sz="1400" dirty="0" err="1">
                <a:solidFill>
                  <a:srgbClr val="000000"/>
                </a:solidFill>
              </a:rPr>
              <a:t>Fiala</a:t>
            </a:r>
            <a:r>
              <a:rPr lang="en-US" sz="1400" dirty="0">
                <a:solidFill>
                  <a:srgbClr val="000000"/>
                </a:solidFill>
              </a:rPr>
              <a:t> et al (2010) Current Biology 20, R897–R903</a:t>
            </a:r>
          </a:p>
        </p:txBody>
      </p:sp>
      <p:pic>
        <p:nvPicPr>
          <p:cNvPr id="1026" name="Picture 2"/>
          <p:cNvPicPr>
            <a:picLocks noChangeAspect="1" noChangeArrowheads="1"/>
          </p:cNvPicPr>
          <p:nvPr/>
        </p:nvPicPr>
        <p:blipFill>
          <a:blip r:embed="rId2" cstate="print"/>
          <a:srcRect/>
          <a:stretch>
            <a:fillRect/>
          </a:stretch>
        </p:blipFill>
        <p:spPr bwMode="auto">
          <a:xfrm>
            <a:off x="0" y="-24"/>
            <a:ext cx="9159323" cy="4429156"/>
          </a:xfrm>
          <a:prstGeom prst="rect">
            <a:avLst/>
          </a:prstGeom>
          <a:noFill/>
          <a:ln w="9525">
            <a:noFill/>
            <a:miter lim="800000"/>
            <a:headEnd/>
            <a:tailEnd/>
          </a:ln>
          <a:effectLst/>
        </p:spPr>
      </p:pic>
      <p:sp>
        <p:nvSpPr>
          <p:cNvPr id="4" name="Rectangle 3"/>
          <p:cNvSpPr/>
          <p:nvPr/>
        </p:nvSpPr>
        <p:spPr>
          <a:xfrm>
            <a:off x="142844" y="4549676"/>
            <a:ext cx="9001156" cy="1200329"/>
          </a:xfrm>
          <a:prstGeom prst="rect">
            <a:avLst/>
          </a:prstGeom>
        </p:spPr>
        <p:txBody>
          <a:bodyPr wrap="square">
            <a:spAutoFit/>
          </a:bodyPr>
          <a:lstStyle/>
          <a:p>
            <a:r>
              <a:rPr lang="en-US" dirty="0">
                <a:solidFill>
                  <a:srgbClr val="000000"/>
                </a:solidFill>
              </a:rPr>
              <a:t>(C) The channel protein channelrhodopsin-2 (ChR2) is a monomolecular protein that is in itself</a:t>
            </a:r>
          </a:p>
          <a:p>
            <a:r>
              <a:rPr lang="en-US" dirty="0">
                <a:solidFill>
                  <a:srgbClr val="000000"/>
                </a:solidFill>
              </a:rPr>
              <a:t>light sensitive due to a binding site for </a:t>
            </a:r>
            <a:r>
              <a:rPr lang="en-US" dirty="0" err="1">
                <a:solidFill>
                  <a:srgbClr val="000000"/>
                </a:solidFill>
              </a:rPr>
              <a:t>alltrans</a:t>
            </a:r>
            <a:r>
              <a:rPr lang="en-US" dirty="0">
                <a:solidFill>
                  <a:srgbClr val="000000"/>
                </a:solidFill>
              </a:rPr>
              <a:t> retinal. Illumination of the channel with blue light causes the opening of the channel, ultimately leading to a depolarization of the neuronal membrane</a:t>
            </a:r>
          </a:p>
        </p:txBody>
      </p:sp>
    </p:spTree>
    <p:extLst>
      <p:ext uri="{BB962C8B-B14F-4D97-AF65-F5344CB8AC3E}">
        <p14:creationId xmlns:p14="http://schemas.microsoft.com/office/powerpoint/2010/main" val="1453015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5930" y="1214422"/>
            <a:ext cx="9088153" cy="3933841"/>
          </a:xfrm>
          <a:prstGeom prst="rect">
            <a:avLst/>
          </a:prstGeom>
          <a:noFill/>
          <a:ln w="9525">
            <a:noFill/>
            <a:miter lim="800000"/>
            <a:headEnd/>
            <a:tailEnd/>
          </a:ln>
          <a:effectLst/>
        </p:spPr>
      </p:pic>
      <p:sp>
        <p:nvSpPr>
          <p:cNvPr id="6" name="TextBox 5"/>
          <p:cNvSpPr txBox="1"/>
          <p:nvPr/>
        </p:nvSpPr>
        <p:spPr>
          <a:xfrm>
            <a:off x="4571947" y="6550247"/>
            <a:ext cx="4572085" cy="307777"/>
          </a:xfrm>
          <a:prstGeom prst="rect">
            <a:avLst/>
          </a:prstGeom>
          <a:noFill/>
        </p:spPr>
        <p:txBody>
          <a:bodyPr wrap="none" rtlCol="0">
            <a:spAutoFit/>
          </a:bodyPr>
          <a:lstStyle/>
          <a:p>
            <a:r>
              <a:rPr lang="en-US" sz="1400" dirty="0">
                <a:solidFill>
                  <a:srgbClr val="000000"/>
                </a:solidFill>
              </a:rPr>
              <a:t>Bernstein (2012) Current Opinion in Neurobiology 22:61–71</a:t>
            </a:r>
          </a:p>
        </p:txBody>
      </p:sp>
    </p:spTree>
    <p:extLst>
      <p:ext uri="{BB962C8B-B14F-4D97-AF65-F5344CB8AC3E}">
        <p14:creationId xmlns:p14="http://schemas.microsoft.com/office/powerpoint/2010/main" val="370068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20" y="357167"/>
            <a:ext cx="2660729" cy="1285884"/>
          </a:xfrm>
          <a:prstGeom prst="rect">
            <a:avLst/>
          </a:prstGeom>
          <a:noFill/>
          <a:ln w="9525">
            <a:noFill/>
            <a:miter lim="800000"/>
            <a:headEnd/>
            <a:tailEnd/>
          </a:ln>
          <a:effectLst/>
        </p:spPr>
      </p:pic>
      <p:sp>
        <p:nvSpPr>
          <p:cNvPr id="3" name="Rectangle 2"/>
          <p:cNvSpPr/>
          <p:nvPr/>
        </p:nvSpPr>
        <p:spPr>
          <a:xfrm>
            <a:off x="0" y="2071678"/>
            <a:ext cx="3071802" cy="2308324"/>
          </a:xfrm>
          <a:prstGeom prst="rect">
            <a:avLst/>
          </a:prstGeom>
        </p:spPr>
        <p:txBody>
          <a:bodyPr wrap="square">
            <a:spAutoFit/>
          </a:bodyPr>
          <a:lstStyle/>
          <a:p>
            <a:r>
              <a:rPr lang="en-US" dirty="0">
                <a:solidFill>
                  <a:prstClr val="black"/>
                </a:solidFill>
              </a:rPr>
              <a:t>(D) Fluorescence image showing ChR2-GFP expression in deep layers of cortex (coronal slice; dotted magenta circle indicates diameter of virus injection </a:t>
            </a:r>
            <a:r>
              <a:rPr lang="en-US" dirty="0" err="1">
                <a:solidFill>
                  <a:prstClr val="black"/>
                </a:solidFill>
              </a:rPr>
              <a:t>cannula</a:t>
            </a:r>
            <a:r>
              <a:rPr lang="en-US" dirty="0">
                <a:solidFill>
                  <a:prstClr val="black"/>
                </a:solidFill>
              </a:rPr>
              <a:t>). (E) Representative cortical neuron expressing ChR2-GFP.</a:t>
            </a:r>
          </a:p>
        </p:txBody>
      </p:sp>
      <p:pic>
        <p:nvPicPr>
          <p:cNvPr id="1027" name="Picture 3"/>
          <p:cNvPicPr>
            <a:picLocks noChangeAspect="1" noChangeArrowheads="1"/>
          </p:cNvPicPr>
          <p:nvPr/>
        </p:nvPicPr>
        <p:blipFill>
          <a:blip r:embed="rId3" cstate="print"/>
          <a:srcRect/>
          <a:stretch>
            <a:fillRect/>
          </a:stretch>
        </p:blipFill>
        <p:spPr bwMode="auto">
          <a:xfrm>
            <a:off x="3357554" y="0"/>
            <a:ext cx="5786446" cy="5123602"/>
          </a:xfrm>
          <a:prstGeom prst="rect">
            <a:avLst/>
          </a:prstGeom>
          <a:noFill/>
          <a:ln w="9525">
            <a:noFill/>
            <a:miter lim="800000"/>
            <a:headEnd/>
            <a:tailEnd/>
          </a:ln>
          <a:effectLst/>
        </p:spPr>
      </p:pic>
      <p:sp>
        <p:nvSpPr>
          <p:cNvPr id="5" name="Rectangle 4"/>
          <p:cNvSpPr/>
          <p:nvPr/>
        </p:nvSpPr>
        <p:spPr>
          <a:xfrm>
            <a:off x="0" y="5042142"/>
            <a:ext cx="9144000" cy="1815882"/>
          </a:xfrm>
          <a:prstGeom prst="rect">
            <a:avLst/>
          </a:prstGeom>
        </p:spPr>
        <p:txBody>
          <a:bodyPr wrap="square">
            <a:spAutoFit/>
          </a:bodyPr>
          <a:lstStyle/>
          <a:p>
            <a:r>
              <a:rPr lang="en-US" sz="1400" dirty="0">
                <a:solidFill>
                  <a:prstClr val="black"/>
                </a:solidFill>
              </a:rPr>
              <a:t>(A) Apparatus for optical activation and electrical recording. (Ai) Schematic. (</a:t>
            </a:r>
            <a:r>
              <a:rPr lang="en-US" sz="1400" dirty="0" err="1">
                <a:solidFill>
                  <a:prstClr val="black"/>
                </a:solidFill>
              </a:rPr>
              <a:t>Aii</a:t>
            </a:r>
            <a:r>
              <a:rPr lang="en-US" sz="1400" dirty="0">
                <a:solidFill>
                  <a:prstClr val="black"/>
                </a:solidFill>
              </a:rPr>
              <a:t>) Photograph, showing optical fiber (200 mm diameter) and electrode (200 mm shank diameter) in guide tubes. (B and C) Increases in spiking activity in one neuron during blue light illumination (five pulses, 20 ms duration each [B], and 1 pulse, 200 ms duration [C]). In each panel, shown at top is a spike raster plot displaying each spike as a black dot; 40 trials are shown in horizontal rows (in this and subsequent raster plots); shown at bottom is a histogram of instantaneous firing rate, averaged across all trials; bin size, 5 ms (in this and subsequent histogram plots). Periods of blue light illumination are indicated by horizontal blue dashes, in this and subsequent panels. (D and E) Decreases in spiking activity in one neuron during blue light illumination (five pulses, 20 ms duration (D), and one pulse, 200 ms duration [E])</a:t>
            </a:r>
          </a:p>
        </p:txBody>
      </p:sp>
      <p:sp>
        <p:nvSpPr>
          <p:cNvPr id="6" name="Rectangle 5"/>
          <p:cNvSpPr/>
          <p:nvPr/>
        </p:nvSpPr>
        <p:spPr>
          <a:xfrm>
            <a:off x="6429388" y="6621685"/>
            <a:ext cx="2747227" cy="307777"/>
          </a:xfrm>
          <a:prstGeom prst="rect">
            <a:avLst/>
          </a:prstGeom>
        </p:spPr>
        <p:txBody>
          <a:bodyPr wrap="none">
            <a:spAutoFit/>
          </a:bodyPr>
          <a:lstStyle/>
          <a:p>
            <a:r>
              <a:rPr lang="en-US" sz="1400" dirty="0">
                <a:solidFill>
                  <a:prstClr val="black"/>
                </a:solidFill>
              </a:rPr>
              <a:t>Han et al (09) Neuron 62, 191–198</a:t>
            </a:r>
          </a:p>
        </p:txBody>
      </p:sp>
    </p:spTree>
    <p:extLst>
      <p:ext uri="{BB962C8B-B14F-4D97-AF65-F5344CB8AC3E}">
        <p14:creationId xmlns:p14="http://schemas.microsoft.com/office/powerpoint/2010/main" val="307440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0152" y="6309320"/>
            <a:ext cx="733983" cy="369332"/>
          </a:xfrm>
          <a:prstGeom prst="rect">
            <a:avLst/>
          </a:prstGeom>
          <a:noFill/>
        </p:spPr>
        <p:txBody>
          <a:bodyPr wrap="none" rtlCol="0">
            <a:spAutoFit/>
          </a:bodyPr>
          <a:lstStyle/>
          <a:p>
            <a:r>
              <a:rPr lang="en-US" dirty="0" smtClean="0"/>
              <a:t>worm</a:t>
            </a:r>
            <a:endParaRPr lang="en-GB" dirty="0"/>
          </a:p>
        </p:txBody>
      </p:sp>
    </p:spTree>
    <p:extLst>
      <p:ext uri="{BB962C8B-B14F-4D97-AF65-F5344CB8AC3E}">
        <p14:creationId xmlns:p14="http://schemas.microsoft.com/office/powerpoint/2010/main" val="54863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4248" y="6453336"/>
            <a:ext cx="830677" cy="369332"/>
          </a:xfrm>
          <a:prstGeom prst="rect">
            <a:avLst/>
          </a:prstGeom>
          <a:noFill/>
        </p:spPr>
        <p:txBody>
          <a:bodyPr wrap="none" rtlCol="0">
            <a:spAutoFit/>
          </a:bodyPr>
          <a:lstStyle/>
          <a:p>
            <a:r>
              <a:rPr lang="en-US" dirty="0" smtClean="0"/>
              <a:t>Mouse</a:t>
            </a:r>
            <a:endParaRPr lang="en-GB" dirty="0"/>
          </a:p>
        </p:txBody>
      </p:sp>
    </p:spTree>
    <p:extLst>
      <p:ext uri="{BB962C8B-B14F-4D97-AF65-F5344CB8AC3E}">
        <p14:creationId xmlns:p14="http://schemas.microsoft.com/office/powerpoint/2010/main" val="852717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2870" y="142852"/>
            <a:ext cx="3714750" cy="2047875"/>
          </a:xfrm>
          <a:prstGeom prst="rect">
            <a:avLst/>
          </a:prstGeom>
          <a:noFill/>
          <a:ln w="9525">
            <a:noFill/>
            <a:miter lim="800000"/>
            <a:headEnd/>
            <a:tailEnd/>
          </a:ln>
          <a:effectLst/>
        </p:spPr>
      </p:pic>
      <p:sp>
        <p:nvSpPr>
          <p:cNvPr id="2" name="Rectangle 1"/>
          <p:cNvSpPr/>
          <p:nvPr/>
        </p:nvSpPr>
        <p:spPr>
          <a:xfrm>
            <a:off x="35496" y="2638067"/>
            <a:ext cx="8784976" cy="2031325"/>
          </a:xfrm>
          <a:prstGeom prst="rect">
            <a:avLst/>
          </a:prstGeom>
        </p:spPr>
        <p:txBody>
          <a:bodyPr wrap="square">
            <a:spAutoFit/>
          </a:bodyPr>
          <a:lstStyle/>
          <a:p>
            <a:r>
              <a:rPr lang="en-US" b="1" dirty="0"/>
              <a:t>Classical studies of mammalian movement control define a prominent role for the primary motor cortex. Investigating the mouse whisker system, we found an additional and equally direct pathway for cortical motor control driven by the primary somatosensory cortex. Whereas activity in primary motor cortex directly evokes exploratory whisker protraction, primary somatosensory cortex directly drives whisker retraction, providing a rapid negative feedback signal for sensorimotor integration. Motor control by sensory cortex suggests the need to reevaluate the functional organization of cortical maps.</a:t>
            </a:r>
            <a:endParaRPr lang="en-GB" dirty="0"/>
          </a:p>
        </p:txBody>
      </p:sp>
      <p:sp>
        <p:nvSpPr>
          <p:cNvPr id="3" name="TextBox 2"/>
          <p:cNvSpPr txBox="1"/>
          <p:nvPr/>
        </p:nvSpPr>
        <p:spPr>
          <a:xfrm>
            <a:off x="5292080" y="6577607"/>
            <a:ext cx="3892925" cy="307777"/>
          </a:xfrm>
          <a:prstGeom prst="rect">
            <a:avLst/>
          </a:prstGeom>
          <a:noFill/>
        </p:spPr>
        <p:txBody>
          <a:bodyPr wrap="none" rtlCol="0">
            <a:spAutoFit/>
          </a:bodyPr>
          <a:lstStyle/>
          <a:p>
            <a:r>
              <a:rPr lang="en-US" sz="1400" dirty="0" err="1" smtClean="0"/>
              <a:t>Matyas</a:t>
            </a:r>
            <a:r>
              <a:rPr lang="en-US" sz="1400" dirty="0" smtClean="0"/>
              <a:t> … Petersen (2010) Science </a:t>
            </a:r>
            <a:r>
              <a:rPr lang="en-GB" sz="1400" u="sng" dirty="0" smtClean="0"/>
              <a:t>330</a:t>
            </a:r>
            <a:r>
              <a:rPr lang="en-GB" sz="1400" dirty="0" smtClean="0"/>
              <a:t>, 1240-1243</a:t>
            </a:r>
            <a:r>
              <a:rPr lang="en-GB" sz="1400" dirty="0"/>
              <a:t> </a:t>
            </a:r>
            <a:endParaRPr lang="en-GB" sz="1400" dirty="0"/>
          </a:p>
        </p:txBody>
      </p:sp>
    </p:spTree>
    <p:extLst>
      <p:ext uri="{BB962C8B-B14F-4D97-AF65-F5344CB8AC3E}">
        <p14:creationId xmlns:p14="http://schemas.microsoft.com/office/powerpoint/2010/main" val="836742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q.edu.au/think/images/Research/FrancoisFi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896" y="4038550"/>
            <a:ext cx="6372225" cy="29908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624"/>
            <a:ext cx="9189566" cy="3857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11960" y="4293096"/>
            <a:ext cx="4390946" cy="307777"/>
          </a:xfrm>
          <a:prstGeom prst="rect">
            <a:avLst/>
          </a:prstGeom>
          <a:noFill/>
        </p:spPr>
        <p:txBody>
          <a:bodyPr wrap="none" rtlCol="0">
            <a:spAutoFit/>
          </a:bodyPr>
          <a:lstStyle/>
          <a:p>
            <a:r>
              <a:rPr lang="en-US" sz="1400" dirty="0" smtClean="0"/>
              <a:t>Kim et al (2001) </a:t>
            </a:r>
            <a:r>
              <a:rPr lang="fr-FR" sz="1400" dirty="0"/>
              <a:t>Neuroscience </a:t>
            </a:r>
            <a:r>
              <a:rPr lang="fr-FR" sz="1400" dirty="0" err="1"/>
              <a:t>Letters</a:t>
            </a:r>
            <a:r>
              <a:rPr lang="fr-FR" sz="1400" dirty="0"/>
              <a:t> </a:t>
            </a:r>
            <a:r>
              <a:rPr lang="fr-FR" sz="1400" u="sng" dirty="0" smtClean="0"/>
              <a:t>298</a:t>
            </a:r>
            <a:r>
              <a:rPr lang="fr-FR" sz="1400" dirty="0" smtClean="0"/>
              <a:t>: 217 - 221</a:t>
            </a:r>
            <a:endParaRPr lang="en-GB" sz="1400" dirty="0"/>
          </a:p>
        </p:txBody>
      </p:sp>
    </p:spTree>
    <p:extLst>
      <p:ext uri="{BB962C8B-B14F-4D97-AF65-F5344CB8AC3E}">
        <p14:creationId xmlns:p14="http://schemas.microsoft.com/office/powerpoint/2010/main" val="169442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07" y="332656"/>
            <a:ext cx="8743677" cy="298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3314015"/>
            <a:ext cx="9144000" cy="3139321"/>
          </a:xfrm>
          <a:prstGeom prst="rect">
            <a:avLst/>
          </a:prstGeom>
        </p:spPr>
        <p:txBody>
          <a:bodyPr wrap="square">
            <a:spAutoFit/>
          </a:bodyPr>
          <a:lstStyle/>
          <a:p>
            <a:r>
              <a:rPr lang="en-GB" dirty="0"/>
              <a:t>In 1971,O’Keefe and </a:t>
            </a:r>
            <a:r>
              <a:rPr lang="en-GB" dirty="0" err="1" smtClean="0"/>
              <a:t>Dostrovsky</a:t>
            </a:r>
            <a:r>
              <a:rPr lang="en-GB" dirty="0"/>
              <a:t> </a:t>
            </a:r>
            <a:r>
              <a:rPr lang="en-GB" dirty="0" smtClean="0"/>
              <a:t>found </a:t>
            </a:r>
            <a:r>
              <a:rPr lang="en-GB" dirty="0"/>
              <a:t>that single </a:t>
            </a:r>
            <a:r>
              <a:rPr lang="en-GB" dirty="0" smtClean="0"/>
              <a:t>hippocampal </a:t>
            </a:r>
            <a:r>
              <a:rPr lang="en-US" dirty="0" smtClean="0"/>
              <a:t>neurons </a:t>
            </a:r>
            <a:r>
              <a:rPr lang="en-US" dirty="0"/>
              <a:t>increased their firing </a:t>
            </a:r>
            <a:r>
              <a:rPr lang="en-US" dirty="0" smtClean="0"/>
              <a:t>rate </a:t>
            </a:r>
            <a:r>
              <a:rPr lang="en-GB" dirty="0" smtClean="0"/>
              <a:t>whenever </a:t>
            </a:r>
            <a:r>
              <a:rPr lang="en-GB" dirty="0"/>
              <a:t>a rat traversed a </a:t>
            </a:r>
            <a:r>
              <a:rPr lang="en-GB" dirty="0" smtClean="0"/>
              <a:t>particular </a:t>
            </a:r>
            <a:r>
              <a:rPr lang="en-US" dirty="0" smtClean="0"/>
              <a:t>region </a:t>
            </a:r>
            <a:r>
              <a:rPr lang="en-US" dirty="0"/>
              <a:t>of a chamber8.When </a:t>
            </a:r>
            <a:r>
              <a:rPr lang="en-US" dirty="0" smtClean="0"/>
              <a:t>they </a:t>
            </a:r>
            <a:r>
              <a:rPr lang="en-GB" dirty="0" smtClean="0"/>
              <a:t>recorded </a:t>
            </a:r>
            <a:r>
              <a:rPr lang="en-GB" dirty="0"/>
              <a:t>extracellular </a:t>
            </a:r>
            <a:r>
              <a:rPr lang="en-GB" dirty="0" smtClean="0"/>
              <a:t>action </a:t>
            </a:r>
            <a:r>
              <a:rPr lang="en-US" dirty="0" smtClean="0"/>
              <a:t>potentials </a:t>
            </a:r>
            <a:r>
              <a:rPr lang="en-US" dirty="0"/>
              <a:t>from the hippocampus </a:t>
            </a:r>
            <a:r>
              <a:rPr lang="en-US" dirty="0" smtClean="0"/>
              <a:t>of freely </a:t>
            </a:r>
            <a:r>
              <a:rPr lang="en-US" dirty="0"/>
              <a:t>moving rats, some </a:t>
            </a:r>
            <a:r>
              <a:rPr lang="en-US" dirty="0" smtClean="0"/>
              <a:t>hippocampal </a:t>
            </a:r>
            <a:r>
              <a:rPr lang="en-GB" dirty="0" smtClean="0"/>
              <a:t>pyramidal </a:t>
            </a:r>
            <a:r>
              <a:rPr lang="en-GB" dirty="0"/>
              <a:t>cells demonstrated </a:t>
            </a:r>
            <a:r>
              <a:rPr lang="en-GB" dirty="0" smtClean="0"/>
              <a:t>firing </a:t>
            </a:r>
            <a:r>
              <a:rPr lang="en-US" dirty="0" smtClean="0"/>
              <a:t>patterns </a:t>
            </a:r>
            <a:r>
              <a:rPr lang="en-US" dirty="0"/>
              <a:t>that seemed to depend on </a:t>
            </a:r>
            <a:r>
              <a:rPr lang="en-US" dirty="0" smtClean="0"/>
              <a:t>the animal’s </a:t>
            </a:r>
            <a:r>
              <a:rPr lang="en-US" dirty="0"/>
              <a:t>location in the </a:t>
            </a:r>
            <a:r>
              <a:rPr lang="en-US" dirty="0" smtClean="0"/>
              <a:t>environment. When </a:t>
            </a:r>
            <a:r>
              <a:rPr lang="en-US" dirty="0"/>
              <a:t>the rat left the ‘place’ that </a:t>
            </a:r>
            <a:r>
              <a:rPr lang="en-US" dirty="0" smtClean="0"/>
              <a:t>was encoded </a:t>
            </a:r>
            <a:r>
              <a:rPr lang="en-US" dirty="0"/>
              <a:t>by a given cell, the cell </a:t>
            </a:r>
            <a:r>
              <a:rPr lang="en-US" dirty="0" smtClean="0"/>
              <a:t>fell almost </a:t>
            </a:r>
            <a:r>
              <a:rPr lang="en-US" dirty="0"/>
              <a:t>silent. In an open field, </a:t>
            </a:r>
            <a:r>
              <a:rPr lang="en-US" dirty="0" smtClean="0"/>
              <a:t>the firing </a:t>
            </a:r>
            <a:r>
              <a:rPr lang="en-US" dirty="0"/>
              <a:t>rate was also independent of </a:t>
            </a:r>
            <a:r>
              <a:rPr lang="en-US" dirty="0" smtClean="0"/>
              <a:t>the direction </a:t>
            </a:r>
            <a:r>
              <a:rPr lang="en-US" dirty="0"/>
              <a:t>in which the animal </a:t>
            </a:r>
            <a:r>
              <a:rPr lang="en-US" dirty="0" smtClean="0"/>
              <a:t>entered the </a:t>
            </a:r>
            <a:r>
              <a:rPr lang="en-US" dirty="0"/>
              <a:t>area and the direction that it </a:t>
            </a:r>
            <a:r>
              <a:rPr lang="en-US" dirty="0" smtClean="0"/>
              <a:t>was facing</a:t>
            </a:r>
            <a:r>
              <a:rPr lang="en-US" dirty="0"/>
              <a:t>. The firing of each cell seemed to</a:t>
            </a:r>
          </a:p>
          <a:p>
            <a:r>
              <a:rPr lang="en-US" dirty="0"/>
              <a:t>indicate a specific location in </a:t>
            </a:r>
            <a:r>
              <a:rPr lang="en-US" dirty="0" smtClean="0"/>
              <a:t>the environment </a:t>
            </a:r>
            <a:r>
              <a:rPr lang="en-US" dirty="0"/>
              <a:t>of the rat; so these </a:t>
            </a:r>
            <a:r>
              <a:rPr lang="en-US" dirty="0" smtClean="0"/>
              <a:t>cells </a:t>
            </a:r>
            <a:r>
              <a:rPr lang="en-GB" dirty="0" smtClean="0"/>
              <a:t>are </a:t>
            </a:r>
            <a:r>
              <a:rPr lang="en-GB" dirty="0"/>
              <a:t>called ‘place cells’.</a:t>
            </a:r>
          </a:p>
          <a:p>
            <a:endParaRPr lang="en-US" dirty="0" smtClean="0"/>
          </a:p>
          <a:p>
            <a:r>
              <a:rPr lang="en-US" dirty="0" smtClean="0"/>
              <a:t>Panel </a:t>
            </a:r>
            <a:r>
              <a:rPr lang="en-US" dirty="0"/>
              <a:t>a represents the </a:t>
            </a:r>
            <a:r>
              <a:rPr lang="en-US" dirty="0" smtClean="0"/>
              <a:t>place-specific </a:t>
            </a:r>
            <a:r>
              <a:rPr lang="en-GB" dirty="0" smtClean="0"/>
              <a:t>firing </a:t>
            </a:r>
            <a:r>
              <a:rPr lang="en-GB" dirty="0"/>
              <a:t>properties of </a:t>
            </a:r>
            <a:r>
              <a:rPr lang="en-GB" dirty="0" smtClean="0"/>
              <a:t>hippocampal </a:t>
            </a:r>
            <a:r>
              <a:rPr lang="en-US" dirty="0" smtClean="0"/>
              <a:t>pyramidal </a:t>
            </a:r>
            <a:r>
              <a:rPr lang="en-US" dirty="0"/>
              <a:t>cells as a rodent runs down </a:t>
            </a:r>
            <a:r>
              <a:rPr lang="en-US" dirty="0" smtClean="0"/>
              <a:t>a </a:t>
            </a:r>
            <a:r>
              <a:rPr lang="en-GB" dirty="0" smtClean="0"/>
              <a:t>linear </a:t>
            </a:r>
            <a:r>
              <a:rPr lang="en-GB" dirty="0"/>
              <a:t>track.</a:t>
            </a:r>
          </a:p>
        </p:txBody>
      </p:sp>
      <p:sp>
        <p:nvSpPr>
          <p:cNvPr id="3" name="TextBox 2"/>
          <p:cNvSpPr txBox="1"/>
          <p:nvPr/>
        </p:nvSpPr>
        <p:spPr>
          <a:xfrm>
            <a:off x="3508509" y="6453336"/>
            <a:ext cx="4826962" cy="307777"/>
          </a:xfrm>
          <a:prstGeom prst="rect">
            <a:avLst/>
          </a:prstGeom>
          <a:noFill/>
        </p:spPr>
        <p:txBody>
          <a:bodyPr wrap="none" rtlCol="0">
            <a:spAutoFit/>
          </a:bodyPr>
          <a:lstStyle/>
          <a:p>
            <a:r>
              <a:rPr lang="en-US" sz="1400" dirty="0" smtClean="0"/>
              <a:t>.. Matt Wilson .. Susumu </a:t>
            </a:r>
            <a:r>
              <a:rPr lang="en-US" sz="1400" dirty="0" err="1" smtClean="0"/>
              <a:t>Tonegawa</a:t>
            </a:r>
            <a:r>
              <a:rPr lang="en-US" sz="1400" dirty="0" smtClean="0"/>
              <a:t> (2004) Nature Neuroscience</a:t>
            </a:r>
            <a:endParaRPr lang="en-GB" sz="1400" dirty="0"/>
          </a:p>
        </p:txBody>
      </p:sp>
    </p:spTree>
    <p:extLst>
      <p:ext uri="{BB962C8B-B14F-4D97-AF65-F5344CB8AC3E}">
        <p14:creationId xmlns:p14="http://schemas.microsoft.com/office/powerpoint/2010/main" val="4263003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0" y="6127"/>
            <a:ext cx="9114352" cy="335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180" y="3845947"/>
            <a:ext cx="9076820" cy="2031325"/>
          </a:xfrm>
          <a:prstGeom prst="rect">
            <a:avLst/>
          </a:prstGeom>
        </p:spPr>
        <p:txBody>
          <a:bodyPr wrap="square">
            <a:spAutoFit/>
          </a:bodyPr>
          <a:lstStyle/>
          <a:p>
            <a:r>
              <a:rPr lang="en-US" b="1" dirty="0">
                <a:solidFill>
                  <a:prstClr val="black"/>
                </a:solidFill>
              </a:rPr>
              <a:t>Figure 1 </a:t>
            </a:r>
            <a:r>
              <a:rPr lang="en-US" dirty="0">
                <a:solidFill>
                  <a:prstClr val="black"/>
                </a:solidFill>
              </a:rPr>
              <a:t>Place cell sequences experienced during behavior are replayed in both the forward and reverse direction during awake SWRs. Spike trains for 13 neurons with place fields on the track are shown before, during and after a single traversal. Sequences that occur during running (center) are reactivated during awake SWRs. Forward replay (left inset, red box) occurs before traversal of the environment and reverse replay (right inset, blue box) after. The CA1 local field potential is shown on top and the animal’s velocity is shown below. Adapted with permission from ref. 47. </a:t>
            </a:r>
            <a:endParaRPr lang="en-GB" dirty="0">
              <a:solidFill>
                <a:prstClr val="black"/>
              </a:solidFill>
            </a:endParaRPr>
          </a:p>
        </p:txBody>
      </p:sp>
      <p:sp>
        <p:nvSpPr>
          <p:cNvPr id="3" name="TextBox 2"/>
          <p:cNvSpPr txBox="1"/>
          <p:nvPr/>
        </p:nvSpPr>
        <p:spPr>
          <a:xfrm>
            <a:off x="4572000" y="6381328"/>
            <a:ext cx="4556953" cy="307777"/>
          </a:xfrm>
          <a:prstGeom prst="rect">
            <a:avLst/>
          </a:prstGeom>
          <a:noFill/>
        </p:spPr>
        <p:txBody>
          <a:bodyPr wrap="none" rtlCol="0">
            <a:spAutoFit/>
          </a:bodyPr>
          <a:lstStyle/>
          <a:p>
            <a:r>
              <a:rPr lang="en-US" sz="1400" dirty="0">
                <a:solidFill>
                  <a:prstClr val="black"/>
                </a:solidFill>
              </a:rPr>
              <a:t>Carr </a:t>
            </a:r>
            <a:r>
              <a:rPr lang="en-US" sz="1400" dirty="0" err="1">
                <a:solidFill>
                  <a:prstClr val="black"/>
                </a:solidFill>
              </a:rPr>
              <a:t>Jadhav</a:t>
            </a:r>
            <a:r>
              <a:rPr lang="en-US" sz="1400" dirty="0">
                <a:solidFill>
                  <a:prstClr val="black"/>
                </a:solidFill>
              </a:rPr>
              <a:t> Frank (2011) Nature Neuroscience </a:t>
            </a:r>
            <a:r>
              <a:rPr lang="en-US" sz="1400" u="sng" dirty="0">
                <a:solidFill>
                  <a:prstClr val="black"/>
                </a:solidFill>
              </a:rPr>
              <a:t>14</a:t>
            </a:r>
            <a:r>
              <a:rPr lang="en-US" sz="1400" dirty="0">
                <a:solidFill>
                  <a:prstClr val="black"/>
                </a:solidFill>
              </a:rPr>
              <a:t>, 147 - 153</a:t>
            </a:r>
            <a:endParaRPr lang="en-GB" sz="1400" dirty="0">
              <a:solidFill>
                <a:prstClr val="black"/>
              </a:solidFill>
            </a:endParaRPr>
          </a:p>
        </p:txBody>
      </p:sp>
    </p:spTree>
    <p:extLst>
      <p:ext uri="{BB962C8B-B14F-4D97-AF65-F5344CB8AC3E}">
        <p14:creationId xmlns:p14="http://schemas.microsoft.com/office/powerpoint/2010/main" val="190222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61"/>
            <a:ext cx="8640960" cy="458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43746" y="6433591"/>
            <a:ext cx="2936766" cy="307777"/>
          </a:xfrm>
          <a:prstGeom prst="rect">
            <a:avLst/>
          </a:prstGeom>
          <a:noFill/>
        </p:spPr>
        <p:txBody>
          <a:bodyPr wrap="none" rtlCol="0">
            <a:spAutoFit/>
          </a:bodyPr>
          <a:lstStyle/>
          <a:p>
            <a:r>
              <a:rPr lang="en-US" sz="1400" dirty="0" err="1">
                <a:solidFill>
                  <a:prstClr val="black"/>
                </a:solidFill>
              </a:rPr>
              <a:t>Jadhav</a:t>
            </a:r>
            <a:r>
              <a:rPr lang="en-US" sz="1400" dirty="0">
                <a:solidFill>
                  <a:prstClr val="black"/>
                </a:solidFill>
              </a:rPr>
              <a:t> et al (2012) </a:t>
            </a:r>
            <a:r>
              <a:rPr lang="en-GB" sz="1400" i="1" dirty="0">
                <a:solidFill>
                  <a:prstClr val="black"/>
                </a:solidFill>
              </a:rPr>
              <a:t>Science </a:t>
            </a:r>
            <a:r>
              <a:rPr lang="en-GB" sz="1400" b="1" dirty="0">
                <a:solidFill>
                  <a:prstClr val="black"/>
                </a:solidFill>
              </a:rPr>
              <a:t>336</a:t>
            </a:r>
            <a:r>
              <a:rPr lang="en-GB" sz="1400" dirty="0">
                <a:solidFill>
                  <a:prstClr val="black"/>
                </a:solidFill>
              </a:rPr>
              <a:t>, 1454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795" y="4486275"/>
            <a:ext cx="338137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99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GBgZGBgYGRcdGBYcGBgYFxgaFxwYHCggHBolHBUVITEhJSkrLi4uFx8zODMsNygtLiwBCgoKDgwOFA8PFCwZFBkrNyssLCwsKzcsKzcrLCw3LCssKyw3KysrLCsrNysrKysrKysrKysrKysrKysrKysrK//AABEIASQArAMBIgACEQEDEQH/xAAbAAAABwEAAAAAAAAAAAAAAAABAgMEBQYHAP/EAEsQAAEDAgMEBQcIBwcCBwAAAAEAAhEDIQQSMQVBUWEGEyJxgQcykaGxsvAjJDNCUoLB0VNicpLS4fEUF0Njc6LCVJMVFjREg6Pi/8QAGAEBAQEBAQAAAAAAAAAAAAAAAAECAwT/xAAZEQEBAQEBAQAAAAAAAAAAAAAAARECEiH/2gAMAwEAAhEDEQA/ANMlAwoChleN6glCHIhIhIVa7RvVwOyUVxTEbQ4A+hI1sdAlxa0frEJglHoW1ANVU8X0moNs6u3ubJ9kqGxPTbDjQVH+r2q+TGgvqN4j0ohxLBPaCzZ/TsfVoDxd+QTV/TupupUgeeZXyuNT/tbI84IoxjJ84LJW9N8Te1Luyu/iRP8AztiZ0pDj2D/EnkxsLazT9YIZHFZHT6eVh51KkfBw/FOqXT2daHof+YTwY1ZjRK4snes8wnTylvFVvdBCl8N0yoO/xgOT2lvrU8pi1ZOaO0KIw+2Wvu0seP1XAp5TxrTqSORUsDxzUOVdnHehlZHZUIC6UOXvQNXPA1TWrjR9USmm2cV1bHvInKJAOmqzvae3K9UQ5+VvBth4xcrchIue0+kNKnIfUuPqsufHh4wq9jemX6KnH6z7n0AqtMYuNMFaaw5xfSPEvmargDuaA32X9ajqj3ONyT3koz6V7IHAjTX1IpItSRZwT1gFpRHNVDTqroH0k6IQNQNCxJ5E+eRpvhELFdCJpovVQngpmEApelTQ0aJI+CjhOuqhFNO+iaYDDU5Pn5IvO/wjepHBbdxFPzKro4OhwP70qPawSJ0K6BumEMXLZnTdwtUZ4sMepytmyuk1CrZtQSfqu7LvXY+BWQEpRvxKliY3enVB7+CWkrNOg21qhqspF5cw5rG+WATYnQctFpIcudjN+K30rE0Kn3feCz2tTC0LpR9BU+77yotRnxC3GoaNpyiub/VLuprmt5KqbuppN1JO3sQOaFQzFO6CpT+IS5bG5DCBqaf8tETqk6I5IrhKBvk/quypUoYQEDULWpQtuuhQJkBIvSxailqBnVnMLpxQFo1SOJABEz4JagPUqDESitR/aho35FBYugw+dU53Z/dK1EBZh0NaRiqf3vdK1APXOs9IDpIPkan3feCovV+1XvpFPU1Pu+8FSe/ctwhMNQmnwKEN36TZGYFVIOZxSdRvxCdupwkag3Khq4b+Hx8eC5w4FK5ZQmkoG7m8kkWJ66mUm6mUDNrVwalSEdjUCTmcUIppZzVxaopq8hA1iEvMxE+CUCoYYwgObm03rsM8kEm90O0RBZOk3QYYtl+UHLunX1lUK31SlFEKVaBvWRYOh7vnNP73un8lpoHNZf0S/wDU0+8j/aVqLCIWemahNut+SqzwHtCpT2mVddu2o1e4e8FTQtckEyrmhGe2FwatKM5nNN6lNOXFEcCUQ3p0pKhdo9Ig05aLQ6LZ3XB/ZG8cypHbeErOpBtJpIeTIGpG7uaSPFVfEbGrj/BrWseyTffoPUnwTOycfXe6HZXjfAbA9hQ7Z2n1L25QHNIu3f4Hcm2w3Oo5nOpvvxY7+ElRO2qjX1C4GZ1kERyukVZ8NXZWZnYTGhB1aeBR6bOSrvRrEFtbJ9WoIPeJIKtBEJQi6PahC6pqhAjuUCRbddkSrWrnlBFbZMZT3pPBHtO1NhqnG22nK3U3MRvsmuy2EPdI+qJ1/FUOn9yFgSpppRrIUEt0Ob86pHmfdctTa1Zl0RPzmnbe73XLT2aLHTNQHSFp6qpwge0KoNbeVdNu/RVO4e8FUQxa5WE3DiiOYnEIjxZaBQUliagptLnCWiS7jDWlxHeYjxR2tTfbBaKUv8yYdyDgWz6SEAdCtpVK9arUqGAIgDQEwABya0etX2g+6zjoZWbmxD6YhoyQ0mzSfOJ5WlTdXb+JicPSbVYNXGWzxyjhbVSwW+s0HUBR+LwVJ4h9NpHNoUbT21WOFfVNKKjSR1c66RB8QmGEq46q3rHPptbpkaD2eWbeVJEU7pNsgYfFAMnK4hzOQm4O+19NxU5TdmaHcRP4e0FM+nFY5KRMF3aZmsSBAOo4/mh2JTcMLSLmkA5ss/WGYwR6StNFaqFq6o2VzB6VB0IHCUO9c5qCN284hjSNx/BN9muJqCYkt5p3t6iMjZJAzDnEjWE02fSaKzQ0yMpEnU94JlvcVRKBGi+5CWXRwIUEv0TZ86p/e90rSaZss46KCcTT+97pWkysdJUNt36Gp933lUgrXtwfJVPu+8qnlV5IA6o7WlBkK5vMrQIWlBUwwqDqzBzdm4kAnQnxhKEJJpggjUEEeCoadE9mNourMfMOdDcwiQwkTGmpVtw7cuhMco0UJtnEtc+k5h7UOkXtofz9Cldm15En0KUHe4up1LRv+OaYjZLHEOOZo1LA5waTvJaDCjcbsNrXOLsUWB5Je19QAkbg2T2Y0spfZtKnTpBjH52iSHZsxM8TJQMNvYOk+l1JaLloboIMgA27ym2L2e2kynIioQA6CS3sCBElNsZiR/aKdjla8ExvgEwPQnO0MT1j82gsBPLX2qiPqNQFvcli1FciiNYgclDokgVBHdIHfJNI3OGiY7Pqg1KJmXSc3G/G2qkekDZo/eHwVE7PYA+jBntXF4F+9BY6zLoCE4rtukTrogleiToxLPvD/aVpDBbSVnPRVnzmmebvdK0lgELHTNQe2/on/d9qqrtVa9ufRP72+1VOoVeVg4KTcVzUZxWgUd6Td8eCO7kiKhc4B7qYq2DQ62snVpPISU5ojUQINu9Ewe2qFH5viKmQVASwkHK39ojzQTxtYpvt9xogPp9tpMgtMg9xFoUDzDbMcPNilG4MpRPGSwn1oRTLJJAJ3uhoJO7zQFCYbpa0Dtkg8IP4hIv6RGq5rabXGTwPtVDz/wAOz12NmCQ53IANNyEjC7ae26eFaY7dV8NdH+G0kZyT9qLBviUcAZQQZBEgjQg6FAmTdEcUclEIQFLkmAlYRgxAx28ycO7kWlQNCg6m6kXgt7QIBBGp1lWLbLZoP7lWmOb2Mpd57ZDhcaWB4ckVba7rohclK4ukCFBNdFx84p/e90rRQeazrowPnFO/2vdK0NskLHSVD7avTf3t9qq72q1bb+ifu832qqvpkwQd9+YII9sehXkhIAhclixI1ajGXe5reEnX8VoC4JDF4tlFmeoYGgAu5x4NG8qN2p0ka0RRGY6F5HZHcN5Vd2jXcRRqvcahId51wHB0aC0C1hwVDfbeONWs+oRE2a3gAIA+OK0bo1gHPwjW064e0dmKlOWAg3tIOXmb71l7mK+9DBiX06bKRljnF1VwJGQMbl6ouiWueQ023A8UpUri8E+gWtqCnldOU02OIkagh7iQUrhNmT8pBE6SA2fbATvDbGxFMuc0UGzPZD6pkk+cczbn0a3T7CbOcR2m5QbOky53cZhoPwFnTWZ9Lc9RxAoljWBxkxDi0Fxg6OMEmNdVHbJ28+k0MIzsGgOoE3g679Crr5SQWjDUaLJOZ7wxrZBytg9ka2JnkCs8bThudsEOAtExvsfD0LcFywO0aVazXQ4z2XWPhuKcdXB3qi5g6m4Bt2w8Rys/2tPgpvY/SSwZWBcfqvESeTp1PA70VPNauLYQ4KuypdrgeWjvQUaoohntFk0Kg/VKr9TaD6tNodkAYWgQ0Bzv2iBNhzAVkxEOpVP2Sqi2uTSiHkNeCDLsgndExmPcirhWbf470nkularpjuHsRGlQS3RkfOKf3vdK0NjbLPejI+cU/ve6VoQELHSVE7cPyT/u+1VmVZNtfRP72+1VbE4gUmOqO0HrJs0eJhXkiO25tQ0uxTIzx2ib5Z0Ece9Vumxz5e+S5xMk3PAjwI0RnvMlzvOJJPib/wAkrSqQSBzcNNY/p6VpUdtRgbAHmx60Lqc4Smd+eoR3SJsnm08KX5QCBA3+r2Ia1N2RtKKQaDmGXMTpcSTvMk96oYbLwed0nzRrzPBWjyd7QNHEFjj8nXJb3VGklpHIjM30KOptDQGjdfS196Nseq9jar2RZzg2RJBzTLeBsFKNhO4oVG7G2q3EUWVWjWxG9rhqCntesGtc82DQXHuAkrmwzvpxtMMx9J0FzaDRIBIMvkmCNDBbCqeJxDar6j20xTBcSGj2951MW1UvXw1TFVqlQCS50uO4DQegbuShKmCNGvVouIJaBcTBsCDfk5dI2bU8PDpZo5rgfEQQOZ1CaGkWnKdfjgpCg6xB8ORCTNCTMunv5K6uFnCGg3Bkd4Nr+wqf2djzWaWuHygE2+sOMcePeq4Kkta2frEmddJFzuSlOsWnOyxBGXif6+wKCyUaRyv3CD7Cqo6oDTAb2Y84F+bMftBsdkRCtmA6RP6j5RjMrs4dE2PEXtPBQfR6n1r6VN72imajZu2QAZIfNwDEDvRF6qbNYMK15Dg/IDqTcgWgKFgg3EHmCFeKWZ9QulppADLG877zEDj+Sg+kz3OcHBhLG9kvixJ3eCiCdGW/OGfe90rQG96z7ow4/wBpZbc73f5rQAsdlQ22/on97fas/wCkuIu2lwGZ3jZo8BPpWg7aE03d7fasu2o/rKr3Tq6Gnhl7I9nrWoQ2JblYdN0/geSJVMPG6d0zFvYgLuyQ7cSDpfeCLJs95JYJkQQI+PUq0fdaGuadZEHhx370arW7X8k1qsJEDdBCXovlotfT1XQKh6cUAW0sx7IdUcWm0GLungREQmNIDN3qcwLm1cGaLmyC519/nWPhuQTPRSs6jWyPENrAEDcHaiY0JFvQpPppiy2kKQ1qm8fZbBPpMKpHa2IpZmPIeIblqZYe0NM5iBZxG+OGiJt7pCzFVC5shrWgF24R9iNS4knlZMZzSTKr2lzKTjJEOIs0TftGPULprtbCEAVJc9wcBUedTLconlZoSmz3nISCQwyYOpvrzT+s9nU1g4wTTIHeCHDTu9aqqk9tyuz3E7/aj4lm/wAURu5VTXEv+UM+J4WunBc5xAbYQe+N2bh3apvW+lMcQn/WCMmYCxgbyTrPPv4qUBRwAfTs86kQJJJ7uaa7MpsMmqOw0tLgBqAbgd4kJxg8cKJcARJBFvq95P4IuDw56p7+zl0EuOov5rb+myC97K2viKznMwrR/ZRDQ97cvV2BIaBrAiB6VMUndaDTbDqVOznHQuF4B3kbzxWXbPxz6Ju+o2kSM4Y4tzDfHAwrU7aZrilToU3UsMTlB0LoBcY4i1zzURP9G2AYlscHxzsr0zRUzo3Tis3ud7FcQsdJUB0nqFuGrEG8W7zIHtWWYZ8dhw45TxA18VpXTSpGFeN7nMAjv/ks2c6Wseb5TDvYVqLHRDo1BBjjxhMBSHWQ3SJHPipDFSwy0yy1t7eYO8KMLy2r3zysd6rSRptM2Pxfki1Blk7nXEcRqhZr+PiuxZPVA8HTv00PqQBhHSRH80tgcQ7K0M84ueAY58fQjYR4gmDYaxrv8UOxaDMkl0F08rIh3TwzW9mvVgFpOaRdx3CU0weGc4Q+qzK3RjRYd8jUmSUtjtmUhcyTqCX2FxHMnkEntDFsksNU5uOUiORkDRUSz6VLqnZCZDeUt5+mZ5KNcSxhkGoHCOYnhwUdUxmIa1wDw6mbOIgggiI9aLs6s/RlVrRvBAP9EQ3DpYDvFjxtb0pJh5JxQBzVKbyMxJdI0nUwmrnESCN278VVNaoM5txcRPMCYHOCPSlqT2jfBO+NOa1boNsnC1cBQLqTHmHh2cAkOLznidJIb6uCz7pjsqlhMU6lSeXCA4gi9PNJDCRraLqbvxNRRptyGCLcjc9+8qR2TQpvovDuuBaHOBA+R0+sQJDjbko1uM/V3Eb072XiKjXZGF+UtMsDiGk5YkiQJ71VSmw+klKgxrH4VlSLl5jNe+jgRbvUhj+lDK2Lo1Ghwo025QCADLwQ4wLWkKmvbfwCWw7FBr+xGxXbHB3sCtbVTeiOKFbq3gXyua4cCAAfwKuLVz6Zqm9OqxbQJiQHs9pVApOF481xzDfyPjP4K/8ATsjqHWJ7bNO86lZwKoBsHgHuseNlqLDxpAbDjbQE99pULiWOLzvj0WUk4uJIMPGhFpG9N6YjPcAz6v6qtJOlTgkHUEiRoYkWQ5eyQd5KSokxu+CnlOja/tsiG7XfNzJjLLZ1329oSuxK1MU6meC1oEtJAJ1kCd1jbuTPH0+yaYIGd0kkwAABvRcP0eZIz16Q5BwnwlUM8Vi+sq9ZRbUa1sGLENyxygaK143CtdBawOkAl1Z3bA3NadMoneJum1PYVMFsirWpjM57Q9oY0NAMugjs687KGxGEq1qbHy7q3NBaNQN0azaAJOqqJDEChRAOa/2G5XHmYbuCbN2hgw8VGtJeJiA5uoIvuTDE7AcwNcyoHk7oLcptqf5pOu9v+PRId9umcubdJbdk8xE70DM1cr8wJkXv61KYpgcA4bwT6kwxNNgIyOLgeLYcO+8ehLYat8i9uhaLeNvxQT/Q3pe7CdXSqNacOXuc50EvbmAEtg8RMRvKn/KRSoV8MzE0XMe9rmgOYQS9hmQYvDdb6XWak2100Vj6LUclIv8AtuPob2b+MqYirNcQbFSOzKcukRDdcxAkG0SSBPCSE525swUiKjfMeTb7B1ju4JlhZzCJNxbjfTxVrROo2/gl6ASVbXnefSUrSNlBefJpiflnM/VLvRAPqK0wLK/JqPnfdTqevKtaYwLn0zVH6dT1Dsv22Ta0X1ss2JuYJBv5lp8CtJ6du+QOkZ263vfQcVm1d4JiJO83BtxkkLUWEA0wToRq6b/eHHmiipAYeI9et0D6ZI7IncI56CO8pXEgZSGiwJA49kx7Vpo9NQhpyiTuT+niD5zoadMvDnawkzZQ1HGDKJ1sJ7kv1wgkkWkxx+Cohrj8VNUwA4DswZM8fxQ0A1/ZGFLjEnLJPfdJ7NrVZJYA7iDzU/T2i4WqYWoDxZN1oV8UwD8n1tMO7JDrCDY5spki6RqYirSdAe5scyB35SrQcRSdMMe4lpzMqVHMdAFxDhDvBMqO1G2bUa2mGwIe0uqmBYQ4W3fkiIn/AMZqFrmmCHCCRr6Utg9s1GjLLcp1zMD/ABylStbH4R/nNEfsEE+ITZ2MwVx1UzycT3iTZUMNo0HEl7X0XA/oob/ssQUzDiWxxdp3XTzGYjD36uiRzdJ9UpnhL7tD7QgGpT/mp/YNSaOX7LnevtfiVBuFzp+SkNgVYL28gfRb8VBYabxEOAcCLgiQZ4yoKvgGjE5GEgQHixcG7yIAJixuAe5SrXKJ2wHGuMok5BaRcXBUUwxBBMgyJMHjf8UNMKU2Ls2nVFQPkQRlIMEa7jYqTodF6cgms4t4ZQCeUygmPJthCHdYR55LW9waST6YHgtKaFUtgAdbTa0ANAcABuAEBWwBc+maoXlAA6g/tt/5LOjRBI3Ab4/BX/yjn5H/AORnscs+62xvHPktxqCYeoWuBBLYuDHAzuQttmGaQb8De5HejPxG5ojmkXuAm88T/NFJtEW5pWsTkPA7/aPUlKOBqVRNOlUdza1xB4aCEmaBc4MMtINwZse4wqHOz6FItGZtSCLkA+GgKncPgaOUOYC4byHOBbyIB9qLs7ZlRohtWRGhBgHxmEo5mVwNRjmn7dMjN6oJ7iEQ4/sdNzHgGOydZkc77kWjTJ+UYXl05i43OY8C4JKq8uBNwBvyhryN9g6CI3QEVrX1D8r1zae5ogAwf8u9xe6IX2pjxla2q4B7ZvLJIJ0y6b0wFcn6wE6S1oB9Dgi1GMb9HQjnafWJ9aTrOeG2piD9oz+NkCO0abyOzUB5BoA9J3KHZScCWkxv/NStdjA27AP2akT4KLrQKlpjgTMeKuqNUqtFgJ5pxsTz3H9U+0IX4UZR8c/yRsACHkR9U+OiglKdT8VH7Wo5qgG/JPfEn02TwEJptOpD6ZgWBsdNVA46PvPyl50KnqNRV/YRgv00HjdTdN8HRVFo6Kj5Ufsu/C6uIMKmdEDNbeYY/wB5v5q5wN659JVE8odDNQkbntJ7odosxjh6VqvTV0Ufvj2OWdYvBgjMy3EHTw4dy3FiND+Vye/wVu2NsmnSeBVp9diIBNMz1WGBuOtP1qn6g4iVF9E8I99V76bM76VMvY0xdxLWNN7HKXZo4tCsWxqXVnKQ7O6S/OCHF8yXOnUm97hU1P1doudYEgCBDbD1bkrTwVN30tNrnHe4SfTqmdFjwDa+oB3gcI3p9TqCqyJg8Rcg/nyURGYvYBZmdQc52YzkdfwaTp4qBp1K0kEhgaYcCyHjuN/UrpgsQZLKnZe0TrZ4+02d3sKjtu1aDw0PxBoOns1GhpLhwvr8QixSttY6mKQFMgvedQZytgSZjzjMR3omztv5GCnV+r5rhw3eNlF4ullqPGfrRJa1+5wnUDcl8RTBEQNbcZ+AqqfdtCm9pPX0wbET53cVF4rF3huKngGtEd14HrUS3CA778B6dTYIhpN4kng3TxcfwQWCni4HbqDvLmX8GklM8dUw72wxpLr9qDGm8u3KNZSP1WtHOJPpKFtJxs8z3/heyA+Gry0gm+7uRqNSHgE627viEg+kW9oXA1veESrc6GNyKnXNTDaTfM5h3qP80bB1yRlNju58rrtoAA0yW5hexJE6WtfeohbZVnuHL8lLt1URst0vMCBlsJmI5qTynegt3Qq9Y/6bvearvCo/QRvyzj/l/wDNqvICx0zVD6euij98e65ZnjMQScugGvPgtK8oP0I/1B7rlm9Sn8ofD2LUWFNk7Rq4V/WUXAPiCCAWkG8Eb9ApWv0zxFRzDVFNzWmcrW5Se439ChHtRHLWrjUcHjRXph9CHx9QmHA8CDo71JbDNbU7dPs1QYcDbMR9V4481l+Dxj6Ts1J5a7loRwI3hSWO6T13lrmxTflhzmk/KDdmB0IvB5piYt+2tqYaqw0apLaoJGuV9Jw3z6LaEKn7X2w/q/7M4NdlIOcGQQLtc2dCVBV6jnGXkuO8m5P4pK8q4YeMxbhqBHd8ck5bigL5b7hefFRjCQfiEtmJubk6lFKVahd5xkcBoO/iUUViBA9Np9egSYXE8goo7nknUHxJQwd9u5HDhx0RQbIDNoz+fFJUS4Gzi3ulOqTkOLbIzDUa/mmgtXDvN8xPOUiajjAcSQDaSuNYxEmEJaREgibhESGyzD54tKkpEqKwjgKgyukQbwOB1CfU3XUF46BfSP8A9P8A5BXcDnCpHk9+kqfsD3ldljpmqF5QW/Jt/wBT/ifzWc1qmsLZdv7DGJa1pcWw7NIAO6N6rVXydtOld37jfzVlWWM3I8D4oCJWjO8nI/Tn9wfxIrvJxP8A7g/uD+JX1F2M8dpafUjNc0rQHeTU/wDUf/WP4kB8m/8Anj/tR/yV2Gxnr2jjHeiEcPT4rQ/7tH/9QCOdP/8AaK7ya1I+nZ4Uz/GnqGxnpclAywV7d5M6mvXs/wC278HIp8mtaw6+n+47809QUNpGm+dyEC+lvjRXb+7WuP8AFpH7rwhd5OcSY+Vox9/8k9Q1S7RMd/wEZk/G5XT+7ivH0lHw6zd4c0q3ycVv01L915MpsNUltTknQPo4FWz+7et+mpfuvRm+T6v+lpHwf+Smw2KKYHM7vzQOJNyZV2Hk7xE/SUfRUt6kd3k8xBj5Wj6H/knqCpYEgvZHddSSsGH8nldrgetpWPB/5J87oNW/SUvQ/wDJPUNOvJ4O1Vt9RvvFXVQHRnYL8PnL3NdmgDLO6TJnvVga1c+rtZpsTdC0aLlyiCEetHZohXKg5C4rlyDnozQuXICEfHoRWrlyAQUo0XXLkBQ0Shj48EC5ALQuIXLlAIQMQLkCkIGrlyA7ULwuX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xQTEhUUExQWFhUXGBgZGBgYGRcdGBYcGBgYFxgaFxwYHCggHBolHBUVITEhJSkrLi4uFx8zODMsNygtLiwBCgoKDgwOFA8PFCwZFBkrNyssLCwsKzcsKzcrLCw3LCssKyw3KysrLCsrNysrKysrKysrKysrKysrKysrKysrK//AABEIASQArAMBIgACEQEDEQH/xAAbAAAABwEAAAAAAAAAAAAAAAABAgMEBQYHAP/EAEsQAAEDAgMEBQcIBwcCBwAAAAEAAhEDIQQSMQVBUWEGEyJxgQcykaGxsvAjJDNCUoLB0VNicpLS4fEUF0Njc6LCVJMVFjREg6Pi/8QAGAEBAQEBAQAAAAAAAAAAAAAAAAECAwT/xAAZEQEBAQEBAQAAAAAAAAAAAAAAARECEiH/2gAMAwEAAhEDEQA/ANMlAwoChleN6glCHIhIhIVa7RvVwOyUVxTEbQ4A+hI1sdAlxa0frEJglHoW1ANVU8X0moNs6u3ubJ9kqGxPTbDjQVH+r2q+TGgvqN4j0ohxLBPaCzZ/TsfVoDxd+QTV/TupupUgeeZXyuNT/tbI84IoxjJ84LJW9N8Te1Luyu/iRP8AztiZ0pDj2D/EnkxsLazT9YIZHFZHT6eVh51KkfBw/FOqXT2daHof+YTwY1ZjRK4snes8wnTylvFVvdBCl8N0yoO/xgOT2lvrU8pi1ZOaO0KIw+2Wvu0seP1XAp5TxrTqSORUsDxzUOVdnHehlZHZUIC6UOXvQNXPA1TWrjR9USmm2cV1bHvInKJAOmqzvae3K9UQ5+VvBth4xcrchIue0+kNKnIfUuPqsufHh4wq9jemX6KnH6z7n0AqtMYuNMFaaw5xfSPEvmargDuaA32X9ajqj3ONyT3koz6V7IHAjTX1IpItSRZwT1gFpRHNVDTqroH0k6IQNQNCxJ5E+eRpvhELFdCJpovVQngpmEApelTQ0aJI+CjhOuqhFNO+iaYDDU5Pn5IvO/wjepHBbdxFPzKro4OhwP70qPawSJ0K6BumEMXLZnTdwtUZ4sMepytmyuk1CrZtQSfqu7LvXY+BWQEpRvxKliY3enVB7+CWkrNOg21qhqspF5cw5rG+WATYnQctFpIcudjN+K30rE0Kn3feCz2tTC0LpR9BU+77yotRnxC3GoaNpyiub/VLuprmt5KqbuppN1JO3sQOaFQzFO6CpT+IS5bG5DCBqaf8tETqk6I5IrhKBvk/quypUoYQEDULWpQtuuhQJkBIvSxailqBnVnMLpxQFo1SOJABEz4JagPUqDESitR/aho35FBYugw+dU53Z/dK1EBZh0NaRiqf3vdK1APXOs9IDpIPkan3feCovV+1XvpFPU1Pu+8FSe/ctwhMNQmnwKEN36TZGYFVIOZxSdRvxCdupwkag3Khq4b+Hx8eC5w4FK5ZQmkoG7m8kkWJ66mUm6mUDNrVwalSEdjUCTmcUIppZzVxaopq8hA1iEvMxE+CUCoYYwgObm03rsM8kEm90O0RBZOk3QYYtl+UHLunX1lUK31SlFEKVaBvWRYOh7vnNP73un8lpoHNZf0S/wDU0+8j/aVqLCIWemahNut+SqzwHtCpT2mVddu2o1e4e8FTQtckEyrmhGe2FwatKM5nNN6lNOXFEcCUQ3p0pKhdo9Ig05aLQ6LZ3XB/ZG8cypHbeErOpBtJpIeTIGpG7uaSPFVfEbGrj/BrWseyTffoPUnwTOycfXe6HZXjfAbA9hQ7Z2n1L25QHNIu3f4Hcm2w3Oo5nOpvvxY7+ElRO2qjX1C4GZ1kERyukVZ8NXZWZnYTGhB1aeBR6bOSrvRrEFtbJ9WoIPeJIKtBEJQi6PahC6pqhAjuUCRbddkSrWrnlBFbZMZT3pPBHtO1NhqnG22nK3U3MRvsmuy2EPdI+qJ1/FUOn9yFgSpppRrIUEt0Ob86pHmfdctTa1Zl0RPzmnbe73XLT2aLHTNQHSFp6qpwge0KoNbeVdNu/RVO4e8FUQxa5WE3DiiOYnEIjxZaBQUliagptLnCWiS7jDWlxHeYjxR2tTfbBaKUv8yYdyDgWz6SEAdCtpVK9arUqGAIgDQEwABya0etX2g+6zjoZWbmxD6YhoyQ0mzSfOJ5WlTdXb+JicPSbVYNXGWzxyjhbVSwW+s0HUBR+LwVJ4h9NpHNoUbT21WOFfVNKKjSR1c66RB8QmGEq46q3rHPptbpkaD2eWbeVJEU7pNsgYfFAMnK4hzOQm4O+19NxU5TdmaHcRP4e0FM+nFY5KRMF3aZmsSBAOo4/mh2JTcMLSLmkA5ss/WGYwR6StNFaqFq6o2VzB6VB0IHCUO9c5qCN284hjSNx/BN9muJqCYkt5p3t6iMjZJAzDnEjWE02fSaKzQ0yMpEnU94JlvcVRKBGi+5CWXRwIUEv0TZ86p/e90rSaZss46KCcTT+97pWkysdJUNt36Gp933lUgrXtwfJVPu+8qnlV5IA6o7WlBkK5vMrQIWlBUwwqDqzBzdm4kAnQnxhKEJJpggjUEEeCoadE9mNourMfMOdDcwiQwkTGmpVtw7cuhMco0UJtnEtc+k5h7UOkXtofz9Cldm15En0KUHe4up1LRv+OaYjZLHEOOZo1LA5waTvJaDCjcbsNrXOLsUWB5Je19QAkbg2T2Y0spfZtKnTpBjH52iSHZsxM8TJQMNvYOk+l1JaLloboIMgA27ym2L2e2kynIioQA6CS3sCBElNsZiR/aKdjla8ExvgEwPQnO0MT1j82gsBPLX2qiPqNQFvcli1FciiNYgclDokgVBHdIHfJNI3OGiY7Pqg1KJmXSc3G/G2qkekDZo/eHwVE7PYA+jBntXF4F+9BY6zLoCE4rtukTrogleiToxLPvD/aVpDBbSVnPRVnzmmebvdK0lgELHTNQe2/on/d9qqrtVa9ufRP72+1VOoVeVg4KTcVzUZxWgUd6Td8eCO7kiKhc4B7qYq2DQ62snVpPISU5ojUQINu9Ewe2qFH5viKmQVASwkHK39ojzQTxtYpvt9xogPp9tpMgtMg9xFoUDzDbMcPNilG4MpRPGSwn1oRTLJJAJ3uhoJO7zQFCYbpa0Dtkg8IP4hIv6RGq5rabXGTwPtVDz/wAOz12NmCQ53IANNyEjC7ae26eFaY7dV8NdH+G0kZyT9qLBviUcAZQQZBEgjQg6FAmTdEcUclEIQFLkmAlYRgxAx28ycO7kWlQNCg6m6kXgt7QIBBGp1lWLbLZoP7lWmOb2Mpd57ZDhcaWB4ckVba7rohclK4ukCFBNdFx84p/e90rRQeazrowPnFO/2vdK0NskLHSVD7avTf3t9qq72q1bb+ifu832qqvpkwQd9+YII9sehXkhIAhclixI1ajGXe5reEnX8VoC4JDF4tlFmeoYGgAu5x4NG8qN2p0ka0RRGY6F5HZHcN5Vd2jXcRRqvcahId51wHB0aC0C1hwVDfbeONWs+oRE2a3gAIA+OK0bo1gHPwjW064e0dmKlOWAg3tIOXmb71l7mK+9DBiX06bKRljnF1VwJGQMbl6ouiWueQ023A8UpUri8E+gWtqCnldOU02OIkagh7iQUrhNmT8pBE6SA2fbATvDbGxFMuc0UGzPZD6pkk+cczbn0a3T7CbOcR2m5QbOky53cZhoPwFnTWZ9Lc9RxAoljWBxkxDi0Fxg6OMEmNdVHbJ28+k0MIzsGgOoE3g679Crr5SQWjDUaLJOZ7wxrZBytg9ka2JnkCs8bThudsEOAtExvsfD0LcFywO0aVazXQ4z2XWPhuKcdXB3qi5g6m4Bt2w8Rys/2tPgpvY/SSwZWBcfqvESeTp1PA70VPNauLYQ4KuypdrgeWjvQUaoohntFk0Kg/VKr9TaD6tNodkAYWgQ0Bzv2iBNhzAVkxEOpVP2Sqi2uTSiHkNeCDLsgndExmPcirhWbf470nkularpjuHsRGlQS3RkfOKf3vdK0NjbLPejI+cU/ve6VoQELHSVE7cPyT/u+1VmVZNtfRP72+1VbE4gUmOqO0HrJs0eJhXkiO25tQ0uxTIzx2ib5Z0Ece9Vumxz5e+S5xMk3PAjwI0RnvMlzvOJJPib/wAkrSqQSBzcNNY/p6VpUdtRgbAHmx60Lqc4Smd+eoR3SJsnm08KX5QCBA3+r2Ia1N2RtKKQaDmGXMTpcSTvMk96oYbLwed0nzRrzPBWjyd7QNHEFjj8nXJb3VGklpHIjM30KOptDQGjdfS196Nseq9jar2RZzg2RJBzTLeBsFKNhO4oVG7G2q3EUWVWjWxG9rhqCntesGtc82DQXHuAkrmwzvpxtMMx9J0FzaDRIBIMvkmCNDBbCqeJxDar6j20xTBcSGj2951MW1UvXw1TFVqlQCS50uO4DQegbuShKmCNGvVouIJaBcTBsCDfk5dI2bU8PDpZo5rgfEQQOZ1CaGkWnKdfjgpCg6xB8ORCTNCTMunv5K6uFnCGg3Bkd4Nr+wqf2djzWaWuHygE2+sOMcePeq4Kkta2frEmddJFzuSlOsWnOyxBGXif6+wKCyUaRyv3CD7Cqo6oDTAb2Y84F+bMftBsdkRCtmA6RP6j5RjMrs4dE2PEXtPBQfR6n1r6VN72imajZu2QAZIfNwDEDvRF6qbNYMK15Dg/IDqTcgWgKFgg3EHmCFeKWZ9QulppADLG877zEDj+Sg+kz3OcHBhLG9kvixJ3eCiCdGW/OGfe90rQG96z7ow4/wBpZbc73f5rQAsdlQ22/on97fas/wCkuIu2lwGZ3jZo8BPpWg7aE03d7fasu2o/rKr3Tq6Gnhl7I9nrWoQ2JblYdN0/geSJVMPG6d0zFvYgLuyQ7cSDpfeCLJs95JYJkQQI+PUq0fdaGuadZEHhx370arW7X8k1qsJEDdBCXovlotfT1XQKh6cUAW0sx7IdUcWm0GLungREQmNIDN3qcwLm1cGaLmyC519/nWPhuQTPRSs6jWyPENrAEDcHaiY0JFvQpPppiy2kKQ1qm8fZbBPpMKpHa2IpZmPIeIblqZYe0NM5iBZxG+OGiJt7pCzFVC5shrWgF24R9iNS4knlZMZzSTKr2lzKTjJEOIs0TftGPULprtbCEAVJc9wcBUedTLconlZoSmz3nISCQwyYOpvrzT+s9nU1g4wTTIHeCHDTu9aqqk9tyuz3E7/aj4lm/wAURu5VTXEv+UM+J4WunBc5xAbYQe+N2bh3apvW+lMcQn/WCMmYCxgbyTrPPv4qUBRwAfTs86kQJJJ7uaa7MpsMmqOw0tLgBqAbgd4kJxg8cKJcARJBFvq95P4IuDw56p7+zl0EuOov5rb+myC97K2viKznMwrR/ZRDQ97cvV2BIaBrAiB6VMUndaDTbDqVOznHQuF4B3kbzxWXbPxz6Ju+o2kSM4Y4tzDfHAwrU7aZrilToU3UsMTlB0LoBcY4i1zzURP9G2AYlscHxzsr0zRUzo3Tis3ud7FcQsdJUB0nqFuGrEG8W7zIHtWWYZ8dhw45TxA18VpXTSpGFeN7nMAjv/ks2c6Wseb5TDvYVqLHRDo1BBjjxhMBSHWQ3SJHPipDFSwy0yy1t7eYO8KMLy2r3zysd6rSRptM2Pxfki1Blk7nXEcRqhZr+PiuxZPVA8HTv00PqQBhHSRH80tgcQ7K0M84ueAY58fQjYR4gmDYaxrv8UOxaDMkl0F08rIh3TwzW9mvVgFpOaRdx3CU0weGc4Q+qzK3RjRYd8jUmSUtjtmUhcyTqCX2FxHMnkEntDFsksNU5uOUiORkDRUSz6VLqnZCZDeUt5+mZ5KNcSxhkGoHCOYnhwUdUxmIa1wDw6mbOIgggiI9aLs6s/RlVrRvBAP9EQ3DpYDvFjxtb0pJh5JxQBzVKbyMxJdI0nUwmrnESCN278VVNaoM5txcRPMCYHOCPSlqT2jfBO+NOa1boNsnC1cBQLqTHmHh2cAkOLznidJIb6uCz7pjsqlhMU6lSeXCA4gi9PNJDCRraLqbvxNRRptyGCLcjc9+8qR2TQpvovDuuBaHOBA+R0+sQJDjbko1uM/V3Eb072XiKjXZGF+UtMsDiGk5YkiQJ71VSmw+klKgxrH4VlSLl5jNe+jgRbvUhj+lDK2Lo1Ghwo025QCADLwQ4wLWkKmvbfwCWw7FBr+xGxXbHB3sCtbVTeiOKFbq3gXyua4cCAAfwKuLVz6Zqm9OqxbQJiQHs9pVApOF481xzDfyPjP4K/8ATsjqHWJ7bNO86lZwKoBsHgHuseNlqLDxpAbDjbQE99pULiWOLzvj0WUk4uJIMPGhFpG9N6YjPcAz6v6qtJOlTgkHUEiRoYkWQ5eyQd5KSokxu+CnlOja/tsiG7XfNzJjLLZ1329oSuxK1MU6meC1oEtJAJ1kCd1jbuTPH0+yaYIGd0kkwAABvRcP0eZIz16Q5BwnwlUM8Vi+sq9ZRbUa1sGLENyxygaK143CtdBawOkAl1Z3bA3NadMoneJum1PYVMFsirWpjM57Q9oY0NAMugjs687KGxGEq1qbHy7q3NBaNQN0azaAJOqqJDEChRAOa/2G5XHmYbuCbN2hgw8VGtJeJiA5uoIvuTDE7AcwNcyoHk7oLcptqf5pOu9v+PRId9umcubdJbdk8xE70DM1cr8wJkXv61KYpgcA4bwT6kwxNNgIyOLgeLYcO+8ehLYat8i9uhaLeNvxQT/Q3pe7CdXSqNacOXuc50EvbmAEtg8RMRvKn/KRSoV8MzE0XMe9rmgOYQS9hmQYvDdb6XWak2100Vj6LUclIv8AtuPob2b+MqYirNcQbFSOzKcukRDdcxAkG0SSBPCSE525swUiKjfMeTb7B1ju4JlhZzCJNxbjfTxVrROo2/gl6ASVbXnefSUrSNlBefJpiflnM/VLvRAPqK0wLK/JqPnfdTqevKtaYwLn0zVH6dT1Dsv22Ta0X1ss2JuYJBv5lp8CtJ6du+QOkZ263vfQcVm1d4JiJO83BtxkkLUWEA0wToRq6b/eHHmiipAYeI9et0D6ZI7IncI56CO8pXEgZSGiwJA49kx7Vpo9NQhpyiTuT+niD5zoadMvDnawkzZQ1HGDKJ1sJ7kv1wgkkWkxx+Cohrj8VNUwA4DswZM8fxQ0A1/ZGFLjEnLJPfdJ7NrVZJYA7iDzU/T2i4WqYWoDxZN1oV8UwD8n1tMO7JDrCDY5spki6RqYirSdAe5scyB35SrQcRSdMMe4lpzMqVHMdAFxDhDvBMqO1G2bUa2mGwIe0uqmBYQ4W3fkiIn/AMZqFrmmCHCCRr6Utg9s1GjLLcp1zMD/ABylStbH4R/nNEfsEE+ITZ2MwVx1UzycT3iTZUMNo0HEl7X0XA/oob/ssQUzDiWxxdp3XTzGYjD36uiRzdJ9UpnhL7tD7QgGpT/mp/YNSaOX7LnevtfiVBuFzp+SkNgVYL28gfRb8VBYabxEOAcCLgiQZ4yoKvgGjE5GEgQHixcG7yIAJixuAe5SrXKJ2wHGuMok5BaRcXBUUwxBBMgyJMHjf8UNMKU2Ls2nVFQPkQRlIMEa7jYqTodF6cgms4t4ZQCeUygmPJthCHdYR55LW9waST6YHgtKaFUtgAdbTa0ANAcABuAEBWwBc+maoXlAA6g/tt/5LOjRBI3Ab4/BX/yjn5H/AORnscs+62xvHPktxqCYeoWuBBLYuDHAzuQttmGaQb8De5HejPxG5ojmkXuAm88T/NFJtEW5pWsTkPA7/aPUlKOBqVRNOlUdza1xB4aCEmaBc4MMtINwZse4wqHOz6FItGZtSCLkA+GgKncPgaOUOYC4byHOBbyIB9qLs7ZlRohtWRGhBgHxmEo5mVwNRjmn7dMjN6oJ7iEQ4/sdNzHgGOydZkc77kWjTJ+UYXl05i43OY8C4JKq8uBNwBvyhryN9g6CI3QEVrX1D8r1zae5ogAwf8u9xe6IX2pjxla2q4B7ZvLJIJ0y6b0wFcn6wE6S1oB9Dgi1GMb9HQjnafWJ9aTrOeG2piD9oz+NkCO0abyOzUB5BoA9J3KHZScCWkxv/NStdjA27AP2akT4KLrQKlpjgTMeKuqNUqtFgJ5pxsTz3H9U+0IX4UZR8c/yRsACHkR9U+OiglKdT8VH7Wo5qgG/JPfEn02TwEJptOpD6ZgWBsdNVA46PvPyl50KnqNRV/YRgv00HjdTdN8HRVFo6Kj5Ufsu/C6uIMKmdEDNbeYY/wB5v5q5wN659JVE8odDNQkbntJ7odosxjh6VqvTV0Ufvj2OWdYvBgjMy3EHTw4dy3FiND+Vye/wVu2NsmnSeBVp9diIBNMz1WGBuOtP1qn6g4iVF9E8I99V76bM76VMvY0xdxLWNN7HKXZo4tCsWxqXVnKQ7O6S/OCHF8yXOnUm97hU1P1doudYEgCBDbD1bkrTwVN30tNrnHe4SfTqmdFjwDa+oB3gcI3p9TqCqyJg8Rcg/nyURGYvYBZmdQc52YzkdfwaTp4qBp1K0kEhgaYcCyHjuN/UrpgsQZLKnZe0TrZ4+02d3sKjtu1aDw0PxBoOns1GhpLhwvr8QixSttY6mKQFMgvedQZytgSZjzjMR3omztv5GCnV+r5rhw3eNlF4ullqPGfrRJa1+5wnUDcl8RTBEQNbcZ+AqqfdtCm9pPX0wbET53cVF4rF3huKngGtEd14HrUS3CA778B6dTYIhpN4kng3TxcfwQWCni4HbqDvLmX8GklM8dUw72wxpLr9qDGm8u3KNZSP1WtHOJPpKFtJxs8z3/heyA+Gry0gm+7uRqNSHgE627viEg+kW9oXA1veESrc6GNyKnXNTDaTfM5h3qP80bB1yRlNju58rrtoAA0yW5hexJE6WtfeohbZVnuHL8lLt1URst0vMCBlsJmI5qTynegt3Qq9Y/6bvearvCo/QRvyzj/l/wDNqvICx0zVD6euij98e65ZnjMQScugGvPgtK8oP0I/1B7rlm9Sn8ofD2LUWFNk7Rq4V/WUXAPiCCAWkG8Eb9ApWv0zxFRzDVFNzWmcrW5Se439ChHtRHLWrjUcHjRXph9CHx9QmHA8CDo71JbDNbU7dPs1QYcDbMR9V4481l+Dxj6Ts1J5a7loRwI3hSWO6T13lrmxTflhzmk/KDdmB0IvB5piYt+2tqYaqw0apLaoJGuV9Jw3z6LaEKn7X2w/q/7M4NdlIOcGQQLtc2dCVBV6jnGXkuO8m5P4pK8q4YeMxbhqBHd8ck5bigL5b7hefFRjCQfiEtmJubk6lFKVahd5xkcBoO/iUUViBA9Np9egSYXE8goo7nknUHxJQwd9u5HDhx0RQbIDNoz+fFJUS4Gzi3ulOqTkOLbIzDUa/mmgtXDvN8xPOUiajjAcSQDaSuNYxEmEJaREgibhESGyzD54tKkpEqKwjgKgyukQbwOB1CfU3XUF46BfSP8A9P8A5BXcDnCpHk9+kqfsD3ldljpmqF5QW/Jt/wBT/ifzWc1qmsLZdv7DGJa1pcWw7NIAO6N6rVXydtOld37jfzVlWWM3I8D4oCJWjO8nI/Tn9wfxIrvJxP8A7g/uD+JX1F2M8dpafUjNc0rQHeTU/wDUf/WP4kB8m/8Anj/tR/yV2Gxnr2jjHeiEcPT4rQ/7tH/9QCOdP/8AaK7ya1I+nZ4Uz/GnqGxnpclAywV7d5M6mvXs/wC278HIp8mtaw6+n+47809QUNpGm+dyEC+lvjRXb+7WuP8AFpH7rwhd5OcSY+Vox9/8k9Q1S7RMd/wEZk/G5XT+7ivH0lHw6zd4c0q3ycVv01L915MpsNUltTknQPo4FWz+7et+mpfuvRm+T6v+lpHwf+Smw2KKYHM7vzQOJNyZV2Hk7xE/SUfRUt6kd3k8xBj5Wj6H/knqCpYEgvZHddSSsGH8nldrgetpWPB/5J87oNW/SUvQ/wDJPUNOvJ4O1Vt9RvvFXVQHRnYL8PnL3NdmgDLO6TJnvVga1c+rtZpsTdC0aLlyiCEetHZohXKg5C4rlyDnozQuXICEfHoRWrlyAQUo0XXLkBQ0Shj48EC5ALQuIXLlAIQMQLkCkIGrlyA7ULwuX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QTEhUUExQWFhUXGBgZGBgYGRcdGBYcGBgYFxgaFxwYHCggHBolHBUVITEhJSkrLi4uFx8zODMsNygtLiwBCgoKDgwOFA8PFCwZFBkrNyssLCwsKzcsKzcrLCw3LCssKyw3KysrLCsrNysrKysrKysrKysrKysrKysrKysrK//AABEIASQArAMBIgACEQEDEQH/xAAbAAAABwEAAAAAAAAAAAAAAAABAgMEBQYHAP/EAEsQAAEDAgMEBQcIBwcCBwAAAAEAAhEDIQQSMQVBUWEGEyJxgQcykaGxsvAjJDNCUoLB0VNicpLS4fEUF0Njc6LCVJMVFjREg6Pi/8QAGAEBAQEBAQAAAAAAAAAAAAAAAAECAwT/xAAZEQEBAQEBAQAAAAAAAAAAAAAAARECEiH/2gAMAwEAAhEDEQA/ANMlAwoChleN6glCHIhIhIVa7RvVwOyUVxTEbQ4A+hI1sdAlxa0frEJglHoW1ANVU8X0moNs6u3ubJ9kqGxPTbDjQVH+r2q+TGgvqN4j0ohxLBPaCzZ/TsfVoDxd+QTV/TupupUgeeZXyuNT/tbI84IoxjJ84LJW9N8Te1Luyu/iRP8AztiZ0pDj2D/EnkxsLazT9YIZHFZHT6eVh51KkfBw/FOqXT2daHof+YTwY1ZjRK4snes8wnTylvFVvdBCl8N0yoO/xgOT2lvrU8pi1ZOaO0KIw+2Wvu0seP1XAp5TxrTqSORUsDxzUOVdnHehlZHZUIC6UOXvQNXPA1TWrjR9USmm2cV1bHvInKJAOmqzvae3K9UQ5+VvBth4xcrchIue0+kNKnIfUuPqsufHh4wq9jemX6KnH6z7n0AqtMYuNMFaaw5xfSPEvmargDuaA32X9ajqj3ONyT3koz6V7IHAjTX1IpItSRZwT1gFpRHNVDTqroH0k6IQNQNCxJ5E+eRpvhELFdCJpovVQngpmEApelTQ0aJI+CjhOuqhFNO+iaYDDU5Pn5IvO/wjepHBbdxFPzKro4OhwP70qPawSJ0K6BumEMXLZnTdwtUZ4sMepytmyuk1CrZtQSfqu7LvXY+BWQEpRvxKliY3enVB7+CWkrNOg21qhqspF5cw5rG+WATYnQctFpIcudjN+K30rE0Kn3feCz2tTC0LpR9BU+77yotRnxC3GoaNpyiub/VLuprmt5KqbuppN1JO3sQOaFQzFO6CpT+IS5bG5DCBqaf8tETqk6I5IrhKBvk/quypUoYQEDULWpQtuuhQJkBIvSxailqBnVnMLpxQFo1SOJABEz4JagPUqDESitR/aho35FBYugw+dU53Z/dK1EBZh0NaRiqf3vdK1APXOs9IDpIPkan3feCovV+1XvpFPU1Pu+8FSe/ctwhMNQmnwKEN36TZGYFVIOZxSdRvxCdupwkag3Khq4b+Hx8eC5w4FK5ZQmkoG7m8kkWJ66mUm6mUDNrVwalSEdjUCTmcUIppZzVxaopq8hA1iEvMxE+CUCoYYwgObm03rsM8kEm90O0RBZOk3QYYtl+UHLunX1lUK31SlFEKVaBvWRYOh7vnNP73un8lpoHNZf0S/wDU0+8j/aVqLCIWemahNut+SqzwHtCpT2mVddu2o1e4e8FTQtckEyrmhGe2FwatKM5nNN6lNOXFEcCUQ3p0pKhdo9Ig05aLQ6LZ3XB/ZG8cypHbeErOpBtJpIeTIGpG7uaSPFVfEbGrj/BrWseyTffoPUnwTOycfXe6HZXjfAbA9hQ7Z2n1L25QHNIu3f4Hcm2w3Oo5nOpvvxY7+ElRO2qjX1C4GZ1kERyukVZ8NXZWZnYTGhB1aeBR6bOSrvRrEFtbJ9WoIPeJIKtBEJQi6PahC6pqhAjuUCRbddkSrWrnlBFbZMZT3pPBHtO1NhqnG22nK3U3MRvsmuy2EPdI+qJ1/FUOn9yFgSpppRrIUEt0Ob86pHmfdctTa1Zl0RPzmnbe73XLT2aLHTNQHSFp6qpwge0KoNbeVdNu/RVO4e8FUQxa5WE3DiiOYnEIjxZaBQUliagptLnCWiS7jDWlxHeYjxR2tTfbBaKUv8yYdyDgWz6SEAdCtpVK9arUqGAIgDQEwABya0etX2g+6zjoZWbmxD6YhoyQ0mzSfOJ5WlTdXb+JicPSbVYNXGWzxyjhbVSwW+s0HUBR+LwVJ4h9NpHNoUbT21WOFfVNKKjSR1c66RB8QmGEq46q3rHPptbpkaD2eWbeVJEU7pNsgYfFAMnK4hzOQm4O+19NxU5TdmaHcRP4e0FM+nFY5KRMF3aZmsSBAOo4/mh2JTcMLSLmkA5ss/WGYwR6StNFaqFq6o2VzB6VB0IHCUO9c5qCN284hjSNx/BN9muJqCYkt5p3t6iMjZJAzDnEjWE02fSaKzQ0yMpEnU94JlvcVRKBGi+5CWXRwIUEv0TZ86p/e90rSaZss46KCcTT+97pWkysdJUNt36Gp933lUgrXtwfJVPu+8qnlV5IA6o7WlBkK5vMrQIWlBUwwqDqzBzdm4kAnQnxhKEJJpggjUEEeCoadE9mNourMfMOdDcwiQwkTGmpVtw7cuhMco0UJtnEtc+k5h7UOkXtofz9Cldm15En0KUHe4up1LRv+OaYjZLHEOOZo1LA5waTvJaDCjcbsNrXOLsUWB5Je19QAkbg2T2Y0spfZtKnTpBjH52iSHZsxM8TJQMNvYOk+l1JaLloboIMgA27ym2L2e2kynIioQA6CS3sCBElNsZiR/aKdjla8ExvgEwPQnO0MT1j82gsBPLX2qiPqNQFvcli1FciiNYgclDokgVBHdIHfJNI3OGiY7Pqg1KJmXSc3G/G2qkekDZo/eHwVE7PYA+jBntXF4F+9BY6zLoCE4rtukTrogleiToxLPvD/aVpDBbSVnPRVnzmmebvdK0lgELHTNQe2/on/d9qqrtVa9ufRP72+1VOoVeVg4KTcVzUZxWgUd6Td8eCO7kiKhc4B7qYq2DQ62snVpPISU5ojUQINu9Ewe2qFH5viKmQVASwkHK39ojzQTxtYpvt9xogPp9tpMgtMg9xFoUDzDbMcPNilG4MpRPGSwn1oRTLJJAJ3uhoJO7zQFCYbpa0Dtkg8IP4hIv6RGq5rabXGTwPtVDz/wAOz12NmCQ53IANNyEjC7ae26eFaY7dV8NdH+G0kZyT9qLBviUcAZQQZBEgjQg6FAmTdEcUclEIQFLkmAlYRgxAx28ycO7kWlQNCg6m6kXgt7QIBBGp1lWLbLZoP7lWmOb2Mpd57ZDhcaWB4ckVba7rohclK4ukCFBNdFx84p/e90rRQeazrowPnFO/2vdK0NskLHSVD7avTf3t9qq72q1bb+ifu832qqvpkwQd9+YII9sehXkhIAhclixI1ajGXe5reEnX8VoC4JDF4tlFmeoYGgAu5x4NG8qN2p0ka0RRGY6F5HZHcN5Vd2jXcRRqvcahId51wHB0aC0C1hwVDfbeONWs+oRE2a3gAIA+OK0bo1gHPwjW064e0dmKlOWAg3tIOXmb71l7mK+9DBiX06bKRljnF1VwJGQMbl6ouiWueQ023A8UpUri8E+gWtqCnldOU02OIkagh7iQUrhNmT8pBE6SA2fbATvDbGxFMuc0UGzPZD6pkk+cczbn0a3T7CbOcR2m5QbOky53cZhoPwFnTWZ9Lc9RxAoljWBxkxDi0Fxg6OMEmNdVHbJ28+k0MIzsGgOoE3g679Crr5SQWjDUaLJOZ7wxrZBytg9ka2JnkCs8bThudsEOAtExvsfD0LcFywO0aVazXQ4z2XWPhuKcdXB3qi5g6m4Bt2w8Rys/2tPgpvY/SSwZWBcfqvESeTp1PA70VPNauLYQ4KuypdrgeWjvQUaoohntFk0Kg/VKr9TaD6tNodkAYWgQ0Bzv2iBNhzAVkxEOpVP2Sqi2uTSiHkNeCDLsgndExmPcirhWbf470nkularpjuHsRGlQS3RkfOKf3vdK0NjbLPejI+cU/ve6VoQELHSVE7cPyT/u+1VmVZNtfRP72+1VbE4gUmOqO0HrJs0eJhXkiO25tQ0uxTIzx2ib5Z0Ece9Vumxz5e+S5xMk3PAjwI0RnvMlzvOJJPib/wAkrSqQSBzcNNY/p6VpUdtRgbAHmx60Lqc4Smd+eoR3SJsnm08KX5QCBA3+r2Ia1N2RtKKQaDmGXMTpcSTvMk96oYbLwed0nzRrzPBWjyd7QNHEFjj8nXJb3VGklpHIjM30KOptDQGjdfS196Nseq9jar2RZzg2RJBzTLeBsFKNhO4oVG7G2q3EUWVWjWxG9rhqCntesGtc82DQXHuAkrmwzvpxtMMx9J0FzaDRIBIMvkmCNDBbCqeJxDar6j20xTBcSGj2951MW1UvXw1TFVqlQCS50uO4DQegbuShKmCNGvVouIJaBcTBsCDfk5dI2bU8PDpZo5rgfEQQOZ1CaGkWnKdfjgpCg6xB8ORCTNCTMunv5K6uFnCGg3Bkd4Nr+wqf2djzWaWuHygE2+sOMcePeq4Kkta2frEmddJFzuSlOsWnOyxBGXif6+wKCyUaRyv3CD7Cqo6oDTAb2Y84F+bMftBsdkRCtmA6RP6j5RjMrs4dE2PEXtPBQfR6n1r6VN72imajZu2QAZIfNwDEDvRF6qbNYMK15Dg/IDqTcgWgKFgg3EHmCFeKWZ9QulppADLG877zEDj+Sg+kz3OcHBhLG9kvixJ3eCiCdGW/OGfe90rQG96z7ow4/wBpZbc73f5rQAsdlQ22/on97fas/wCkuIu2lwGZ3jZo8BPpWg7aE03d7fasu2o/rKr3Tq6Gnhl7I9nrWoQ2JblYdN0/geSJVMPG6d0zFvYgLuyQ7cSDpfeCLJs95JYJkQQI+PUq0fdaGuadZEHhx370arW7X8k1qsJEDdBCXovlotfT1XQKh6cUAW0sx7IdUcWm0GLungREQmNIDN3qcwLm1cGaLmyC519/nWPhuQTPRSs6jWyPENrAEDcHaiY0JFvQpPppiy2kKQ1qm8fZbBPpMKpHa2IpZmPIeIblqZYe0NM5iBZxG+OGiJt7pCzFVC5shrWgF24R9iNS4knlZMZzSTKr2lzKTjJEOIs0TftGPULprtbCEAVJc9wcBUedTLconlZoSmz3nISCQwyYOpvrzT+s9nU1g4wTTIHeCHDTu9aqqk9tyuz3E7/aj4lm/wAURu5VTXEv+UM+J4WunBc5xAbYQe+N2bh3apvW+lMcQn/WCMmYCxgbyTrPPv4qUBRwAfTs86kQJJJ7uaa7MpsMmqOw0tLgBqAbgd4kJxg8cKJcARJBFvq95P4IuDw56p7+zl0EuOov5rb+myC97K2viKznMwrR/ZRDQ97cvV2BIaBrAiB6VMUndaDTbDqVOznHQuF4B3kbzxWXbPxz6Ju+o2kSM4Y4tzDfHAwrU7aZrilToU3UsMTlB0LoBcY4i1zzURP9G2AYlscHxzsr0zRUzo3Tis3ud7FcQsdJUB0nqFuGrEG8W7zIHtWWYZ8dhw45TxA18VpXTSpGFeN7nMAjv/ks2c6Wseb5TDvYVqLHRDo1BBjjxhMBSHWQ3SJHPipDFSwy0yy1t7eYO8KMLy2r3zysd6rSRptM2Pxfki1Blk7nXEcRqhZr+PiuxZPVA8HTv00PqQBhHSRH80tgcQ7K0M84ueAY58fQjYR4gmDYaxrv8UOxaDMkl0F08rIh3TwzW9mvVgFpOaRdx3CU0weGc4Q+qzK3RjRYd8jUmSUtjtmUhcyTqCX2FxHMnkEntDFsksNU5uOUiORkDRUSz6VLqnZCZDeUt5+mZ5KNcSxhkGoHCOYnhwUdUxmIa1wDw6mbOIgggiI9aLs6s/RlVrRvBAP9EQ3DpYDvFjxtb0pJh5JxQBzVKbyMxJdI0nUwmrnESCN278VVNaoM5txcRPMCYHOCPSlqT2jfBO+NOa1boNsnC1cBQLqTHmHh2cAkOLznidJIb6uCz7pjsqlhMU6lSeXCA4gi9PNJDCRraLqbvxNRRptyGCLcjc9+8qR2TQpvovDuuBaHOBA+R0+sQJDjbko1uM/V3Eb072XiKjXZGF+UtMsDiGk5YkiQJ71VSmw+klKgxrH4VlSLl5jNe+jgRbvUhj+lDK2Lo1Ghwo025QCADLwQ4wLWkKmvbfwCWw7FBr+xGxXbHB3sCtbVTeiOKFbq3gXyua4cCAAfwKuLVz6Zqm9OqxbQJiQHs9pVApOF481xzDfyPjP4K/8ATsjqHWJ7bNO86lZwKoBsHgHuseNlqLDxpAbDjbQE99pULiWOLzvj0WUk4uJIMPGhFpG9N6YjPcAz6v6qtJOlTgkHUEiRoYkWQ5eyQd5KSokxu+CnlOja/tsiG7XfNzJjLLZ1329oSuxK1MU6meC1oEtJAJ1kCd1jbuTPH0+yaYIGd0kkwAABvRcP0eZIz16Q5BwnwlUM8Vi+sq9ZRbUa1sGLENyxygaK143CtdBawOkAl1Z3bA3NadMoneJum1PYVMFsirWpjM57Q9oY0NAMugjs687KGxGEq1qbHy7q3NBaNQN0azaAJOqqJDEChRAOa/2G5XHmYbuCbN2hgw8VGtJeJiA5uoIvuTDE7AcwNcyoHk7oLcptqf5pOu9v+PRId9umcubdJbdk8xE70DM1cr8wJkXv61KYpgcA4bwT6kwxNNgIyOLgeLYcO+8ehLYat8i9uhaLeNvxQT/Q3pe7CdXSqNacOXuc50EvbmAEtg8RMRvKn/KRSoV8MzE0XMe9rmgOYQS9hmQYvDdb6XWak2100Vj6LUclIv8AtuPob2b+MqYirNcQbFSOzKcukRDdcxAkG0SSBPCSE525swUiKjfMeTb7B1ju4JlhZzCJNxbjfTxVrROo2/gl6ASVbXnefSUrSNlBefJpiflnM/VLvRAPqK0wLK/JqPnfdTqevKtaYwLn0zVH6dT1Dsv22Ta0X1ss2JuYJBv5lp8CtJ6du+QOkZ263vfQcVm1d4JiJO83BtxkkLUWEA0wToRq6b/eHHmiipAYeI9et0D6ZI7IncI56CO8pXEgZSGiwJA49kx7Vpo9NQhpyiTuT+niD5zoadMvDnawkzZQ1HGDKJ1sJ7kv1wgkkWkxx+Cohrj8VNUwA4DswZM8fxQ0A1/ZGFLjEnLJPfdJ7NrVZJYA7iDzU/T2i4WqYWoDxZN1oV8UwD8n1tMO7JDrCDY5spki6RqYirSdAe5scyB35SrQcRSdMMe4lpzMqVHMdAFxDhDvBMqO1G2bUa2mGwIe0uqmBYQ4W3fkiIn/AMZqFrmmCHCCRr6Utg9s1GjLLcp1zMD/ABylStbH4R/nNEfsEE+ITZ2MwVx1UzycT3iTZUMNo0HEl7X0XA/oob/ssQUzDiWxxdp3XTzGYjD36uiRzdJ9UpnhL7tD7QgGpT/mp/YNSaOX7LnevtfiVBuFzp+SkNgVYL28gfRb8VBYabxEOAcCLgiQZ4yoKvgGjE5GEgQHixcG7yIAJixuAe5SrXKJ2wHGuMok5BaRcXBUUwxBBMgyJMHjf8UNMKU2Ls2nVFQPkQRlIMEa7jYqTodF6cgms4t4ZQCeUygmPJthCHdYR55LW9waST6YHgtKaFUtgAdbTa0ANAcABuAEBWwBc+maoXlAA6g/tt/5LOjRBI3Ab4/BX/yjn5H/AORnscs+62xvHPktxqCYeoWuBBLYuDHAzuQttmGaQb8De5HejPxG5ojmkXuAm88T/NFJtEW5pWsTkPA7/aPUlKOBqVRNOlUdza1xB4aCEmaBc4MMtINwZse4wqHOz6FItGZtSCLkA+GgKncPgaOUOYC4byHOBbyIB9qLs7ZlRohtWRGhBgHxmEo5mVwNRjmn7dMjN6oJ7iEQ4/sdNzHgGOydZkc77kWjTJ+UYXl05i43OY8C4JKq8uBNwBvyhryN9g6CI3QEVrX1D8r1zae5ogAwf8u9xe6IX2pjxla2q4B7ZvLJIJ0y6b0wFcn6wE6S1oB9Dgi1GMb9HQjnafWJ9aTrOeG2piD9oz+NkCO0abyOzUB5BoA9J3KHZScCWkxv/NStdjA27AP2akT4KLrQKlpjgTMeKuqNUqtFgJ5pxsTz3H9U+0IX4UZR8c/yRsACHkR9U+OiglKdT8VH7Wo5qgG/JPfEn02TwEJptOpD6ZgWBsdNVA46PvPyl50KnqNRV/YRgv00HjdTdN8HRVFo6Kj5Ufsu/C6uIMKmdEDNbeYY/wB5v5q5wN659JVE8odDNQkbntJ7odosxjh6VqvTV0Ufvj2OWdYvBgjMy3EHTw4dy3FiND+Vye/wVu2NsmnSeBVp9diIBNMz1WGBuOtP1qn6g4iVF9E8I99V76bM76VMvY0xdxLWNN7HKXZo4tCsWxqXVnKQ7O6S/OCHF8yXOnUm97hU1P1doudYEgCBDbD1bkrTwVN30tNrnHe4SfTqmdFjwDa+oB3gcI3p9TqCqyJg8Rcg/nyURGYvYBZmdQc52YzkdfwaTp4qBp1K0kEhgaYcCyHjuN/UrpgsQZLKnZe0TrZ4+02d3sKjtu1aDw0PxBoOns1GhpLhwvr8QixSttY6mKQFMgvedQZytgSZjzjMR3omztv5GCnV+r5rhw3eNlF4ullqPGfrRJa1+5wnUDcl8RTBEQNbcZ+AqqfdtCm9pPX0wbET53cVF4rF3huKngGtEd14HrUS3CA778B6dTYIhpN4kng3TxcfwQWCni4HbqDvLmX8GklM8dUw72wxpLr9qDGm8u3KNZSP1WtHOJPpKFtJxs8z3/heyA+Gry0gm+7uRqNSHgE627viEg+kW9oXA1veESrc6GNyKnXNTDaTfM5h3qP80bB1yRlNju58rrtoAA0yW5hexJE6WtfeohbZVnuHL8lLt1URst0vMCBlsJmI5qTynegt3Qq9Y/6bvearvCo/QRvyzj/l/wDNqvICx0zVD6euij98e65ZnjMQScugGvPgtK8oP0I/1B7rlm9Sn8ofD2LUWFNk7Rq4V/WUXAPiCCAWkG8Eb9ApWv0zxFRzDVFNzWmcrW5Se439ChHtRHLWrjUcHjRXph9CHx9QmHA8CDo71JbDNbU7dPs1QYcDbMR9V4481l+Dxj6Ts1J5a7loRwI3hSWO6T13lrmxTflhzmk/KDdmB0IvB5piYt+2tqYaqw0apLaoJGuV9Jw3z6LaEKn7X2w/q/7M4NdlIOcGQQLtc2dCVBV6jnGXkuO8m5P4pK8q4YeMxbhqBHd8ck5bigL5b7hefFRjCQfiEtmJubk6lFKVahd5xkcBoO/iUUViBA9Np9egSYXE8goo7nknUHxJQwd9u5HDhx0RQbIDNoz+fFJUS4Gzi3ulOqTkOLbIzDUa/mmgtXDvN8xPOUiajjAcSQDaSuNYxEmEJaREgibhESGyzD54tKkpEqKwjgKgyukQbwOB1CfU3XUF46BfSP8A9P8A5BXcDnCpHk9+kqfsD3ldljpmqF5QW/Jt/wBT/ifzWc1qmsLZdv7DGJa1pcWw7NIAO6N6rVXydtOld37jfzVlWWM3I8D4oCJWjO8nI/Tn9wfxIrvJxP8A7g/uD+JX1F2M8dpafUjNc0rQHeTU/wDUf/WP4kB8m/8Anj/tR/yV2Gxnr2jjHeiEcPT4rQ/7tH/9QCOdP/8AaK7ya1I+nZ4Uz/GnqGxnpclAywV7d5M6mvXs/wC278HIp8mtaw6+n+47809QUNpGm+dyEC+lvjRXb+7WuP8AFpH7rwhd5OcSY+Vox9/8k9Q1S7RMd/wEZk/G5XT+7ivH0lHw6zd4c0q3ycVv01L915MpsNUltTknQPo4FWz+7et+mpfuvRm+T6v+lpHwf+Smw2KKYHM7vzQOJNyZV2Hk7xE/SUfRUt6kd3k8xBj5Wj6H/knqCpYEgvZHddSSsGH8nldrgetpWPB/5J87oNW/SUvQ/wDJPUNOvJ4O1Vt9RvvFXVQHRnYL8PnL3NdmgDLO6TJnvVga1c+rtZpsTdC0aLlyiCEetHZohXKg5C4rlyDnozQuXICEfHoRWrlyAQUo0XXLkBQ0Shj48EC5ALQuIXLlAIQMQLkCkIGrlyA7ULwuXI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http://upload.wikimedia.org/wikipedia/commons/thumb/8/8c/Phineas_Gage_GageMillerPhoto2010-02-17_Unretouched_Color_Cropped.jpg/220px-Phineas_Gage_GageMillerPhoto2010-02-17_Unretouched_Color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12737"/>
            <a:ext cx="2095500" cy="355282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data:image/jpeg;base64,/9j/4AAQSkZJRgABAQAAAQABAAD/2wCEAAkGBhQSERUUExQUFRUWFxgYFxgYGBcYFxQXFxYXFBgXGBUXHCYeFxwkGhcXHy8gIycpLCwsFx4xNTAqNSYrLCkBCQoKDgwOGA8PFykcHBwsKSkpKSkpKSkpKSkpKSkpKSkpKSkpKSkpKSkpKSkpKSkpKSkpKSkpKSkpKSkpKSkpKf/AABEIAQYAwAMBIgACEQEDEQH/xAAcAAAABwEBAAAAAAAAAAAAAAAAAQIDBAUGBwj/xAA/EAABAwIEAwYFAwMBBgcAAAABAAIRAyEEEjFBBVFhBiJxgZHwBxMyocEUQrFS0fHhIyQzYnKiFRY0U2OCo//EABkBAQEBAQEBAAAAAAAAAAAAAAABAgMEBf/EACIRAQEBAAEEAgMBAQAAAAAAAAABEQIDEiExMkFCUWETIv/aAAwDAQACEQMRAD8A6SXHxQg8k8KSUQvO+oYLen5Rtop9oRlqBkUUoUUvKEsIGiOiNo8EuEA5EILfBD5UJ2UlwVBZegQA6JYQQIDUZppaBKISKQR/LCOUAVQWQIZUco0CEaOERCASjCKEIQKROST4IphEJaUEjMhmtsstl5kqU0Cg0e/eqBZKIOTc36JwKgy5ElBE4oAGo8pWfxfbrDMxP6bPNa0gaM6OPPS3VSOK9rKOHYH1HQDv5T/CC6CMLnrvjVgWuyuzxP1NbI9Fs+GcXp4im2rRcHscJDhprF+R6IieUJQBQYiDKDUEAgNCESUqgSkkJUo0QhBKQhFJQIRoFFRoQqWCNuyBWVJpjySwPNEDFv8AVGgQ1l/zsnPfv3uiOv8ACDCgNwTDr25keW6eqN8VFqui/L3rsixwngtYVuNVXXh1WpEg6An8ArW/EnGZaIHUEGMwDtgQbbrFfD93zOIOfcy551vLnG8b2Oq0vxVqnLEmLdNosN7jVW+2eF/51yJ7rldl+BOMJbVpZjFnQdG7GPElcYXafgS3uVukCQTuZy8ptK6c/TzdDzyrroCVCJpSgFzegZQhHCEKoTCBSgiTDQQCMhFKAglEpKBRRoFtklGSgjtRwg0bIz797rLRICWAiGnso7WQF76BA+CUEHDl/ZA0949+qr8e8Np1Dya6x0s0u/BU9zZVP2nqZMHiHO/bRqn/APN3LqiuL/CYAYlxm8C3/LMu8dGq1+LRBJgic0afVA8NpOnNV/wjZ/t3G0xudo1AR/FZ01RBEd6RJuQ43g/ha/JieOm50F3P4Ff+nqi/1g7QZB03JGVcMC9BfBXCluALojO867hoABja5K3zefofbowaltRApYWHegQjhABGqwQQiDUpD0RSXJJThRIspMoigW36IQo0ACCIlAIGjbog4WKMj7/ZGHLLRFMQNfVLEpI80YCqDKVl5oNHVAFMDbtxbzWb7fPy8NxZ/wDgeL9QG+t/VadwWI+LXEGM4ZXaT3qjWtaN5zsMnlaUS3w558GaTzVqQO7GsanceipPiTXnEuF7F0dQTrOh8ua0XwdZl+c/aBMbRflreVlO39UOxLokXILb2cCQ7ynRWfJi+OkzDdV6P+FAFPhtPMWglzzE8za2y8/cG4LVxNUU6LHPcdgNBzJ2HVd/7K8AfhqbWOqB8mXNLYDXkR/szqG+IM6yNFrkz0OPitt+pZu4eoRjFs/qbpzHgq+hSMk3FyOfT+6fbQA9PcrLtie2q06EeoSi5VVWlHkI/sqypxZ1Mm7iBYX2HMlNTsaYoKgodo+bZ5REx4Kxw/GKb7A36gj76IdtTSUZKQCjCGASlNKQUAUMKJQlFKKUMNgzfqjBQHj7sgCsqMDVEB4pQPvqkt57/hULaEUfndDS6DnKoRWqR1OyqcZgGvBzBrpN5aDIIiCDaI2KsXM1Lvc32VVjMO+o4CMtMf8AMQSfLQdFmtRmGYKlha7qVGnDq2HLi1jQcrqcNktYO6Hh1nR+02We4P8ACz9Y51bFur04qFjaZDQ9zGxBLjpMwIG0rqfDuDU6OY02NaXakXJOnecZJ9VO+Vy5pDll8M9wrsdhcLHyKLWENyz+90EkFzt9TfwVhVpwS6+gA2OogeF1ZCn521TFW7gBqbzYQARp02WiDbSiw6k8/f8AdLy3PvqnMvT3/KU1vNE0w5gNxv6KrxeCmdPYV0afkozqfn75IsrI4nCuZdpNjIHp/KQMSIgmbSBMH1haTFYVrR78VRYzBRcWIv5+HVRvUzhvHMpyk29Y352WhwuLa8Eg6ai1txosOXE93T9wAJvYgiN0dDEmkQS4zGxc4xJsRv5bJqWN+jKrOG8T+aOoEaRdWLAd1WLBlCEIRF2yBB9+/e6UkoExv5c1ArMUq6QwIP8AP+YsffkiFuHhy8dk2TOn+Ciq1MrSTsPVIoCI/NjP4VUqo2RBRtCMlIJn3+VFLLglSmCf48bpHzY87C++wPihiS9ybYb/AGGnj/f1TFbF5ZOg3J9Al0CI6m99ZVMSiUoJgD3dOyjIEWTBYZOn2T4d/KS8WRYgYoWIP+N1W1XfVI928lPxBiZ1/wAkKue9xNhNhyvpaftCjcVeKoyTysZ028dTKjNpmCJImMupMEmRvF/FWWLwpDjyPODAgkm6pakgAWBbzAuWzz5DcaKNJGDxLqb25bmPq3EOIM6A/wArc8PxwqNkf4XM8bxBrIAjWIOm5zHoTv16FXfZbjAzlkww3iRmm1z4yPFEs1vklJabI1pyw3mQnr97eiQNI21939wicT7/AIWVOE9ERqXi/v8AiyTmJ9/lIfVsdNN9/P3orq4axFYAhsdTF9/ZT3zAesbqtNTVxdJI8p0EdE83GTEfe45apq4mOd7nTkmv1A/uLKPWx0AxfeLXPK5UNuIuCXdfLpuU0xOdX1joT9zHoETiR4ax1nmVGpYmZ9/n+EiriBBJNr+XXXSN0XEioZcBrJ36GbjZS6RBFxoPHoYVRg8W0u0Mgmdok6f2U5uIGk7+ljbwRFkKsid0prioXzIg66fgz91KzjXn72VSlh1/e6SasQPRGHqHXdf7Dp7KELrAEjrzv46qBWrDLa/hGo6FOVa7geeii1A119DvtfTZRpXY+vqBaRtzNrCeU7qlx2Gc9ovlIAIjbcmDobg76hXVfD3JubQL2FtpH+VUY0luYAE2te4mzdAfPTS0QoqgqYdwgA5Z/wComJGjhpO4vZ3ow7FfJqB7mwRl1tBmbEWiDEnWCp2IBDjdp35lpcL73udRtm1hUfEzlaRDHEtn6S7LlmZEu2d1t6GNO4cG4i2tRa9rs0gAnqpqwfwv4kXCoyZaIIsAN4gQLR7greLblZlMZpNtQkuSife8JLtPKN1kBE9+xFr++ZTTqga0uJgCSfSdlneN9pagyii3LmH/ABHgyJJAAYYv3dyNFVzUOtx8UiGVgA0PdSc8EwxwIAmRAaRlMzurT9RkkHymRYNknluPwsXjaWelUoVHOe5/zHNL8svDocS0kn6c0c9LazM4LxsVmZHWqMbBOoc20VBIsJMH+mbqa2m8Z43DxTGrgCNTY2PmNfwpmFxBncwDqLtH022P1c1zfHY5zccRUsIIAjWTlMQBqZ0jqtxheMMZAe5rTYBtib/0tiXNPPzQX83m0EcoixOm6j4ytlaQ4CH90yQJBOUgOOsA7eHhBf2ho03ZXVmtd/7cw8//AFJBTuDrfNhz2Bpv3TmJYNi4wBmjaIHOyqHzjjI/2br5nc4gCBAFp620U+liGEa5bTf1ETrHRILxaY6iYBnx3kI8LRJ7zCBpFom4kyIM29Sgdfj2taDd0ixg6aaG+2kbEI6XE3tmWmJsTbUf07KTSwwaPPp+Pt5eJTVpAdf559bjmiE0ONBwB0nY9djIToql2n8/lZ7iuGIl1MweQJAJvqAL7egT2E4jHdaDaBeAY3NjpKGLipTneJ2+8f6qsxbyLyDpzgDpz/CcbxB079RJvG0/yoOKx1pcDt5GNdNOswim34ok6CNR1MC0nUnW9lX4ot1GkEamJAuMu56JZfaCIv8AuMCJMkHyCrMbXygtBtqY0G50+okRePBRUTFA/W2DIh0XNiP3ASHd6xGgm4Kr+IUi+ctnHTO0km2QkX/jr4Kxxz2DvPl2Vv0j9wAJAJ5CdJOgus9VdmfLXPALpBMQAZLxbSc0gGwM2ug0nw34gP1IygAXYDMWIOrABGuvRdjXnPgtQtxTDTI+vQACbkG7vIjnfkvQ+Gq5mg8wD6iVYxyJjw5+SSXa6+7+SJ1/HRA8+nvdVEbGtlh6X0B0116LK8Yoj5jCw3AtEaZTMR4D0PNa5zJaQdwR6iFjv1Aa5tOO8xwblaRmgEtAidN4k2upWogdqany6DnBsvYQ6wkjnH9NxBjprZYnDkuxGHeCWGq9tmPIfldIdLdMp/iFo+1+JeMQ0AgUatOHX+gAfUAARIuYkrN9j6GfiLXhzqjaILg4sgyBDc/I732BUUnt7hnUXU3tktbN5NsxB18bTrOsm6b+GtR1XFOe7vG06eAHIDorD4jVMtAtcAHOcLAAfSQfO0Jj4Stg1XQdBF4vO0X/AAtfi423/XP4pviUf97N5EWPO99zurDsH26qNqsoVnF7HDIwmSWmIaCRct26TyVX8RagOLdEWA008lR8G4gaFelVGtN7Xehv9luTeLhz53j1dj0lhhpOgi2t+vgecKdTAAtYHx0O0/eypMJiQRmtBAi3h0sNTZTRUjlJ57i20/yub2rL5u9gQRPgeQ11BUXE1dR5Ty2PnJCZGJmReZ6DSdNTtpCgVMWS4tBAGkzbUbaf4RMSa1fXSPLyB2Cr8RQAqF7Ya1wBP03d3pJJ+lJbiwdnTMSRePDbXfdQcZXAYJ/bebCCRNtefJRpPDspObUGOdvPW6p3kvafC2gDyLGAdbzdSqFUmnDLETebF02uJ/hR8diYBdJIBOkA65e7BI/yUDWLflgDTTazjpcHqR5eKqcRxDK4Bzm7C+VpAMjK0xE2MzzT9TOe8S3eNrdZ5W5/UbXvFawEndxDddDt3WiRlEyYMmANIKBviFMsZrE2cTBaGbjNu7NBb49YVLi8YQ06y4gi+aABqLSdwTr5iTdYvD91paBlAzjMQNYaba3Omhus9j8OW5hLSJMgARZ1xINuR8AdzBKj8Nxn+3EDKZd5at2H9JieZXo7gT5oUjzY3fpzN15mwVMGswNbmuAZBjUcjt+V6W4LQyUKTT+1jRboB+VWJfCXr7tzCJ0AT1Rz1vbmg7XX3/dAUwN/YWJ7b4bLWpvBaBUY9r5kd5sZHCL5u9B5gDktZxTHfJpF4Y58ftabn18lh28QrY1znVKPyKbO4ymTmLo/c4jckwf+lKs9q6rw+ji+5Xae7JZHce2TDg2JBuLi+ngiwuHo4UFlNgDXTIMlz75bnQcueqd4rgS8mA7PTByu7ocXEkkTmbmg9dRqqutig9skAuBh29yTldl21neFlvFD24pfNbLP2GYgz3tbyZ0FlI+FdYt+da4A1I3OwiR+5N8U4mGZmuBi0g5QTIkENMxEkWI0BTnC61MvLqdX5biw/Ma3ITOgMECTBdmGvKNFrfGOd4zv7mW7Z1g7F1IMwY9AAfvKowtXxzsdXzZ2vbVzdQHXv+4wR1BVZT7J4o3FFx8IPS4BtddJZjx9ThyvO+HSuxHGxWwzAdW5WECZloDZ9IWybXMzyPXaTqfT1XN+weDqYanU+bSeCTmaDH7RyJGXxkaaraM41SgG8mNQINrEOMxHO653293Hbxmp78RrNspi9zcwCb2M+Xqqerie+65PedrEx1Ow1NuSbxva2iA1pfTaXEknMHEGRF48DPIbkKB+upOcCHNqbhoOk72/yfNRpd0BJkne+UgxESDYBoJ5qu7QYkilDdoFoEmI1i5sNYGuil4biTW/85jW0xcGOgIPksz2i498zutYbQLyJF7ASALCJ6lBZ4avkZvofF027x0M8xrOpCiY3FQIcQSGSXR+6Rq2wm3WANSmcBiaZp/SWlsSBmIzNOUOc8jN13Bi6RxA2DWiI1AIEDkI2sdAZQOUsZmF3usbjvacriwm/mZ1KrRWa1wcSIaDc6ZZgjvakfiBdE7Gdwd4yQ3UnukzOaXDNfmIvMhQzUa4uEDvWbmmWxowROYRBvJ33lBb1MV3BtLgYMZhIMSWmwhzTfeNFleM4qTBOZ5DZsdogsJN7bwDr4KfjcVJdndqXfTN+6QN4OkT4aAqjx1Y5gWzIuHSfpGhiTylWOfO+Fr2P4f87GU2wbOk6GBoRJ3k8jovSmHYAABMCw8lxT4R8Gz4gPcDADjNtfSZuPIkbLtzW6KpJkNNGs+aEH/Iv9glAeXpdNl15I8+nj4IqBxUhzDTPITz5joqTBYcUg1lzAuY3MknWPcq0p1A4Fxbl56OEw5wIOmwt131VW+ZmwO4kG0mNdyIMdVGopMRTdnquvBzEbRfWZIBtf1vosTjuN06TnZiXOLpDZs0AAC4H1CL21nmuj47Dy2RrB3MHQwANJ/PkuY8d7OS8SIdymTqSRlgHf7hTwt3PDN8a4oKjszbTrrta87mNlqOwFCcLii7SAbgOYYJMlpB5LI8Zwvy3hu+UE2iCZW57KtNPhjyTYkmIFpFtdZst34vPw29S6wGJruDzDiINokfbZW3Cu09QQx0umw3MnSRbNdUmJjMYmJ31T3Cq7WVqb3AlrXNcQIkgOBMTZbyY4TnZz9t3xHs9jBR+Y9j2MZs8gTLsjW3JMuJbYSPuVR9paQw9c02GoajRBqGoTnLtQWuERfZbXBdoncQqtq1IbRpOzMpi8OGjnf1OudRbZVXDux1TGnFYsvLRTzGiZ/4lQOJa0HZsRMbvHVco9fObPDCcRc52VxAAdewtMwfuFruzFBxyUzTfmLAQczRHfcD3XRzCpuF5QTTqwRrTIaSCT3sgds03Mgea3vZKmS11RpfDxIJg2jp+3MNB0V5fpOnx892mMVw9/dAtDTzESRdxve+w10vZZoPaHd6MoBh2Yi7SHQSQby4AgGecWC3+LqtYwte0EBroy5jmDdBBvBGkne+6y1B1OrnLqIBeZGam3QZQ1sd2Yykkk3+xy600ziguMhiO642aWtIADG3JHLQ3bom8VjGggQL5pI71okuk6mbg9LJzjYcRGwFhEFsgnYwDN+az2IxRN25rg5ZFgJvlm/K5uhbiTTxgDy68EuIjU2uYt069FCpY/K/OD3hrJGkQQNc382CYqPzEklxkwBcucCYAkamZsibhjY3ne+xlpJnTQydoVxz7kms+SJ0u4RJgRMAkeBvzCewHCvmnvNI11ixmQCNNJgdOSS2gBmNjEWEA6t/qmDE/crd/D7h36ytIEU6d3kQJBkBhI3JJm/rqjWftvPh/wAAOHwrS763CZIEwD3R6QVpwEtogCEETTB96eCh8ULTTcxxgPBadjBF4O1pPkpgd9lU9qcIKuErNLGPOQlrXzlLhGWYIdEjYhKMg/h2IyCnSrue1xpNJcWl4zg1675IJAbT+UGtvppoq+p2ieyga7mfMZUr/KpgXqPa15pscSTEOynu5Z7pvdYvBY/imH+YA2o4Fr6pL2kiGNAfUBMXADb9BCVh+0eMZTwNP9OHBr/m0CQ8urZXOMWdeDPXyV7Wf9I3eO48f1YofKeHhhcWgtcMv0y0iNDYtOkHWFksVxyp+pe003OytFhcMbZ05m6CcttLpp/bau7F1agwo+cKQpmx7kEOcSCY+qT53lRqfal/z8Q9tENeRTEOvlLXXzEuAJIMenJTF7/6zHaGsHYh5AIExBkEHeQb6yuiYKlHCmxMZDuLkiSOY/tHiudcexJqYmo8tyFzpy8v7rqdamG8IEmwpAgfu2vJ67clrl6jn0flyrjtXUpdA2PkPum36qRQtTcY3aJ9Sun08vH5N32cxYp4Y5Sc7iGARLS54ABPS+sTK6pwrsi35TaeIDXMYe7Tl2UgfuqAEfMc7Ug93S1lyn4f4J1fGYem4Oy0z818cmDO3MBsTC7wASOu/O1oXF9DfCFxrgVLE4d9JzGmWQIaJaQHZS0xaNgsPwKl8nDMOSMzc1iJmDIvyM6aTK6RRpeKzvEuxlOqXNz1W03GSxha0AzNjlkCUpPDn/F+JNGaTFpu8NGZthl/rFtdI5rBf+N1KlSZLWgggCTcAATpy18V3lvw6wP7qGcxcvc9x6nUX6iFX4n4SYKc1MPpdA7MP+6Tz3SJy21zTB8RrVPqYIOthkI53ETJNr2J0CD+DsLZcWjNIMZsotYAmSZMR5dCOoYL4bBuWK7hlOzGiQDzlXmB7FUKZzQ5xmZJ0OmwUxrY4dTwDwIFKo55Nixsggm0hrSCN9VIo9iuJVXS2g9s2l5a2RJ1v1uvQ9JmUANsBpCUFrGbXHuDfBmuY/U12sEg5acu8g5wtaRK6lwTgtLC0hSosytFzzcTqSdyrEFECjOiKKUtJLUEQG+yRXbIIO4PkEodfOyTUMAxsPToo2wFHitTNRNahVAc0MOUEiKoNOHD9zpp04gD/iuCzNHiDh/4cTRc35TqjS0tcBlDKjCRmbBOUEwDYjqF0qhw2GNEnu5bjm3919Np8FXv4LOXNcCTcyJJP7fAlRc1zynSdVxeLnDsf8ypTqUy4sJ7hMOj6i1zXTAESRI2RYNmIP6mq1lNrXVWOaQQyTTOXui2oE9ZW2/8u5Xue3MCC7KAYbDpIkdARYKRWwDW03SMwOoO+kwBcK0kjhnEpq4x9gC5+ml+W66v2mpZeHQCPoPX6fqiNoG65fhyHcQkkNHzibiwh1hl/C6t27aRw8gAEhlzbzifPryV5fTl0vXK/wBcNcbqypH/AHcNv3qhv/0tFv8Au+6rStBh2FtHDENcXGpULQL5icjWgACSZEQunL083Sm2unfC3gWR9SqQ6RTZTGZolpMucMws6wb6hdPpMsfD/VU3ZrAGlQaHCHu7z+YJ2/Hmr2k73suT20Y5JXy0oI1WTDqA1SI8lKcEw1neJRSm6b9Ur5uybqOKOjTQPhBAI5RkbQicEYKJxRPskoIyEklRpFPufFRMU7vNbFtTe1rX3+xUsJnF03GC0tzD+qYI5W011v4I0RXMNJj0/lVQrzodipNejiS2AaebpMadYVXieC4tziB8mOZPOeQkeH3CixMbWjYTb7bfwqbj7nZYa4ZZky2Y208/H+FLpdnsZ++rSGlg6o5tjtLQZ6p7GdlalSnUY6uSXtcBDB3c/Unoi64V2Qipj2ZiO88xyLjJFom5XVPiI4Mwk/UMsCRraJJHUkjrA0XPOw/BalPiIp1GZHsNw/u5crmk662/ldH+J1Nxw/JoBmJ1DbaW/wBFrl7culLOLgwF13v4cdnaQw1Cu9rTUFOGktEs77yS3cG462XB6NIlwHM/mF6b7L4D5OFpMiC1jRpF/AaXla5uXQnur2nTSiCnhcBHCw76KmISig1GqggkFqWgFAQajalBCFU0IRoIpQGUko5RAoDAKbquhOlyarCyERxCE++aVmn3KP3yUaJHX+2yGWfcehSvL7yiy3Hv7qgOaktGmsjU8uaddSCDadlBCxnBaNZ7XvpgvbGV+jxEWDht00THE+zVPENLaoc4aRmIsdYjRXLBCUETcZDhvw6wdCoH06DcwiC4l2WDNs1pneJ6rUfJhOkIFFIp6J0JOVGGlEpQCSQgAjJVQSBCDmo0UWUowlsQcEZ0goFqPKjcENJRI0Uwigm67rJyU1W0UWEmwRQZlBBVRPbonBT3QQQpaGVBBRBhnVABBBUGECEEEATjdEEEZ5EkIZUEEAcERQQRYVTRkoIKs/YBHCCCISSm6jbIII3AaLJFcwggor//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data:image/jpeg;base64,/9j/4AAQSkZJRgABAQAAAQABAAD/2wCEAAkGBhQSERUUExQUFRUWFxgYFxgYGBcYFxQXFxYXFBgXGBUXHCYeFxwkGhcXHy8gIycpLCwsFx4xNTAqNSYrLCkBCQoKDgwOGA8PFykcHBwsKSkpKSkpKSkpKSkpKSkpKSkpKSkpKSkpKSkpKSkpKSkpKSkpKSkpKSkpKSkpKSkpKf/AABEIAQYAwAMBIgACEQEDEQH/xAAcAAAABwEBAAAAAAAAAAAAAAAAAQIDBAUGBwj/xAA/EAABAwIEAwYFAwMBBgcAAAABAAIRAyEEEjFBBVFhBiJxgZHwBxMyocEUQrFS0fHhIyQzYnKiFRY0U2OCo//EABkBAQEBAQEBAAAAAAAAAAAAAAABAgMEBf/EACIRAQEBAAEEAgMBAQAAAAAAAAABEQIDEiExMkFCUWETIv/aAAwDAQACEQMRAD8A6SXHxQg8k8KSUQvO+oYLen5Rtop9oRlqBkUUoUUvKEsIGiOiNo8EuEA5EILfBD5UJ2UlwVBZegQA6JYQQIDUZppaBKISKQR/LCOUAVQWQIZUco0CEaOERCASjCKEIQKROST4IphEJaUEjMhmtsstl5kqU0Cg0e/eqBZKIOTc36JwKgy5ElBE4oAGo8pWfxfbrDMxP6bPNa0gaM6OPPS3VSOK9rKOHYH1HQDv5T/CC6CMLnrvjVgWuyuzxP1NbI9Fs+GcXp4im2rRcHscJDhprF+R6IieUJQBQYiDKDUEAgNCESUqgSkkJUo0QhBKQhFJQIRoFFRoQqWCNuyBWVJpjySwPNEDFv8AVGgQ1l/zsnPfv3uiOv8ACDCgNwTDr25keW6eqN8VFqui/L3rsixwngtYVuNVXXh1WpEg6An8ArW/EnGZaIHUEGMwDtgQbbrFfD93zOIOfcy551vLnG8b2Oq0vxVqnLEmLdNosN7jVW+2eF/51yJ7rldl+BOMJbVpZjFnQdG7GPElcYXafgS3uVukCQTuZy8ptK6c/TzdDzyrroCVCJpSgFzegZQhHCEKoTCBSgiTDQQCMhFKAglEpKBRRoFtklGSgjtRwg0bIz797rLRICWAiGnso7WQF76BA+CUEHDl/ZA0949+qr8e8Np1Dya6x0s0u/BU9zZVP2nqZMHiHO/bRqn/APN3LqiuL/CYAYlxm8C3/LMu8dGq1+LRBJgic0afVA8NpOnNV/wjZ/t3G0xudo1AR/FZ01RBEd6RJuQ43g/ha/JieOm50F3P4Ff+nqi/1g7QZB03JGVcMC9BfBXCluALojO867hoABja5K3zefofbowaltRApYWHegQjhABGqwQQiDUpD0RSXJJThRIspMoigW36IQo0ACCIlAIGjbog4WKMj7/ZGHLLRFMQNfVLEpI80YCqDKVl5oNHVAFMDbtxbzWb7fPy8NxZ/wDgeL9QG+t/VadwWI+LXEGM4ZXaT3qjWtaN5zsMnlaUS3w558GaTzVqQO7GsanceipPiTXnEuF7F0dQTrOh8ua0XwdZl+c/aBMbRflreVlO39UOxLokXILb2cCQ7ynRWfJi+OkzDdV6P+FAFPhtPMWglzzE8za2y8/cG4LVxNUU6LHPcdgNBzJ2HVd/7K8AfhqbWOqB8mXNLYDXkR/szqG+IM6yNFrkz0OPitt+pZu4eoRjFs/qbpzHgq+hSMk3FyOfT+6fbQA9PcrLtie2q06EeoSi5VVWlHkI/sqypxZ1Mm7iBYX2HMlNTsaYoKgodo+bZ5REx4Kxw/GKb7A36gj76IdtTSUZKQCjCGASlNKQUAUMKJQlFKKUMNgzfqjBQHj7sgCsqMDVEB4pQPvqkt57/hULaEUfndDS6DnKoRWqR1OyqcZgGvBzBrpN5aDIIiCDaI2KsXM1Lvc32VVjMO+o4CMtMf8AMQSfLQdFmtRmGYKlha7qVGnDq2HLi1jQcrqcNktYO6Hh1nR+02We4P8ACz9Y51bFur04qFjaZDQ9zGxBLjpMwIG0rqfDuDU6OY02NaXakXJOnecZJ9VO+Vy5pDll8M9wrsdhcLHyKLWENyz+90EkFzt9TfwVhVpwS6+gA2OogeF1ZCn521TFW7gBqbzYQARp02WiDbSiw6k8/f8AdLy3PvqnMvT3/KU1vNE0w5gNxv6KrxeCmdPYV0afkozqfn75IsrI4nCuZdpNjIHp/KQMSIgmbSBMH1haTFYVrR78VRYzBRcWIv5+HVRvUzhvHMpyk29Y352WhwuLa8Eg6ai1txosOXE93T9wAJvYgiN0dDEmkQS4zGxc4xJsRv5bJqWN+jKrOG8T+aOoEaRdWLAd1WLBlCEIRF2yBB9+/e6UkoExv5c1ArMUq6QwIP8AP+YsffkiFuHhy8dk2TOn+Ciq1MrSTsPVIoCI/NjP4VUqo2RBRtCMlIJn3+VFLLglSmCf48bpHzY87C++wPihiS9ybYb/AGGnj/f1TFbF5ZOg3J9Al0CI6m99ZVMSiUoJgD3dOyjIEWTBYZOn2T4d/KS8WRYgYoWIP+N1W1XfVI928lPxBiZ1/wAkKue9xNhNhyvpaftCjcVeKoyTysZ028dTKjNpmCJImMupMEmRvF/FWWLwpDjyPODAgkm6pakgAWBbzAuWzz5DcaKNJGDxLqb25bmPq3EOIM6A/wArc8PxwqNkf4XM8bxBrIAjWIOm5zHoTv16FXfZbjAzlkww3iRmm1z4yPFEs1vklJabI1pyw3mQnr97eiQNI21939wicT7/AIWVOE9ERqXi/v8AiyTmJ9/lIfVsdNN9/P3orq4axFYAhsdTF9/ZT3zAesbqtNTVxdJI8p0EdE83GTEfe45apq4mOd7nTkmv1A/uLKPWx0AxfeLXPK5UNuIuCXdfLpuU0xOdX1joT9zHoETiR4ax1nmVGpYmZ9/n+EiriBBJNr+XXXSN0XEioZcBrJ36GbjZS6RBFxoPHoYVRg8W0u0Mgmdok6f2U5uIGk7+ljbwRFkKsid0prioXzIg66fgz91KzjXn72VSlh1/e6SasQPRGHqHXdf7Dp7KELrAEjrzv46qBWrDLa/hGo6FOVa7geeii1A119DvtfTZRpXY+vqBaRtzNrCeU7qlx2Gc9ovlIAIjbcmDobg76hXVfD3JubQL2FtpH+VUY0luYAE2te4mzdAfPTS0QoqgqYdwgA5Z/wComJGjhpO4vZ3ow7FfJqB7mwRl1tBmbEWiDEnWCp2IBDjdp35lpcL73udRtm1hUfEzlaRDHEtn6S7LlmZEu2d1t6GNO4cG4i2tRa9rs0gAnqpqwfwv4kXCoyZaIIsAN4gQLR7greLblZlMZpNtQkuSife8JLtPKN1kBE9+xFr++ZTTqga0uJgCSfSdlneN9pagyii3LmH/ABHgyJJAAYYv3dyNFVzUOtx8UiGVgA0PdSc8EwxwIAmRAaRlMzurT9RkkHymRYNknluPwsXjaWelUoVHOe5/zHNL8svDocS0kn6c0c9LazM4LxsVmZHWqMbBOoc20VBIsJMH+mbqa2m8Z43DxTGrgCNTY2PmNfwpmFxBncwDqLtH022P1c1zfHY5zccRUsIIAjWTlMQBqZ0jqtxheMMZAe5rTYBtib/0tiXNPPzQX83m0EcoixOm6j4ytlaQ4CH90yQJBOUgOOsA7eHhBf2ho03ZXVmtd/7cw8//AFJBTuDrfNhz2Bpv3TmJYNi4wBmjaIHOyqHzjjI/2br5nc4gCBAFp620U+liGEa5bTf1ETrHRILxaY6iYBnx3kI8LRJ7zCBpFom4kyIM29Sgdfj2taDd0ixg6aaG+2kbEI6XE3tmWmJsTbUf07KTSwwaPPp+Pt5eJTVpAdf559bjmiE0ONBwB0nY9djIToql2n8/lZ7iuGIl1MweQJAJvqAL7egT2E4jHdaDaBeAY3NjpKGLipTneJ2+8f6qsxbyLyDpzgDpz/CcbxB079RJvG0/yoOKx1pcDt5GNdNOswim34ok6CNR1MC0nUnW9lX4ot1GkEamJAuMu56JZfaCIv8AuMCJMkHyCrMbXygtBtqY0G50+okRePBRUTFA/W2DIh0XNiP3ASHd6xGgm4Kr+IUi+ctnHTO0km2QkX/jr4Kxxz2DvPl2Vv0j9wAJAJ5CdJOgus9VdmfLXPALpBMQAZLxbSc0gGwM2ug0nw34gP1IygAXYDMWIOrABGuvRdjXnPgtQtxTDTI+vQACbkG7vIjnfkvQ+Gq5mg8wD6iVYxyJjw5+SSXa6+7+SJ1/HRA8+nvdVEbGtlh6X0B0116LK8Yoj5jCw3AtEaZTMR4D0PNa5zJaQdwR6iFjv1Aa5tOO8xwblaRmgEtAidN4k2upWogdqany6DnBsvYQ6wkjnH9NxBjprZYnDkuxGHeCWGq9tmPIfldIdLdMp/iFo+1+JeMQ0AgUatOHX+gAfUAARIuYkrN9j6GfiLXhzqjaILg4sgyBDc/I732BUUnt7hnUXU3tktbN5NsxB18bTrOsm6b+GtR1XFOe7vG06eAHIDorD4jVMtAtcAHOcLAAfSQfO0Jj4Stg1XQdBF4vO0X/AAtfi423/XP4pviUf97N5EWPO99zurDsH26qNqsoVnF7HDIwmSWmIaCRct26TyVX8RagOLdEWA008lR8G4gaFelVGtN7Xehv9luTeLhz53j1dj0lhhpOgi2t+vgecKdTAAtYHx0O0/eypMJiQRmtBAi3h0sNTZTRUjlJ57i20/yub2rL5u9gQRPgeQ11BUXE1dR5Ty2PnJCZGJmReZ6DSdNTtpCgVMWS4tBAGkzbUbaf4RMSa1fXSPLyB2Cr8RQAqF7Ya1wBP03d3pJJ+lJbiwdnTMSRePDbXfdQcZXAYJ/bebCCRNtefJRpPDspObUGOdvPW6p3kvafC2gDyLGAdbzdSqFUmnDLETebF02uJ/hR8diYBdJIBOkA65e7BI/yUDWLflgDTTazjpcHqR5eKqcRxDK4Bzm7C+VpAMjK0xE2MzzT9TOe8S3eNrdZ5W5/UbXvFawEndxDddDt3WiRlEyYMmANIKBviFMsZrE2cTBaGbjNu7NBb49YVLi8YQ06y4gi+aABqLSdwTr5iTdYvD91paBlAzjMQNYaba3Omhus9j8OW5hLSJMgARZ1xINuR8AdzBKj8Nxn+3EDKZd5at2H9JieZXo7gT5oUjzY3fpzN15mwVMGswNbmuAZBjUcjt+V6W4LQyUKTT+1jRboB+VWJfCXr7tzCJ0AT1Rz1vbmg7XX3/dAUwN/YWJ7b4bLWpvBaBUY9r5kd5sZHCL5u9B5gDktZxTHfJpF4Y58ftabn18lh28QrY1znVKPyKbO4ymTmLo/c4jckwf+lKs9q6rw+ji+5Xae7JZHce2TDg2JBuLi+ngiwuHo4UFlNgDXTIMlz75bnQcueqd4rgS8mA7PTByu7ocXEkkTmbmg9dRqqutig9skAuBh29yTldl21neFlvFD24pfNbLP2GYgz3tbyZ0FlI+FdYt+da4A1I3OwiR+5N8U4mGZmuBi0g5QTIkENMxEkWI0BTnC61MvLqdX5biw/Ma3ITOgMECTBdmGvKNFrfGOd4zv7mW7Z1g7F1IMwY9AAfvKowtXxzsdXzZ2vbVzdQHXv+4wR1BVZT7J4o3FFx8IPS4BtddJZjx9ThyvO+HSuxHGxWwzAdW5WECZloDZ9IWybXMzyPXaTqfT1XN+weDqYanU+bSeCTmaDH7RyJGXxkaaraM41SgG8mNQINrEOMxHO653293Hbxmp78RrNspi9zcwCb2M+Xqqerie+65PedrEx1Ow1NuSbxva2iA1pfTaXEknMHEGRF48DPIbkKB+upOcCHNqbhoOk72/yfNRpd0BJkne+UgxESDYBoJ5qu7QYkilDdoFoEmI1i5sNYGuil4biTW/85jW0xcGOgIPksz2i498zutYbQLyJF7ASALCJ6lBZ4avkZvofF027x0M8xrOpCiY3FQIcQSGSXR+6Rq2wm3WANSmcBiaZp/SWlsSBmIzNOUOc8jN13Bi6RxA2DWiI1AIEDkI2sdAZQOUsZmF3usbjvacriwm/mZ1KrRWa1wcSIaDc6ZZgjvakfiBdE7Gdwd4yQ3UnukzOaXDNfmIvMhQzUa4uEDvWbmmWxowROYRBvJ33lBb1MV3BtLgYMZhIMSWmwhzTfeNFleM4qTBOZ5DZsdogsJN7bwDr4KfjcVJdndqXfTN+6QN4OkT4aAqjx1Y5gWzIuHSfpGhiTylWOfO+Fr2P4f87GU2wbOk6GBoRJ3k8jovSmHYAABMCw8lxT4R8Gz4gPcDADjNtfSZuPIkbLtzW6KpJkNNGs+aEH/Iv9glAeXpdNl15I8+nj4IqBxUhzDTPITz5joqTBYcUg1lzAuY3MknWPcq0p1A4Fxbl56OEw5wIOmwt131VW+ZmwO4kG0mNdyIMdVGopMRTdnquvBzEbRfWZIBtf1vosTjuN06TnZiXOLpDZs0AAC4H1CL21nmuj47Dy2RrB3MHQwANJ/PkuY8d7OS8SIdymTqSRlgHf7hTwt3PDN8a4oKjszbTrrta87mNlqOwFCcLii7SAbgOYYJMlpB5LI8Zwvy3hu+UE2iCZW57KtNPhjyTYkmIFpFtdZst34vPw29S6wGJruDzDiINokfbZW3Cu09QQx0umw3MnSRbNdUmJjMYmJ31T3Cq7WVqb3AlrXNcQIkgOBMTZbyY4TnZz9t3xHs9jBR+Y9j2MZs8gTLsjW3JMuJbYSPuVR9paQw9c02GoajRBqGoTnLtQWuERfZbXBdoncQqtq1IbRpOzMpi8OGjnf1OudRbZVXDux1TGnFYsvLRTzGiZ/4lQOJa0HZsRMbvHVco9fObPDCcRc52VxAAdewtMwfuFruzFBxyUzTfmLAQczRHfcD3XRzCpuF5QTTqwRrTIaSCT3sgds03Mgea3vZKmS11RpfDxIJg2jp+3MNB0V5fpOnx892mMVw9/dAtDTzESRdxve+w10vZZoPaHd6MoBh2Yi7SHQSQby4AgGecWC3+LqtYwte0EBroy5jmDdBBvBGkne+6y1B1OrnLqIBeZGam3QZQ1sd2Yykkk3+xy600ziguMhiO642aWtIADG3JHLQ3bom8VjGggQL5pI71okuk6mbg9LJzjYcRGwFhEFsgnYwDN+az2IxRN25rg5ZFgJvlm/K5uhbiTTxgDy68EuIjU2uYt069FCpY/K/OD3hrJGkQQNc382CYqPzEklxkwBcucCYAkamZsibhjY3ne+xlpJnTQydoVxz7kms+SJ0u4RJgRMAkeBvzCewHCvmnvNI11ixmQCNNJgdOSS2gBmNjEWEA6t/qmDE/crd/D7h36ytIEU6d3kQJBkBhI3JJm/rqjWftvPh/wAAOHwrS763CZIEwD3R6QVpwEtogCEETTB96eCh8ULTTcxxgPBadjBF4O1pPkpgd9lU9qcIKuErNLGPOQlrXzlLhGWYIdEjYhKMg/h2IyCnSrue1xpNJcWl4zg1675IJAbT+UGtvppoq+p2ieyga7mfMZUr/KpgXqPa15pscSTEOynu5Z7pvdYvBY/imH+YA2o4Fr6pL2kiGNAfUBMXADb9BCVh+0eMZTwNP9OHBr/m0CQ8urZXOMWdeDPXyV7Wf9I3eO48f1YofKeHhhcWgtcMv0y0iNDYtOkHWFksVxyp+pe003OytFhcMbZ05m6CcttLpp/bau7F1agwo+cKQpmx7kEOcSCY+qT53lRqfal/z8Q9tENeRTEOvlLXXzEuAJIMenJTF7/6zHaGsHYh5AIExBkEHeQb6yuiYKlHCmxMZDuLkiSOY/tHiudcexJqYmo8tyFzpy8v7rqdamG8IEmwpAgfu2vJ67clrl6jn0flyrjtXUpdA2PkPum36qRQtTcY3aJ9Sun08vH5N32cxYp4Y5Sc7iGARLS54ABPS+sTK6pwrsi35TaeIDXMYe7Tl2UgfuqAEfMc7Ug93S1lyn4f4J1fGYem4Oy0z818cmDO3MBsTC7wASOu/O1oXF9DfCFxrgVLE4d9JzGmWQIaJaQHZS0xaNgsPwKl8nDMOSMzc1iJmDIvyM6aTK6RRpeKzvEuxlOqXNz1W03GSxha0AzNjlkCUpPDn/F+JNGaTFpu8NGZthl/rFtdI5rBf+N1KlSZLWgggCTcAATpy18V3lvw6wP7qGcxcvc9x6nUX6iFX4n4SYKc1MPpdA7MP+6Tz3SJy21zTB8RrVPqYIOthkI53ETJNr2J0CD+DsLZcWjNIMZsotYAmSZMR5dCOoYL4bBuWK7hlOzGiQDzlXmB7FUKZzQ5xmZJ0OmwUxrY4dTwDwIFKo55Nixsggm0hrSCN9VIo9iuJVXS2g9s2l5a2RJ1v1uvQ9JmUANsBpCUFrGbXHuDfBmuY/U12sEg5acu8g5wtaRK6lwTgtLC0hSosytFzzcTqSdyrEFECjOiKKUtJLUEQG+yRXbIIO4PkEodfOyTUMAxsPToo2wFHitTNRNahVAc0MOUEiKoNOHD9zpp04gD/iuCzNHiDh/4cTRc35TqjS0tcBlDKjCRmbBOUEwDYjqF0qhw2GNEnu5bjm3919Np8FXv4LOXNcCTcyJJP7fAlRc1zynSdVxeLnDsf8ypTqUy4sJ7hMOj6i1zXTAESRI2RYNmIP6mq1lNrXVWOaQQyTTOXui2oE9ZW2/8u5Xue3MCC7KAYbDpIkdARYKRWwDW03SMwOoO+kwBcK0kjhnEpq4x9gC5+ml+W66v2mpZeHQCPoPX6fqiNoG65fhyHcQkkNHzibiwh1hl/C6t27aRw8gAEhlzbzifPryV5fTl0vXK/wBcNcbqypH/AHcNv3qhv/0tFv8Au+6rStBh2FtHDENcXGpULQL5icjWgACSZEQunL083Sm2unfC3gWR9SqQ6RTZTGZolpMucMws6wb6hdPpMsfD/VU3ZrAGlQaHCHu7z+YJ2/Hmr2k73suT20Y5JXy0oI1WTDqA1SI8lKcEw1neJRSm6b9Ur5uybqOKOjTQPhBAI5RkbQicEYKJxRPskoIyEklRpFPufFRMU7vNbFtTe1rX3+xUsJnF03GC0tzD+qYI5W011v4I0RXMNJj0/lVQrzodipNejiS2AaebpMadYVXieC4tziB8mOZPOeQkeH3CixMbWjYTb7bfwqbj7nZYa4ZZky2Y208/H+FLpdnsZ++rSGlg6o5tjtLQZ6p7GdlalSnUY6uSXtcBDB3c/Unoi64V2Qipj2ZiO88xyLjJFom5XVPiI4Mwk/UMsCRraJJHUkjrA0XPOw/BalPiIp1GZHsNw/u5crmk662/ldH+J1Nxw/JoBmJ1DbaW/wBFrl7culLOLgwF13v4cdnaQw1Cu9rTUFOGktEs77yS3cG462XB6NIlwHM/mF6b7L4D5OFpMiC1jRpF/AaXla5uXQnur2nTSiCnhcBHCw76KmISig1GqggkFqWgFAQajalBCFU0IRoIpQGUko5RAoDAKbquhOlyarCyERxCE++aVmn3KP3yUaJHX+2yGWfcehSvL7yiy3Hv7qgOaktGmsjU8uaddSCDadlBCxnBaNZ7XvpgvbGV+jxEWDht00THE+zVPENLaoc4aRmIsdYjRXLBCUETcZDhvw6wdCoH06DcwiC4l2WDNs1pneJ6rUfJhOkIFFIp6J0JOVGGlEpQCSQgAjJVQSBCDmo0UWUowlsQcEZ0goFqPKjcENJRI0Uwigm67rJyU1W0UWEmwRQZlBBVRPbonBT3QQQpaGVBBRBhnVABBBUGECEEEATjdEEEZ5EkIZUEEAcERQQRYVTRkoIKs/YBHCCCISSm6jbIII3AaLJFcwggor//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brainandspine.titololawoffice.com/uploads/image/Phineas%20G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628799"/>
            <a:ext cx="3312368" cy="45112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29251" y="4725144"/>
            <a:ext cx="1646605" cy="646331"/>
          </a:xfrm>
          <a:prstGeom prst="rect">
            <a:avLst/>
          </a:prstGeom>
          <a:noFill/>
        </p:spPr>
        <p:txBody>
          <a:bodyPr wrap="none" rtlCol="0">
            <a:spAutoFit/>
          </a:bodyPr>
          <a:lstStyle/>
          <a:p>
            <a:r>
              <a:rPr lang="en-US" dirty="0" smtClean="0">
                <a:solidFill>
                  <a:schemeClr val="bg1"/>
                </a:solidFill>
              </a:rPr>
              <a:t>Phineas Gage</a:t>
            </a:r>
          </a:p>
          <a:p>
            <a:r>
              <a:rPr lang="en-US" dirty="0" smtClean="0">
                <a:solidFill>
                  <a:schemeClr val="bg1"/>
                </a:solidFill>
              </a:rPr>
              <a:t>Accident 1848</a:t>
            </a:r>
            <a:endParaRPr lang="en-GB" dirty="0">
              <a:solidFill>
                <a:schemeClr val="bg1"/>
              </a:solidFill>
            </a:endParaRPr>
          </a:p>
        </p:txBody>
      </p:sp>
    </p:spTree>
    <p:extLst>
      <p:ext uri="{BB962C8B-B14F-4D97-AF65-F5344CB8AC3E}">
        <p14:creationId xmlns:p14="http://schemas.microsoft.com/office/powerpoint/2010/main" val="2393610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nprot/journal/v5/n5/images/nprot.2010.64-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7" y="-27384"/>
            <a:ext cx="5935675"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5616" y="5085184"/>
            <a:ext cx="6624736" cy="1772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208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UExQWFhUXFx0aFxgYGBcXFxwYFR0XFxgXGBcYHCggGBwlHBcUIjEhJSkrLi4uFx8zODMsNygtLisBCgoKDg0OGhAQGywkHyQsLCwsLCwsLCwsLCwsLCwsLCwsLCwsLCwsLCwsLCwsLCwsLCwsLCwsLCwsLCwsLCwsLP/AABEIALwBCwMBIgACEQEDEQH/xAAbAAABBQEBAAAAAAAAAAAAAAAEAQIDBQYAB//EAEEQAAEDAgMFBgQEAwcDBQAAAAEAAhEDIQQSMQVBUWFxBhMigZGhMrHR8BRCweFSYnIHFSMzgpLxorLCNHOD0uL/xAAZAQEBAQEBAQAAAAAAAAAAAAAAAQMCBAX/xAAiEQEBAQEAAgICAgMAAAAAAAAAARECEiEDMUFRImEEE3H/2gAMAwEAAhEDEQA/AMhkUeVDjHyuGP5LNoIcxNyKL8byTXYwoYnyJDTUBxZSDElDxTmkuFMqB+MXDGFPa4nFJJkQ5xRTjjCoYnqDkmtHJNZjhoUQ3ENS6TDMvJKW8k44nkoqmJjcpLVyONNRVMOCNE78ZyTTi1dpkQHAkaJW4OFKMSV3flNpkRjDQmuoKXvkgrJtPFD3KR1FTmqOC7vgrtTxCuoKN1JGd4ml11dS8hRTS5FMQlJCaeIfIuyqVzwozUVTEZToTswTsyJhmRNDU9z0hcqGwm5UpqLu+QStantCG71PFVc461OQkF1AahStqFMNTlJKjDpF0wOTE1MuzwmF64uCuGpJXOKiLk0uKYunOcmxvXXhI1yrk9tcjepWYw703A4B9Z4p02l73GwGp4+XNazC9g4ANfENY7eym3vSORdmDZ6Epiys21wKY9oWvf2Ga5s0MUC7QNqs7uZ4ODiPULJ7S2fVoPLKrS0g79D0OhHMLnxdeSEVAl7wcUMQuhXDUr6vBN7xMXQmB/eFMc9cAkLVUrhU4Je9KblXZURzqpTcx3pS1KWoI2kyp2poanNRJCkJSkLkkqKdmSZ0hUbSVSnlIQuCQohAE8FMBCUOQOhcmylkIHQkhOaU0vQKE4BRpwqIEISwuNRcXIukK4Bci9mYZtSq2m52UOIAIGYy4gAASOOqI1+yMJ+HoNAA7ys0Oe62YMddlMHcCIceOYcFd4J0NM3O6fvVA4p2aq4t00aOAFgPQKakTC5rSL7B0AdwQHavAF9LKILx/lmPMtO4gjdGp5I3Zj9JR23KP+CXH8sEeoWk+mV+3h9aoTqGjo1rfXKBKhVp2gwhp1nDUWLT/LED5EeSqwuXRHFJmTyAmAIaeCuhJKkw2HdUcGMBc5xgAakoajSLdbO7FUw0GvUe50SWUogci8zfWYHBG1uy+EiO5rN/mFW/o5pB9lcHnKVazaPYk3OGq94QJ7t4FOpH8pkteeUgngsjVY5pIcCCLEGxBG4hMNOlJKizLu8URKE2UzOuzoJJSkJmZKCg5ImOekL0CNfCc0qIAJgcq5E5gkcVESmF6KIa5MlRZynIggOXQoA9OZVINkXUpTw6ya9sjM3dqOH7KDMgKzBG7FI/E0P/AHWf9zVUh6fTqlrg4atII6gyg9OptuTz09UdgaM6xwVdVqS9xAs45h0dca9RZWWyKni6lcNWh2fs24jrwR3aMZcJUmBLYHVxA/dHUcMAGu3xbny++JWc7fuL8tMfCASI3mJv97lrs5jLL10o8RsOnjKBa21UBuQ/ytEZZ8rdQvO37LqNc9haQ5pAI+/L1C9J2QXUsvIEzzaWn0MH2VvWwdGtla9gBIzEwJLiAL8YgWUmUux4wcPr6Tz+wU12HieVuVwvSdo9kIzBgBEktAvqCAD0/RMPYXvB8WWXex+yfRW8WJOnmopft9+a9C7E7EDW5oOdw8Z4NNwwdRBKusb2bw+Hh5aDlYB1y3BPMuDPTnbX9nNjBtNpcNwJ5kiZXOLskBMwADdBEWCr8XDR5QtLtQxpZYzalS5uu7Mic3yBYp4vGvUaD7Giz/bDCmtSNRwBrUgCXDV9I28XFzTFzuPJEVnmTqmT4akiR3VSdNMjp+qz1rZ6efOC7IFCanNN71VmmLUhBUT6q5tbmiJRKQpwfKc1k70VDBSZFK4RvUebmiBe8MpHPU7qKQYcb0A2YqRrkQzDt3qSpSbulAIHncufUIUwpgaJRSCAUVClBKJ7oJwpII6Jc0yDp6dCp6+GLhnZp+YcP2S02wntqOaZHmNxHA8QgDZTKaGlWLmWzN0Oo4HgmBqDdYHGh9Ok7jTaDycwBjgeVj6hW2Bq+Pzt87FZLs4/WmDObxMm0OA8Tb8R6wtFgXBzgAOBj59FxfVbce49GqYoOoQDpp1Cz9WqajmFwNy63sPcn1RNGichaSRoROvw3H+4FTswwzNeRaCQOThm/wDsuLdMxW9yQ107haP4jv5Walp+Fx6RbrBPPT3CsajC5rhrD5MbhoOpmP8AcqllnCdGgz0aSfPRacuKMp4w2dJs6/pZLQ2ucwZMAaHdYD13IZ7pAb6877vIFC4hhYRA1G7W/wC0q905iatW70w/4QBrx1Put/sevNJp1tHO1pXl1CsS6OZNjIg3138PJeh7Ae0UmXud/oSeQExO9dcW1z8kmLDG4fM0z+6xO2cGGzoeH3vW5fihl+7rz3tTtAEkAq91PjlUVeNN6B2tiDTpVXg3yFrf6n+D5EnyTi/ebb96r+0ThkpsBsfGR1s32BP+pZxr19MDUoEKN1Mq9qYZB1cOumStLSnMZZHfhlGcMgEBKlAJG9TGipqVOGlAC1h4p+VTtZdS5OSCZ9AhRigTorqpQQ1TDqaoFmAeRMacwmOwzv4T6IzuyNEgc4aE+/6K6gAsXFWf4h2+/UA/MJ2ZhPipj/SSD9PZBUwnAK6/B4d2j3s/qAcPUR8kn9zE3Y5jxyMH0N0FPCUBGV8E5vxNI+Xqo200C4FvijM1oNjmmI4eEEot+zABnzeAkBpAmSQSRu+GL9RxTMPT1+z5K1wdJ7g2mBYza4Bd/FA/MLemiCHAYFwcHNAI05SI3jTWx4r1bsz2dLRnrfE5tiQJh0mXAWkbyl7Ddl8gbWqAH+XcSN5H3qtZtCsBlG95ytFgSSCQGjiIPlPBOp6Ob7VdVgta7I8xoflKDDpMcM0cDrHzK6oa9F/jyZSTbM0uB3QAZHDgo8NSId3roAcbDc0E5b+oKz648fbSdeSV9QNJ4X46NFp5kNIncqDF03XIM8Y3Rcgf6pHkVZYo6CbXBjWSR78kFSqyXxYEyBaRBJHK3h9SUgHxD/HDL+HKeo1PtPqoMSSZi9td15v0uo8e/K0uBgO3cpj6e6rm4wXmTwA9L+iKWtazTbf5bvv9FpNm7UDWeMmYho6aW3CIJWXNQEgg6egPBFNHnx8+JVlsMlanHbdApzN/2WFxmP7xxded6btXEHNCCw9EuOuQb3H4Rzjertq5IIaQZJ0Fz9OpMBV+JcXuLjqfbcAOgVhiHMADWkujfcSeJlDGpwCOLdAPood9NWdSlN0O+ioiuqUlF3as+6UL6KupgB9PgmZYReUpSxXQE5olT5VK6gCkFFNF6+goH0FdvoqE0LJiaoX0lG6irmpR5KB1ESpiqxzE3u1YVaChbT5IaE7tLljRFuplRtpIJaOOqNi+YcHX90QKdKp+Usdy0n7/AOUM2nfl7oyhSZIHiv8Ayg/qqekZ2W4EADOCeh9NxXpnY7sbAFWpJ/lv5G4/44qHsb2RaYeXS2dC0/WPZb57u7ECC0WkajqP1+Sv0n2iq1hBi2Xh99V532v7VPw2PpuythtAZHOaXBrqhOao1sgSQA2ToJW9rZSJFzuj13bllNp7Bp4iu172OcGggCxHE23jfBnepPvVz0ynZTC1KuIdUcZa6ZcCNXeIG+m5bfG1IpEExIk8ifEfWD6oinhqdBhDQLN0AA8JtoOf6qoxmMDs4A3aHeZHHS8+qz6/lf6aT1CZ4Lho5riZsY0yxys4eYQrACCb6WG/xSQXHhln7KFxGKIebnfHOwM8fiI9lLTqeEA3vE6WOoG4C1+oQCbZYO65Q3/ptA4km/ohsJs3EVaYdhhSIA0Lmhz8uoaDcxfWNPRduOIpvyzAtbW9jA3Wt6rDbPxjqbpYXCqPhLSQRxNuXHctfjyfcZ97+GkqVCH5SCwizmkAEHhpZXGGYSybAdfosx/fFXEVc1V4quaAMwa1oAkwLCCbm601K4AIid5JJ8oTqTfRzbftYbAo031Wl9JjomMwnXhePmg+2my206vgJDYnKRad5B0Kt9iQH+EacT9lX+3Nld/TFwHjQxPzK6k9Y5t/k8jcxIGqzxmFyOLYFj97kDUaZ+yuLMdyoiLKN1NEQkyrnAIRCR1NFOYmOagDfQIExZV9R4zHcrktkclC/CNO5ItA0Gk6aIoYdF06QCfZEX/dpjqaOayWpgbyWuM9BHDTuUf4LiQEcZlcWN3yeigrn4amIlxPQfVdSwrXfBSe89T+gRzgNwA8pPqVC8OIuT6qelDDBnTu2CNczvq4JTQAtlo+rz8iimYMZeBSfhG7z6D6pCoP7vkzlpx/8oCstjbOpuqNBYJJ3Oa4f7XNLj6hQ06LBq0n/VA9gtp2MwtMuzAC2lnT+3QLr69o1eCw7aVINFo5/VIxwm7gZ6A++qKrERoR7exVZ3AvBA6ECfKCCsrXcgbaALfHTEHeLAHkQD7gT1VVW20xwMtMzfTODx8v0Re02uGjp5H67+llmcNgJrbmn8t58o0i2miz3ybZJFi/GOqvAc2AQW3nWJj0kjqqnFUyLgSPE2TvmI/QrR1aQLRlDQ4EEmYg6HqACbcwq3GUzEWH1tw6LXxcSs4GkObngQN/Ug9ZAafRPpYsSASBO+8XJk9bExp63k2uABJ3kXMD8pIiNFSOw78uYAx8IE6Cxl3t/tSclabEuYW5dQdxnxDiND5+srJ7c7O3JaQ2dbXPI3ujtnYqDB13u4+RV02oHtixI4iZ89fZWdYniouzeym0mPLnAucNLTbkbK1oNhoFyPM+sI/D4UN/KR00/ZEvBkWcJ4ER0VvtPpFgQAQJPRrTHW2nqtVhKrYg+m/zlZzDtAMkvHUQFpdkMtMSOa7krK2MR2rwgzF0687/ACWda3kPZei9qMFnuBfrKw9XCO3AeRCl/bqVW92uNNS1KbhqCuauXWohSTH00UQm5VDQRpphYjTTSARuQBgLu7UrguhBrcgATCz0U6e2mVqxAtCXIIRQw+9IWQi6B/DzvTm0kQyhdPcBIAumGhhhib/fqpKdFmhlx4N+v0RIpE/dglY2PhEDed5+gTDU+GpUxrTZPAnMfNx8I9CtZsKoRbI1v9Ib8xqVk8MMpkR6T7LYbPeSG/8AHsNFx3cjriasDVdO7lJCcakjUT5/RByJMEnjub9SmOxL/wAsAcdPT9ysp17x3ZntHj6Lz04xf3EIOtgPA517bxDDbfA19Ea7GtBOYkka38I5SdT0ClwOLFbO2RBFhYmOm5dznEvbNYR9ofrJiLG2UjVB7TrTadL8OvVH1qAp4oB0kEHLrAI+t1n9pufmcCRH2Z++K566x6Pj432AxdcCSSIA1BtrB9iTPL1CONL5l0Nm5t4hw/e6q6lcmo9uomBv5RPSFabFwZJBtHPpccOK78nHfOVX7QpCfCHA7tXA876IrZdR43z6j2VlXwh00PA/ob81HSbl+K3Mtn5foFl19rz9LPA1pm+V3T9iEWzaQFi2D/0nkY06qoFPXKCf6DLuobr8lNRqu/izdRe3FuvorzUsX2ExDTq1p6H5cfNXmHxUgZLDgbDyhYqhVzExLXDUC49DcLQYOp4Ztz/cfqtJWfXMFbXrTO479YWKxtIZjHqCtc906Ojhw9Tp+qptp4RzTmiAeIn2Wk9xxfVUDy7ifNL1CJfTUZpLkMFIJrqCnDFxBQCPpqM0kcWpHMUVWupqE0VZ92ojRUxWpNLgmQ7RGOZwXRZbYw0K5vFRZQi3Mso20o10UsWBSdySjTO9EuaBuso3KOjiVxeTou7uYXNaqgjC0S4gErVdyWgC+mnH0VJsBgNVpJ00Wm2jWgGOnP7/AHWPy7mNPjCl0ny3aWUBfukCPsxw6+6qdpbULfA20i/Llw4k+XFRbPxrXVDTLhMDNx5A8zcxy3nTz/HfbbuehONrz4KcudG4DKOZJ8Lep9FnnvdRfNKowEjM5+pMCbR/mTeIAaFr8cyBAFnQNJnkB+ZxvbT3jHYut/6l+UAZsgdZznO3NB6zyGXmF6mEo5/axldgzNh24tBzWIgutrN7dNyz+ODqhdFSSTvsf2TG7CeKTCR3dRxJcXOgtYCYPKb35A7r1WM2eRUdkeSBa/xOjK2w5uey26QNZXHU1tx3efpbYTZdNg8RbrrI++KPftGjSbYjnGgJ0nhJBusXUrFzahk+GSZ4EAD3keagYXM8bsxaQ2bkGDY3F94/3g7lJ6Xq+X22hx7agBLSOL2i1tzmcRvjde8QZTigwhldstd8L2GZHI6O878wqLAYgMeSSXMgSzeWkRE7zoQd08ArZtQMblJLqZuJ1E/mg6G91fTn3BQwrQM4/wASl/G2zm/1NOh6+RXVA8glrhVaOUuaOYPib5EjS6BY6rRfmY4AHQjQtPEaHonluc56B7uqL5G/CeJZw45fTguZfw6/sbg69N8DMabufiaY6XHurJ+doBIsDZwMgzwcNOhVNRqioRmGSpucAIJ5gfMc9VO3F1KTtbG5GoIO8ctV3MrirCnXDiCRvuRY+g1VgGktLYkcY+v7IGgGvkgQfblI3KQuINtd7f1BOq0+nAHHYbKbi3Ea+aF/C7wZ+ascb4xI1FiDMjrKEFPfKrmhXU0mRGkzqF34feNEwAd0l7pH1BIAjRR90ooN9NRZEcacpvcJgvmsskeLKc0kwt3LbxYaHDuSa9iLbSld3anieQPu+KQ0+SNcLJwolPE8gIpld3asHYfRS4TZ7qjsrYmJJOkJecJ1pNh0B3gvfl+qs9u1iLNtz38gBxU2E2WKAzucCeA0QfaNjxSFWxJm3Cd/Oy8/yZa9HErz7tDj3gVQxji6QATwn2Bdl8oVbg8T3ddjnuytLQah33EAf1fGY5ozaePJa91/GfFx8IJDRzJJk8+SxlZxs34qhd1AJNied7DqeCzkja69S2vjq1Vn+C7K98SZ/wAtjgQ1jT/EWy4nmDwKG2NhzTpAuu3vn5ZmA2mcjTG8+F55nKFedmOzndUqQrOJqOJeWk33XI4ADyDiFNUexrnMbDqdCC4kzL/ia3kGt8RJ3kcCtdYf8Z/G4Z7n1BVcWgZQI31HQSBxibuO/TRZ3EbSZTy06NIk5XNa51jBDnF8c3eK/CeEaPFF9QDNcnxOO7O6crGjgG55nfUusvSeTUfUDZLiWtcbyBbMAeJE9I3LPWkiv2hiGZHC5cWNGhgFpIB5zmc704IPCYXxCnXcSJcCP5m93aeenkn1Xlrhk8b3fn3WIJI5fFdOp0WuAzHiSf6pPy/VNdCX47RtITbXc3+EehhTv2o2mzKfE78x4Ezb75qtYzwyLSBHzlCVW+Jm/l1tJ9VLVnK32bt3NNJ3huYndv8AQ6KwwNXxRMGdeBF/oszUoQRUGu/nw9leU27+n6AH74LPrLZjSXPtqS0VGZvza2331HP5zxUAqiYMlpuPq0qvp4stEHS58x/wiadZr4eec9TeQtuayq2YAwS29vUfUFLgNoAxnIINgTztld+hQNTawpUmvyyAZPMNjOPQyoe02CY0UqtEyx5HSH/DZbT1GP5aR153jS+o5T6oY0CCUPsdxjKdDof/ABVnRbN1ZE6oLuE9jCNEcaYXd2rjjQPcprqaPNNMNFMXQRpJvdop1NNLVBbEaqNoG7VSxdNqWlasUoFgmO+aWkZF+CYXJphI5KSk3U8VGX3AUjaY1UUrkmzdqCliWsdAz03EdWwY9JTam9V+1vh8j104rj5bnNa/Bx5dyAu1Xa4NwrXtMuFVzYn+Fxt6Qs/tb+0fvHNBbmY1jRAdAJIBMxzkKu2mbFsCJ4DU70/YOAp1Hw9jTH8rZ3a25rxcdfh9b5/8W/Hzugq/aWi6f8OBMgSdevsmbN7QUqDu8ptAfM5nNa+HHeM0x14BXv8AaBsihRyNp0abZY5xIaASRIFxu3xxWb2Jsym/EMY5oLZNuOVtpW9eCXWqpf2kVHOHiDGZTneWgvJgx5THhEaRvUuH7TtrU20WCX1qoa7MZOQXJJ3mI5a84xu1dm0xXDWtDQRUMD+Ulo8rKipPIc4tOUiQCLWMtI9CR5qeOmx7FtbDgMcZim0Ckwb3OcBmjiTLWhZfbznF3dMhrqgIkatpN+IjqJErL1O0teq9rXOgNHhAmAWNABEnXwtueC3P9m+zmYjFYqpVGY0soYPyw0mARwGVpidQs/8AXddecCYXshXqAZKYZTyZWlzg2ZtA3xYX3oyp2XFIeMg/Kwy+drL0jaIhsjWB7rLYp2YmVbHfM/LI4vZ4giI4Kqq7NGuYK57TYgspy2x/cheaf3jUJMuOqk4Ou8a5zGjUiE38cBukWvum5/QqjovIvM9VrcNRb3QJAMtMz0cP0Cnhh5b6V2d9R8GQA2Z5fWVdbKoucacyBcnncf8A6SYZ0uIMQAP/ACKbh8Y5r2NFgLDya4D/ALiepW3H7Z9/pL2qdlo0Wt/ikn+lni8i0lGbIrZ8MKThLcsCRMfmET6pm1aQdSBO5ro8yPoEzZlQgNA0gj0hvyK033Wfj6i52RWlhHItdyc38w4SCD5q4wd7afOd6othf5z+rfkB8lrDRGsXH6rrmOO7+EZpru7U5Cc5mq6ZhiE0NCJFMKNzYKYBnU1Fk5IzLYpgphSxY//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CEAAkGBxQTEhUUExQWFhUXFx0aFxgYGBcXFxwYFR0XFxgXGBcYHCggGBwlHBcUIjEhJSkrLi4uFx8zODMsNygtLisBCgoKDg0OGhAQGywkHyQsLCwsLCwsLCwsLCwsLCwsLCwsLCwsLCwsLCwsLCwsLCwsLCwsLCwsLCwsLCwsLCwsLP/AABEIALwBCwMBIgACEQEDEQH/xAAbAAABBQEBAAAAAAAAAAAAAAAEAQIDBQYAB//EAEEQAAEDAgMFBgQEAwcDBQAAAAEAAhEDIQQSMQVBUWFxBhMigZGhMrHR8BRCweFSYnIHFSMzgpLxorLCNHOD0uL/xAAZAQEBAQEBAQAAAAAAAAAAAAAAAQMCBAX/xAAiEQEBAQEAAgICAgMAAAAAAAAAARECEiEDMUFRImEEE3H/2gAMAwEAAhEDEQA/AMhkUeVDjHyuGP5LNoIcxNyKL8byTXYwoYnyJDTUBxZSDElDxTmkuFMqB+MXDGFPa4nFJJkQ5xRTjjCoYnqDkmtHJNZjhoUQ3ENS6TDMvJKW8k44nkoqmJjcpLVyONNRVMOCNE78ZyTTi1dpkQHAkaJW4OFKMSV3flNpkRjDQmuoKXvkgrJtPFD3KR1FTmqOC7vgrtTxCuoKN1JGd4ml11dS8hRTS5FMQlJCaeIfIuyqVzwozUVTEZToTswTsyJhmRNDU9z0hcqGwm5UpqLu+QStantCG71PFVc461OQkF1AahStqFMNTlJKjDpF0wOTE1MuzwmF64uCuGpJXOKiLk0uKYunOcmxvXXhI1yrk9tcjepWYw703A4B9Z4p02l73GwGp4+XNazC9g4ANfENY7eym3vSORdmDZ6Epiys21wKY9oWvf2Ga5s0MUC7QNqs7uZ4ODiPULJ7S2fVoPLKrS0g79D0OhHMLnxdeSEVAl7wcUMQuhXDUr6vBN7xMXQmB/eFMc9cAkLVUrhU4Je9KblXZURzqpTcx3pS1KWoI2kyp2poanNRJCkJSkLkkqKdmSZ0hUbSVSnlIQuCQohAE8FMBCUOQOhcmylkIHQkhOaU0vQKE4BRpwqIEISwuNRcXIukK4Bci9mYZtSq2m52UOIAIGYy4gAASOOqI1+yMJ+HoNAA7ys0Oe62YMddlMHcCIceOYcFd4J0NM3O6fvVA4p2aq4t00aOAFgPQKakTC5rSL7B0AdwQHavAF9LKILx/lmPMtO4gjdGp5I3Zj9JR23KP+CXH8sEeoWk+mV+3h9aoTqGjo1rfXKBKhVp2gwhp1nDUWLT/LED5EeSqwuXRHFJmTyAmAIaeCuhJKkw2HdUcGMBc5xgAakoajSLdbO7FUw0GvUe50SWUogci8zfWYHBG1uy+EiO5rN/mFW/o5pB9lcHnKVazaPYk3OGq94QJ7t4FOpH8pkteeUgngsjVY5pIcCCLEGxBG4hMNOlJKizLu8URKE2UzOuzoJJSkJmZKCg5ImOekL0CNfCc0qIAJgcq5E5gkcVESmF6KIa5MlRZynIggOXQoA9OZVINkXUpTw6ya9sjM3dqOH7KDMgKzBG7FI/E0P/AHWf9zVUh6fTqlrg4atII6gyg9OptuTz09UdgaM6xwVdVqS9xAs45h0dca9RZWWyKni6lcNWh2fs24jrwR3aMZcJUmBLYHVxA/dHUcMAGu3xbny++JWc7fuL8tMfCASI3mJv97lrs5jLL10o8RsOnjKBa21UBuQ/ytEZZ8rdQvO37LqNc9haQ5pAI+/L1C9J2QXUsvIEzzaWn0MH2VvWwdGtla9gBIzEwJLiAL8YgWUmUux4wcPr6Tz+wU12HieVuVwvSdo9kIzBgBEktAvqCAD0/RMPYXvB8WWXex+yfRW8WJOnmopft9+a9C7E7EDW5oOdw8Z4NNwwdRBKusb2bw+Hh5aDlYB1y3BPMuDPTnbX9nNjBtNpcNwJ5kiZXOLskBMwADdBEWCr8XDR5QtLtQxpZYzalS5uu7Mic3yBYp4vGvUaD7Giz/bDCmtSNRwBrUgCXDV9I28XFzTFzuPJEVnmTqmT4akiR3VSdNMjp+qz1rZ6efOC7IFCanNN71VmmLUhBUT6q5tbmiJRKQpwfKc1k70VDBSZFK4RvUebmiBe8MpHPU7qKQYcb0A2YqRrkQzDt3qSpSbulAIHncufUIUwpgaJRSCAUVClBKJ7oJwpII6Jc0yDp6dCp6+GLhnZp+YcP2S02wntqOaZHmNxHA8QgDZTKaGlWLmWzN0Oo4HgmBqDdYHGh9Ok7jTaDycwBjgeVj6hW2Bq+Pzt87FZLs4/WmDObxMm0OA8Tb8R6wtFgXBzgAOBj59FxfVbce49GqYoOoQDpp1Cz9WqajmFwNy63sPcn1RNGichaSRoROvw3H+4FTswwzNeRaCQOThm/wDsuLdMxW9yQ107haP4jv5Walp+Fx6RbrBPPT3CsajC5rhrD5MbhoOpmP8AcqllnCdGgz0aSfPRacuKMp4w2dJs6/pZLQ2ucwZMAaHdYD13IZ7pAb6877vIFC4hhYRA1G7W/wC0q905iatW70w/4QBrx1Put/sevNJp1tHO1pXl1CsS6OZNjIg3138PJeh7Ae0UmXud/oSeQExO9dcW1z8kmLDG4fM0z+6xO2cGGzoeH3vW5fihl+7rz3tTtAEkAq91PjlUVeNN6B2tiDTpVXg3yFrf6n+D5EnyTi/ebb96r+0ThkpsBsfGR1s32BP+pZxr19MDUoEKN1Mq9qYZB1cOumStLSnMZZHfhlGcMgEBKlAJG9TGipqVOGlAC1h4p+VTtZdS5OSCZ9AhRigTorqpQQ1TDqaoFmAeRMacwmOwzv4T6IzuyNEgc4aE+/6K6gAsXFWf4h2+/UA/MJ2ZhPipj/SSD9PZBUwnAK6/B4d2j3s/qAcPUR8kn9zE3Y5jxyMH0N0FPCUBGV8E5vxNI+Xqo200C4FvijM1oNjmmI4eEEot+zABnzeAkBpAmSQSRu+GL9RxTMPT1+z5K1wdJ7g2mBYza4Bd/FA/MLemiCHAYFwcHNAI05SI3jTWx4r1bsz2dLRnrfE5tiQJh0mXAWkbyl7Ddl8gbWqAH+XcSN5H3qtZtCsBlG95ytFgSSCQGjiIPlPBOp6Ob7VdVgta7I8xoflKDDpMcM0cDrHzK6oa9F/jyZSTbM0uB3QAZHDgo8NSId3roAcbDc0E5b+oKz648fbSdeSV9QNJ4X46NFp5kNIncqDF03XIM8Y3Rcgf6pHkVZYo6CbXBjWSR78kFSqyXxYEyBaRBJHK3h9SUgHxD/HDL+HKeo1PtPqoMSSZi9td15v0uo8e/K0uBgO3cpj6e6rm4wXmTwA9L+iKWtazTbf5bvv9FpNm7UDWeMmYho6aW3CIJWXNQEgg6egPBFNHnx8+JVlsMlanHbdApzN/2WFxmP7xxded6btXEHNCCw9EuOuQb3H4Rzjertq5IIaQZJ0Fz9OpMBV+JcXuLjqfbcAOgVhiHMADWkujfcSeJlDGpwCOLdAPood9NWdSlN0O+ioiuqUlF3as+6UL6KupgB9PgmZYReUpSxXQE5olT5VK6gCkFFNF6+goH0FdvoqE0LJiaoX0lG6irmpR5KB1ESpiqxzE3u1YVaChbT5IaE7tLljRFuplRtpIJaOOqNi+YcHX90QKdKp+Usdy0n7/AOUM2nfl7oyhSZIHiv8Ayg/qqekZ2W4EADOCeh9NxXpnY7sbAFWpJ/lv5G4/44qHsb2RaYeXS2dC0/WPZb57u7ECC0WkajqP1+Sv0n2iq1hBi2Xh99V532v7VPw2PpuythtAZHOaXBrqhOao1sgSQA2ToJW9rZSJFzuj13bllNp7Bp4iu172OcGggCxHE23jfBnepPvVz0ynZTC1KuIdUcZa6ZcCNXeIG+m5bfG1IpEExIk8ifEfWD6oinhqdBhDQLN0AA8JtoOf6qoxmMDs4A3aHeZHHS8+qz6/lf6aT1CZ4Lho5riZsY0yxys4eYQrACCb6WG/xSQXHhln7KFxGKIebnfHOwM8fiI9lLTqeEA3vE6WOoG4C1+oQCbZYO65Q3/ptA4km/ohsJs3EVaYdhhSIA0Lmhz8uoaDcxfWNPRduOIpvyzAtbW9jA3Wt6rDbPxjqbpYXCqPhLSQRxNuXHctfjyfcZ97+GkqVCH5SCwizmkAEHhpZXGGYSybAdfosx/fFXEVc1V4quaAMwa1oAkwLCCbm601K4AIid5JJ8oTqTfRzbftYbAo031Wl9JjomMwnXhePmg+2my206vgJDYnKRad5B0Kt9iQH+EacT9lX+3Nld/TFwHjQxPzK6k9Y5t/k8jcxIGqzxmFyOLYFj97kDUaZ+yuLMdyoiLKN1NEQkyrnAIRCR1NFOYmOagDfQIExZV9R4zHcrktkclC/CNO5ItA0Gk6aIoYdF06QCfZEX/dpjqaOayWpgbyWuM9BHDTuUf4LiQEcZlcWN3yeigrn4amIlxPQfVdSwrXfBSe89T+gRzgNwA8pPqVC8OIuT6qelDDBnTu2CNczvq4JTQAtlo+rz8iimYMZeBSfhG7z6D6pCoP7vkzlpx/8oCstjbOpuqNBYJJ3Oa4f7XNLj6hQ06LBq0n/VA9gtp2MwtMuzAC2lnT+3QLr69o1eCw7aVINFo5/VIxwm7gZ6A++qKrERoR7exVZ3AvBA6ECfKCCsrXcgbaALfHTEHeLAHkQD7gT1VVW20xwMtMzfTODx8v0Re02uGjp5H67+llmcNgJrbmn8t58o0i2miz3ybZJFi/GOqvAc2AQW3nWJj0kjqqnFUyLgSPE2TvmI/QrR1aQLRlDQ4EEmYg6HqACbcwq3GUzEWH1tw6LXxcSs4GkObngQN/Ug9ZAafRPpYsSASBO+8XJk9bExp63k2uABJ3kXMD8pIiNFSOw78uYAx8IE6Cxl3t/tSclabEuYW5dQdxnxDiND5+srJ7c7O3JaQ2dbXPI3ujtnYqDB13u4+RV02oHtixI4iZ89fZWdYniouzeym0mPLnAucNLTbkbK1oNhoFyPM+sI/D4UN/KR00/ZEvBkWcJ4ER0VvtPpFgQAQJPRrTHW2nqtVhKrYg+m/zlZzDtAMkvHUQFpdkMtMSOa7krK2MR2rwgzF0687/ACWda3kPZei9qMFnuBfrKw9XCO3AeRCl/bqVW92uNNS1KbhqCuauXWohSTH00UQm5VDQRpphYjTTSARuQBgLu7UrguhBrcgATCz0U6e2mVqxAtCXIIRQw+9IWQi6B/DzvTm0kQyhdPcBIAumGhhhib/fqpKdFmhlx4N+v0RIpE/dglY2PhEDed5+gTDU+GpUxrTZPAnMfNx8I9CtZsKoRbI1v9Ib8xqVk8MMpkR6T7LYbPeSG/8AHsNFx3cjriasDVdO7lJCcakjUT5/RByJMEnjub9SmOxL/wAsAcdPT9ysp17x3ZntHj6Lz04xf3EIOtgPA517bxDDbfA19Ea7GtBOYkka38I5SdT0ClwOLFbO2RBFhYmOm5dznEvbNYR9ofrJiLG2UjVB7TrTadL8OvVH1qAp4oB0kEHLrAI+t1n9pufmcCRH2Z++K566x6Pj432AxdcCSSIA1BtrB9iTPL1CONL5l0Nm5t4hw/e6q6lcmo9uomBv5RPSFabFwZJBtHPpccOK78nHfOVX7QpCfCHA7tXA876IrZdR43z6j2VlXwh00PA/ob81HSbl+K3Mtn5foFl19rz9LPA1pm+V3T9iEWzaQFi2D/0nkY06qoFPXKCf6DLuobr8lNRqu/izdRe3FuvorzUsX2ExDTq1p6H5cfNXmHxUgZLDgbDyhYqhVzExLXDUC49DcLQYOp4Ztz/cfqtJWfXMFbXrTO479YWKxtIZjHqCtc906Ojhw9Tp+qptp4RzTmiAeIn2Wk9xxfVUDy7ifNL1CJfTUZpLkMFIJrqCnDFxBQCPpqM0kcWpHMUVWupqE0VZ92ojRUxWpNLgmQ7RGOZwXRZbYw0K5vFRZQi3Mso20o10UsWBSdySjTO9EuaBuso3KOjiVxeTou7uYXNaqgjC0S4gErVdyWgC+mnH0VJsBgNVpJ00Wm2jWgGOnP7/AHWPy7mNPjCl0ny3aWUBfukCPsxw6+6qdpbULfA20i/Llw4k+XFRbPxrXVDTLhMDNx5A8zcxy3nTz/HfbbuehONrz4KcudG4DKOZJ8Lep9FnnvdRfNKowEjM5+pMCbR/mTeIAaFr8cyBAFnQNJnkB+ZxvbT3jHYut/6l+UAZsgdZznO3NB6zyGXmF6mEo5/axldgzNh24tBzWIgutrN7dNyz+ODqhdFSSTvsf2TG7CeKTCR3dRxJcXOgtYCYPKb35A7r1WM2eRUdkeSBa/xOjK2w5uey26QNZXHU1tx3efpbYTZdNg8RbrrI++KPftGjSbYjnGgJ0nhJBusXUrFzahk+GSZ4EAD3keagYXM8bsxaQ2bkGDY3F94/3g7lJ6Xq+X22hx7agBLSOL2i1tzmcRvjde8QZTigwhldstd8L2GZHI6O878wqLAYgMeSSXMgSzeWkRE7zoQd08ArZtQMblJLqZuJ1E/mg6G91fTn3BQwrQM4/wASl/G2zm/1NOh6+RXVA8glrhVaOUuaOYPib5EjS6BY6rRfmY4AHQjQtPEaHonluc56B7uqL5G/CeJZw45fTguZfw6/sbg69N8DMabufiaY6XHurJ+doBIsDZwMgzwcNOhVNRqioRmGSpucAIJ5gfMc9VO3F1KTtbG5GoIO8ctV3MrirCnXDiCRvuRY+g1VgGktLYkcY+v7IGgGvkgQfblI3KQuINtd7f1BOq0+nAHHYbKbi3Ea+aF/C7wZ+ascb4xI1FiDMjrKEFPfKrmhXU0mRGkzqF34feNEwAd0l7pH1BIAjRR90ooN9NRZEcacpvcJgvmsskeLKc0kwt3LbxYaHDuSa9iLbSld3anieQPu+KQ0+SNcLJwolPE8gIpld3asHYfRS4TZ7qjsrYmJJOkJecJ1pNh0B3gvfl+qs9u1iLNtz38gBxU2E2WKAzucCeA0QfaNjxSFWxJm3Cd/Oy8/yZa9HErz7tDj3gVQxji6QATwn2Bdl8oVbg8T3ddjnuytLQah33EAf1fGY5ozaePJa91/GfFx8IJDRzJJk8+SxlZxs34qhd1AJNied7DqeCzkja69S2vjq1Vn+C7K98SZ/wAtjgQ1jT/EWy4nmDwKG2NhzTpAuu3vn5ZmA2mcjTG8+F55nKFedmOzndUqQrOJqOJeWk33XI4ADyDiFNUexrnMbDqdCC4kzL/ia3kGt8RJ3kcCtdYf8Z/G4Z7n1BVcWgZQI31HQSBxibuO/TRZ3EbSZTy06NIk5XNa51jBDnF8c3eK/CeEaPFF9QDNcnxOO7O6crGjgG55nfUusvSeTUfUDZLiWtcbyBbMAeJE9I3LPWkiv2hiGZHC5cWNGhgFpIB5zmc704IPCYXxCnXcSJcCP5m93aeenkn1Xlrhk8b3fn3WIJI5fFdOp0WuAzHiSf6pPy/VNdCX47RtITbXc3+EehhTv2o2mzKfE78x4Ezb75qtYzwyLSBHzlCVW+Jm/l1tJ9VLVnK32bt3NNJ3huYndv8AQ6KwwNXxRMGdeBF/oszUoQRUGu/nw9leU27+n6AH74LPrLZjSXPtqS0VGZvza2331HP5zxUAqiYMlpuPq0qvp4stEHS58x/wiadZr4eec9TeQtuayq2YAwS29vUfUFLgNoAxnIINgTztld+hQNTawpUmvyyAZPMNjOPQyoe02CY0UqtEyx5HSH/DZbT1GP5aR153jS+o5T6oY0CCUPsdxjKdDof/ABVnRbN1ZE6oLuE9jCNEcaYXd2rjjQPcprqaPNNMNFMXQRpJvdop1NNLVBbEaqNoG7VSxdNqWlasUoFgmO+aWkZF+CYXJphI5KSk3U8VGX3AUjaY1UUrkmzdqCliWsdAz03EdWwY9JTam9V+1vh8j104rj5bnNa/Bx5dyAu1Xa4NwrXtMuFVzYn+Fxt6Qs/tb+0fvHNBbmY1jRAdAJIBMxzkKu2mbFsCJ4DU70/YOAp1Hw9jTH8rZ3a25rxcdfh9b5/8W/Hzugq/aWi6f8OBMgSdevsmbN7QUqDu8ptAfM5nNa+HHeM0x14BXv8AaBsihRyNp0abZY5xIaASRIFxu3xxWb2Jsym/EMY5oLZNuOVtpW9eCXWqpf2kVHOHiDGZTneWgvJgx5THhEaRvUuH7TtrU20WCX1qoa7MZOQXJJ3mI5a84xu1dm0xXDWtDQRUMD+Ulo8rKipPIc4tOUiQCLWMtI9CR5qeOmx7FtbDgMcZim0Ckwb3OcBmjiTLWhZfbznF3dMhrqgIkatpN+IjqJErL1O0teq9rXOgNHhAmAWNABEnXwtueC3P9m+zmYjFYqpVGY0soYPyw0mARwGVpidQs/8AXddecCYXshXqAZKYZTyZWlzg2ZtA3xYX3oyp2XFIeMg/Kwy+drL0jaIhsjWB7rLYp2YmVbHfM/LI4vZ4giI4Kqq7NGuYK57TYgspy2x/cheaf3jUJMuOqk4Ou8a5zGjUiE38cBukWvum5/QqjovIvM9VrcNRb3QJAMtMz0cP0Cnhh5b6V2d9R8GQA2Z5fWVdbKoucacyBcnncf8A6SYZ0uIMQAP/ACKbh8Y5r2NFgLDya4D/ALiepW3H7Z9/pL2qdlo0Wt/ikn+lni8i0lGbIrZ8MKThLcsCRMfmET6pm1aQdSBO5ro8yPoEzZlQgNA0gj0hvyK033Wfj6i52RWlhHItdyc38w4SCD5q4wd7afOd6othf5z+rfkB8lrDRGsXH6rrmOO7+EZpru7U5Cc5mq6ZhiE0NCJFMKNzYKYBnU1Fk5IzLYpgphSxY//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eg;base64,/9j/4AAQSkZJRgABAQAAAQABAAD/2wCEAAkGBxQTEhUUExQWFhUXFx0aFxgYGBcXFxwYFR0XFxgXGBcYHCggGBwlHBcUIjEhJSkrLi4uFx8zODMsNygtLisBCgoKDg0OGhAQGywkHyQsLCwsLCwsLCwsLCwsLCwsLCwsLCwsLCwsLCwsLCwsLCwsLCwsLCwsLCwsLCwsLCwsLP/AABEIALwBCwMBIgACEQEDEQH/xAAbAAABBQEBAAAAAAAAAAAAAAAEAQIDBQYAB//EAEEQAAEDAgMFBgQEAwcDBQAAAAEAAhEDIQQSMQVBUWFxBhMigZGhMrHR8BRCweFSYnIHFSMzgpLxorLCNHOD0uL/xAAZAQEBAQEBAQAAAAAAAAAAAAAAAQMCBAX/xAAiEQEBAQEAAgICAgMAAAAAAAAAARECEiEDMUFRImEEE3H/2gAMAwEAAhEDEQA/AMhkUeVDjHyuGP5LNoIcxNyKL8byTXYwoYnyJDTUBxZSDElDxTmkuFMqB+MXDGFPa4nFJJkQ5xRTjjCoYnqDkmtHJNZjhoUQ3ENS6TDMvJKW8k44nkoqmJjcpLVyONNRVMOCNE78ZyTTi1dpkQHAkaJW4OFKMSV3flNpkRjDQmuoKXvkgrJtPFD3KR1FTmqOC7vgrtTxCuoKN1JGd4ml11dS8hRTS5FMQlJCaeIfIuyqVzwozUVTEZToTswTsyJhmRNDU9z0hcqGwm5UpqLu+QStantCG71PFVc461OQkF1AahStqFMNTlJKjDpF0wOTE1MuzwmF64uCuGpJXOKiLk0uKYunOcmxvXXhI1yrk9tcjepWYw703A4B9Z4p02l73GwGp4+XNazC9g4ANfENY7eym3vSORdmDZ6Epiys21wKY9oWvf2Ga5s0MUC7QNqs7uZ4ODiPULJ7S2fVoPLKrS0g79D0OhHMLnxdeSEVAl7wcUMQuhXDUr6vBN7xMXQmB/eFMc9cAkLVUrhU4Je9KblXZURzqpTcx3pS1KWoI2kyp2poanNRJCkJSkLkkqKdmSZ0hUbSVSnlIQuCQohAE8FMBCUOQOhcmylkIHQkhOaU0vQKE4BRpwqIEISwuNRcXIukK4Bci9mYZtSq2m52UOIAIGYy4gAASOOqI1+yMJ+HoNAA7ys0Oe62YMddlMHcCIceOYcFd4J0NM3O6fvVA4p2aq4t00aOAFgPQKakTC5rSL7B0AdwQHavAF9LKILx/lmPMtO4gjdGp5I3Zj9JR23KP+CXH8sEeoWk+mV+3h9aoTqGjo1rfXKBKhVp2gwhp1nDUWLT/LED5EeSqwuXRHFJmTyAmAIaeCuhJKkw2HdUcGMBc5xgAakoajSLdbO7FUw0GvUe50SWUogci8zfWYHBG1uy+EiO5rN/mFW/o5pB9lcHnKVazaPYk3OGq94QJ7t4FOpH8pkteeUgngsjVY5pIcCCLEGxBG4hMNOlJKizLu8URKE2UzOuzoJJSkJmZKCg5ImOekL0CNfCc0qIAJgcq5E5gkcVESmF6KIa5MlRZynIggOXQoA9OZVINkXUpTw6ya9sjM3dqOH7KDMgKzBG7FI/E0P/AHWf9zVUh6fTqlrg4atII6gyg9OptuTz09UdgaM6xwVdVqS9xAs45h0dca9RZWWyKni6lcNWh2fs24jrwR3aMZcJUmBLYHVxA/dHUcMAGu3xbny++JWc7fuL8tMfCASI3mJv97lrs5jLL10o8RsOnjKBa21UBuQ/ytEZZ8rdQvO37LqNc9haQ5pAI+/L1C9J2QXUsvIEzzaWn0MH2VvWwdGtla9gBIzEwJLiAL8YgWUmUux4wcPr6Tz+wU12HieVuVwvSdo9kIzBgBEktAvqCAD0/RMPYXvB8WWXex+yfRW8WJOnmopft9+a9C7E7EDW5oOdw8Z4NNwwdRBKusb2bw+Hh5aDlYB1y3BPMuDPTnbX9nNjBtNpcNwJ5kiZXOLskBMwADdBEWCr8XDR5QtLtQxpZYzalS5uu7Mic3yBYp4vGvUaD7Giz/bDCmtSNRwBrUgCXDV9I28XFzTFzuPJEVnmTqmT4akiR3VSdNMjp+qz1rZ6efOC7IFCanNN71VmmLUhBUT6q5tbmiJRKQpwfKc1k70VDBSZFK4RvUebmiBe8MpHPU7qKQYcb0A2YqRrkQzDt3qSpSbulAIHncufUIUwpgaJRSCAUVClBKJ7oJwpII6Jc0yDp6dCp6+GLhnZp+YcP2S02wntqOaZHmNxHA8QgDZTKaGlWLmWzN0Oo4HgmBqDdYHGh9Ok7jTaDycwBjgeVj6hW2Bq+Pzt87FZLs4/WmDObxMm0OA8Tb8R6wtFgXBzgAOBj59FxfVbce49GqYoOoQDpp1Cz9WqajmFwNy63sPcn1RNGichaSRoROvw3H+4FTswwzNeRaCQOThm/wDsuLdMxW9yQ107haP4jv5Walp+Fx6RbrBPPT3CsajC5rhrD5MbhoOpmP8AcqllnCdGgz0aSfPRacuKMp4w2dJs6/pZLQ2ucwZMAaHdYD13IZ7pAb6877vIFC4hhYRA1G7W/wC0q905iatW70w/4QBrx1Put/sevNJp1tHO1pXl1CsS6OZNjIg3138PJeh7Ae0UmXud/oSeQExO9dcW1z8kmLDG4fM0z+6xO2cGGzoeH3vW5fihl+7rz3tTtAEkAq91PjlUVeNN6B2tiDTpVXg3yFrf6n+D5EnyTi/ebb96r+0ThkpsBsfGR1s32BP+pZxr19MDUoEKN1Mq9qYZB1cOumStLSnMZZHfhlGcMgEBKlAJG9TGipqVOGlAC1h4p+VTtZdS5OSCZ9AhRigTorqpQQ1TDqaoFmAeRMacwmOwzv4T6IzuyNEgc4aE+/6K6gAsXFWf4h2+/UA/MJ2ZhPipj/SSD9PZBUwnAK6/B4d2j3s/qAcPUR8kn9zE3Y5jxyMH0N0FPCUBGV8E5vxNI+Xqo200C4FvijM1oNjmmI4eEEot+zABnzeAkBpAmSQSRu+GL9RxTMPT1+z5K1wdJ7g2mBYza4Bd/FA/MLemiCHAYFwcHNAI05SI3jTWx4r1bsz2dLRnrfE5tiQJh0mXAWkbyl7Ddl8gbWqAH+XcSN5H3qtZtCsBlG95ytFgSSCQGjiIPlPBOp6Ob7VdVgta7I8xoflKDDpMcM0cDrHzK6oa9F/jyZSTbM0uB3QAZHDgo8NSId3roAcbDc0E5b+oKz648fbSdeSV9QNJ4X46NFp5kNIncqDF03XIM8Y3Rcgf6pHkVZYo6CbXBjWSR78kFSqyXxYEyBaRBJHK3h9SUgHxD/HDL+HKeo1PtPqoMSSZi9td15v0uo8e/K0uBgO3cpj6e6rm4wXmTwA9L+iKWtazTbf5bvv9FpNm7UDWeMmYho6aW3CIJWXNQEgg6egPBFNHnx8+JVlsMlanHbdApzN/2WFxmP7xxded6btXEHNCCw9EuOuQb3H4Rzjertq5IIaQZJ0Fz9OpMBV+JcXuLjqfbcAOgVhiHMADWkujfcSeJlDGpwCOLdAPood9NWdSlN0O+ioiuqUlF3as+6UL6KupgB9PgmZYReUpSxXQE5olT5VK6gCkFFNF6+goH0FdvoqE0LJiaoX0lG6irmpR5KB1ESpiqxzE3u1YVaChbT5IaE7tLljRFuplRtpIJaOOqNi+YcHX90QKdKp+Usdy0n7/AOUM2nfl7oyhSZIHiv8Ayg/qqekZ2W4EADOCeh9NxXpnY7sbAFWpJ/lv5G4/44qHsb2RaYeXS2dC0/WPZb57u7ECC0WkajqP1+Sv0n2iq1hBi2Xh99V532v7VPw2PpuythtAZHOaXBrqhOao1sgSQA2ToJW9rZSJFzuj13bllNp7Bp4iu172OcGggCxHE23jfBnepPvVz0ynZTC1KuIdUcZa6ZcCNXeIG+m5bfG1IpEExIk8ifEfWD6oinhqdBhDQLN0AA8JtoOf6qoxmMDs4A3aHeZHHS8+qz6/lf6aT1CZ4Lho5riZsY0yxys4eYQrACCb6WG/xSQXHhln7KFxGKIebnfHOwM8fiI9lLTqeEA3vE6WOoG4C1+oQCbZYO65Q3/ptA4km/ohsJs3EVaYdhhSIA0Lmhz8uoaDcxfWNPRduOIpvyzAtbW9jA3Wt6rDbPxjqbpYXCqPhLSQRxNuXHctfjyfcZ97+GkqVCH5SCwizmkAEHhpZXGGYSybAdfosx/fFXEVc1V4quaAMwa1oAkwLCCbm601K4AIid5JJ8oTqTfRzbftYbAo031Wl9JjomMwnXhePmg+2my206vgJDYnKRad5B0Kt9iQH+EacT9lX+3Nld/TFwHjQxPzK6k9Y5t/k8jcxIGqzxmFyOLYFj97kDUaZ+yuLMdyoiLKN1NEQkyrnAIRCR1NFOYmOagDfQIExZV9R4zHcrktkclC/CNO5ItA0Gk6aIoYdF06QCfZEX/dpjqaOayWpgbyWuM9BHDTuUf4LiQEcZlcWN3yeigrn4amIlxPQfVdSwrXfBSe89T+gRzgNwA8pPqVC8OIuT6qelDDBnTu2CNczvq4JTQAtlo+rz8iimYMZeBSfhG7z6D6pCoP7vkzlpx/8oCstjbOpuqNBYJJ3Oa4f7XNLj6hQ06LBq0n/VA9gtp2MwtMuzAC2lnT+3QLr69o1eCw7aVINFo5/VIxwm7gZ6A++qKrERoR7exVZ3AvBA6ECfKCCsrXcgbaALfHTEHeLAHkQD7gT1VVW20xwMtMzfTODx8v0Re02uGjp5H67+llmcNgJrbmn8t58o0i2miz3ybZJFi/GOqvAc2AQW3nWJj0kjqqnFUyLgSPE2TvmI/QrR1aQLRlDQ4EEmYg6HqACbcwq3GUzEWH1tw6LXxcSs4GkObngQN/Ug9ZAafRPpYsSASBO+8XJk9bExp63k2uABJ3kXMD8pIiNFSOw78uYAx8IE6Cxl3t/tSclabEuYW5dQdxnxDiND5+srJ7c7O3JaQ2dbXPI3ujtnYqDB13u4+RV02oHtixI4iZ89fZWdYniouzeym0mPLnAucNLTbkbK1oNhoFyPM+sI/D4UN/KR00/ZEvBkWcJ4ER0VvtPpFgQAQJPRrTHW2nqtVhKrYg+m/zlZzDtAMkvHUQFpdkMtMSOa7krK2MR2rwgzF0687/ACWda3kPZei9qMFnuBfrKw9XCO3AeRCl/bqVW92uNNS1KbhqCuauXWohSTH00UQm5VDQRpphYjTTSARuQBgLu7UrguhBrcgATCz0U6e2mVqxAtCXIIRQw+9IWQi6B/DzvTm0kQyhdPcBIAumGhhhib/fqpKdFmhlx4N+v0RIpE/dglY2PhEDed5+gTDU+GpUxrTZPAnMfNx8I9CtZsKoRbI1v9Ib8xqVk8MMpkR6T7LYbPeSG/8AHsNFx3cjriasDVdO7lJCcakjUT5/RByJMEnjub9SmOxL/wAsAcdPT9ysp17x3ZntHj6Lz04xf3EIOtgPA517bxDDbfA19Ea7GtBOYkka38I5SdT0ClwOLFbO2RBFhYmOm5dznEvbNYR9ofrJiLG2UjVB7TrTadL8OvVH1qAp4oB0kEHLrAI+t1n9pufmcCRH2Z++K566x6Pj432AxdcCSSIA1BtrB9iTPL1CONL5l0Nm5t4hw/e6q6lcmo9uomBv5RPSFabFwZJBtHPpccOK78nHfOVX7QpCfCHA7tXA876IrZdR43z6j2VlXwh00PA/ob81HSbl+K3Mtn5foFl19rz9LPA1pm+V3T9iEWzaQFi2D/0nkY06qoFPXKCf6DLuobr8lNRqu/izdRe3FuvorzUsX2ExDTq1p6H5cfNXmHxUgZLDgbDyhYqhVzExLXDUC49DcLQYOp4Ztz/cfqtJWfXMFbXrTO479YWKxtIZjHqCtc906Ojhw9Tp+qptp4RzTmiAeIn2Wk9xxfVUDy7ifNL1CJfTUZpLkMFIJrqCnDFxBQCPpqM0kcWpHMUVWupqE0VZ92ojRUxWpNLgmQ7RGOZwXRZbYw0K5vFRZQi3Mso20o10UsWBSdySjTO9EuaBuso3KOjiVxeTou7uYXNaqgjC0S4gErVdyWgC+mnH0VJsBgNVpJ00Wm2jWgGOnP7/AHWPy7mNPjCl0ny3aWUBfukCPsxw6+6qdpbULfA20i/Llw4k+XFRbPxrXVDTLhMDNx5A8zcxy3nTz/HfbbuehONrz4KcudG4DKOZJ8Lep9FnnvdRfNKowEjM5+pMCbR/mTeIAaFr8cyBAFnQNJnkB+ZxvbT3jHYut/6l+UAZsgdZznO3NB6zyGXmF6mEo5/axldgzNh24tBzWIgutrN7dNyz+ODqhdFSSTvsf2TG7CeKTCR3dRxJcXOgtYCYPKb35A7r1WM2eRUdkeSBa/xOjK2w5uey26QNZXHU1tx3efpbYTZdNg8RbrrI++KPftGjSbYjnGgJ0nhJBusXUrFzahk+GSZ4EAD3keagYXM8bsxaQ2bkGDY3F94/3g7lJ6Xq+X22hx7agBLSOL2i1tzmcRvjde8QZTigwhldstd8L2GZHI6O878wqLAYgMeSSXMgSzeWkRE7zoQd08ArZtQMblJLqZuJ1E/mg6G91fTn3BQwrQM4/wASl/G2zm/1NOh6+RXVA8glrhVaOUuaOYPib5EjS6BY6rRfmY4AHQjQtPEaHonluc56B7uqL5G/CeJZw45fTguZfw6/sbg69N8DMabufiaY6XHurJ+doBIsDZwMgzwcNOhVNRqioRmGSpucAIJ5gfMc9VO3F1KTtbG5GoIO8ctV3MrirCnXDiCRvuRY+g1VgGktLYkcY+v7IGgGvkgQfblI3KQuINtd7f1BOq0+nAHHYbKbi3Ea+aF/C7wZ+ascb4xI1FiDMjrKEFPfKrmhXU0mRGkzqF34feNEwAd0l7pH1BIAjRR90ooN9NRZEcacpvcJgvmsskeLKc0kwt3LbxYaHDuSa9iLbSld3anieQPu+KQ0+SNcLJwolPE8gIpld3asHYfRS4TZ7qjsrYmJJOkJecJ1pNh0B3gvfl+qs9u1iLNtz38gBxU2E2WKAzucCeA0QfaNjxSFWxJm3Cd/Oy8/yZa9HErz7tDj3gVQxji6QATwn2Bdl8oVbg8T3ddjnuytLQah33EAf1fGY5ozaePJa91/GfFx8IJDRzJJk8+SxlZxs34qhd1AJNied7DqeCzkja69S2vjq1Vn+C7K98SZ/wAtjgQ1jT/EWy4nmDwKG2NhzTpAuu3vn5ZmA2mcjTG8+F55nKFedmOzndUqQrOJqOJeWk33XI4ADyDiFNUexrnMbDqdCC4kzL/ia3kGt8RJ3kcCtdYf8Z/G4Z7n1BVcWgZQI31HQSBxibuO/TRZ3EbSZTy06NIk5XNa51jBDnF8c3eK/CeEaPFF9QDNcnxOO7O6crGjgG55nfUusvSeTUfUDZLiWtcbyBbMAeJE9I3LPWkiv2hiGZHC5cWNGhgFpIB5zmc704IPCYXxCnXcSJcCP5m93aeenkn1Xlrhk8b3fn3WIJI5fFdOp0WuAzHiSf6pPy/VNdCX47RtITbXc3+EehhTv2o2mzKfE78x4Ezb75qtYzwyLSBHzlCVW+Jm/l1tJ9VLVnK32bt3NNJ3huYndv8AQ6KwwNXxRMGdeBF/oszUoQRUGu/nw9leU27+n6AH74LPrLZjSXPtqS0VGZvza2331HP5zxUAqiYMlpuPq0qvp4stEHS58x/wiadZr4eec9TeQtuayq2YAwS29vUfUFLgNoAxnIINgTztld+hQNTawpUmvyyAZPMNjOPQyoe02CY0UqtEyx5HSH/DZbT1GP5aR153jS+o5T6oY0CCUPsdxjKdDof/ABVnRbN1ZE6oLuE9jCNEcaYXd2rjjQPcprqaPNNMNFMXQRpJvdop1NNLVBbEaqNoG7VSxdNqWlasUoFgmO+aWkZF+CYXJphI5KSk3U8VGX3AUjaY1UUrkmzdqCliWsdAz03EdWwY9JTam9V+1vh8j104rj5bnNa/Bx5dyAu1Xa4NwrXtMuFVzYn+Fxt6Qs/tb+0fvHNBbmY1jRAdAJIBMxzkKu2mbFsCJ4DU70/YOAp1Hw9jTH8rZ3a25rxcdfh9b5/8W/Hzugq/aWi6f8OBMgSdevsmbN7QUqDu8ptAfM5nNa+HHeM0x14BXv8AaBsihRyNp0abZY5xIaASRIFxu3xxWb2Jsym/EMY5oLZNuOVtpW9eCXWqpf2kVHOHiDGZTneWgvJgx5THhEaRvUuH7TtrU20WCX1qoa7MZOQXJJ3mI5a84xu1dm0xXDWtDQRUMD+Ulo8rKipPIc4tOUiQCLWMtI9CR5qeOmx7FtbDgMcZim0Ckwb3OcBmjiTLWhZfbznF3dMhrqgIkatpN+IjqJErL1O0teq9rXOgNHhAmAWNABEnXwtueC3P9m+zmYjFYqpVGY0soYPyw0mARwGVpidQs/8AXddecCYXshXqAZKYZTyZWlzg2ZtA3xYX3oyp2XFIeMg/Kwy+drL0jaIhsjWB7rLYp2YmVbHfM/LI4vZ4giI4Kqq7NGuYK57TYgspy2x/cheaf3jUJMuOqk4Ou8a5zGjUiE38cBukWvum5/QqjovIvM9VrcNRb3QJAMtMz0cP0Cnhh5b6V2d9R8GQA2Z5fWVdbKoucacyBcnncf8A6SYZ0uIMQAP/ACKbh8Y5r2NFgLDya4D/ALiepW3H7Z9/pL2qdlo0Wt/ikn+lni8i0lGbIrZ8MKThLcsCRMfmET6pm1aQdSBO5ro8yPoEzZlQgNA0gj0hvyK033Wfj6i52RWlhHItdyc38w4SCD5q4wd7afOd6othf5z+rfkB8lrDRGsXH6rrmOO7+EZpru7U5Cc5mq6ZhiE0NCJFMKNzYKYBnU1Fk5IzLYpgphSxY//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5508105" y="764704"/>
            <a:ext cx="3456384" cy="1754326"/>
          </a:xfrm>
          <a:prstGeom prst="rect">
            <a:avLst/>
          </a:prstGeom>
          <a:noFill/>
        </p:spPr>
        <p:txBody>
          <a:bodyPr wrap="square" rtlCol="0">
            <a:spAutoFit/>
          </a:bodyPr>
          <a:lstStyle/>
          <a:p>
            <a:r>
              <a:rPr lang="en-US" dirty="0" smtClean="0"/>
              <a:t>Conditions for </a:t>
            </a:r>
            <a:r>
              <a:rPr lang="en-US" dirty="0" err="1" smtClean="0"/>
              <a:t>ChR</a:t>
            </a:r>
            <a:r>
              <a:rPr lang="en-US" dirty="0" smtClean="0"/>
              <a:t> to express:</a:t>
            </a:r>
          </a:p>
          <a:p>
            <a:endParaRPr lang="en-US" dirty="0"/>
          </a:p>
          <a:p>
            <a:pPr marL="342900" indent="-342900">
              <a:buAutoNum type="arabicPeriod"/>
            </a:pPr>
            <a:r>
              <a:rPr lang="en-US" dirty="0" smtClean="0"/>
              <a:t>Location: Hippocampus</a:t>
            </a:r>
          </a:p>
          <a:p>
            <a:pPr marL="342900" indent="-342900">
              <a:buAutoNum type="arabicPeriod"/>
            </a:pPr>
            <a:r>
              <a:rPr lang="en-US" dirty="0" smtClean="0"/>
              <a:t>Drug</a:t>
            </a:r>
          </a:p>
          <a:p>
            <a:pPr marL="342900" indent="-342900">
              <a:buAutoNum type="arabicPeriod"/>
            </a:pPr>
            <a:r>
              <a:rPr lang="en-US" dirty="0" smtClean="0"/>
              <a:t>Activity: Neuron must be firing repeatedly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6" y="342948"/>
            <a:ext cx="3679576" cy="573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28768" y="6453336"/>
            <a:ext cx="2391104" cy="307777"/>
          </a:xfrm>
          <a:prstGeom prst="rect">
            <a:avLst/>
          </a:prstGeom>
          <a:noFill/>
        </p:spPr>
        <p:txBody>
          <a:bodyPr wrap="none" rtlCol="0">
            <a:spAutoFit/>
          </a:bodyPr>
          <a:lstStyle/>
          <a:p>
            <a:r>
              <a:rPr lang="en-US" sz="1400" dirty="0" smtClean="0"/>
              <a:t>Liu … </a:t>
            </a:r>
            <a:r>
              <a:rPr lang="en-US" sz="1400" dirty="0" err="1" smtClean="0"/>
              <a:t>Tonegawa</a:t>
            </a:r>
            <a:r>
              <a:rPr lang="en-US" sz="1400" dirty="0" smtClean="0"/>
              <a:t> (2012) Nature</a:t>
            </a:r>
            <a:endParaRPr lang="en-GB" sz="1400" dirty="0"/>
          </a:p>
        </p:txBody>
      </p:sp>
      <p:cxnSp>
        <p:nvCxnSpPr>
          <p:cNvPr id="8" name="Straight Arrow Connector 7"/>
          <p:cNvCxnSpPr/>
          <p:nvPr/>
        </p:nvCxnSpPr>
        <p:spPr>
          <a:xfrm flipH="1">
            <a:off x="1187624" y="2519030"/>
            <a:ext cx="1112540" cy="1198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411760" y="1988840"/>
            <a:ext cx="432048"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028768" y="3118031"/>
            <a:ext cx="2391104" cy="1175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598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2" y="332657"/>
            <a:ext cx="9130698" cy="6201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652120" y="6525344"/>
            <a:ext cx="3470309" cy="307777"/>
          </a:xfrm>
          <a:prstGeom prst="rect">
            <a:avLst/>
          </a:prstGeom>
          <a:noFill/>
        </p:spPr>
        <p:txBody>
          <a:bodyPr wrap="none" rtlCol="0">
            <a:spAutoFit/>
          </a:bodyPr>
          <a:lstStyle/>
          <a:p>
            <a:r>
              <a:rPr lang="en-US" sz="1400" dirty="0" smtClean="0"/>
              <a:t>Ramirez … </a:t>
            </a:r>
            <a:r>
              <a:rPr lang="en-US" sz="1400" dirty="0" err="1" smtClean="0"/>
              <a:t>Tonegawa</a:t>
            </a:r>
            <a:r>
              <a:rPr lang="en-US" sz="1400" dirty="0" smtClean="0"/>
              <a:t> (2013) </a:t>
            </a:r>
            <a:r>
              <a:rPr lang="en-GB" sz="1400" i="1" dirty="0"/>
              <a:t>Science </a:t>
            </a:r>
            <a:r>
              <a:rPr lang="en-GB" sz="1400" b="1" dirty="0"/>
              <a:t>341</a:t>
            </a:r>
            <a:r>
              <a:rPr lang="en-GB" sz="1400" dirty="0"/>
              <a:t>, 387</a:t>
            </a:r>
            <a:endParaRPr lang="en-GB" sz="1400" dirty="0"/>
          </a:p>
        </p:txBody>
      </p:sp>
    </p:spTree>
    <p:extLst>
      <p:ext uri="{BB962C8B-B14F-4D97-AF65-F5344CB8AC3E}">
        <p14:creationId xmlns:p14="http://schemas.microsoft.com/office/powerpoint/2010/main" val="214642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2" y="1268760"/>
            <a:ext cx="918808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652120" y="6525344"/>
            <a:ext cx="3470309" cy="307777"/>
          </a:xfrm>
          <a:prstGeom prst="rect">
            <a:avLst/>
          </a:prstGeom>
          <a:noFill/>
        </p:spPr>
        <p:txBody>
          <a:bodyPr wrap="none" rtlCol="0">
            <a:spAutoFit/>
          </a:bodyPr>
          <a:lstStyle/>
          <a:p>
            <a:r>
              <a:rPr lang="en-US" sz="1400" dirty="0" smtClean="0"/>
              <a:t>Ramirez … </a:t>
            </a:r>
            <a:r>
              <a:rPr lang="en-US" sz="1400" dirty="0" err="1" smtClean="0"/>
              <a:t>Tonegawa</a:t>
            </a:r>
            <a:r>
              <a:rPr lang="en-US" sz="1400" dirty="0" smtClean="0"/>
              <a:t> (2013) </a:t>
            </a:r>
            <a:r>
              <a:rPr lang="en-GB" sz="1400" i="1" dirty="0"/>
              <a:t>Science </a:t>
            </a:r>
            <a:r>
              <a:rPr lang="en-GB" sz="1400" b="1" dirty="0"/>
              <a:t>341</a:t>
            </a:r>
            <a:r>
              <a:rPr lang="en-GB" sz="1400" dirty="0"/>
              <a:t>, 387</a:t>
            </a:r>
            <a:endParaRPr lang="en-GB" sz="1400" dirty="0"/>
          </a:p>
        </p:txBody>
      </p:sp>
    </p:spTree>
    <p:extLst>
      <p:ext uri="{BB962C8B-B14F-4D97-AF65-F5344CB8AC3E}">
        <p14:creationId xmlns:p14="http://schemas.microsoft.com/office/powerpoint/2010/main" val="103088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61428" y="2204864"/>
            <a:ext cx="4643448" cy="2063084"/>
            <a:chOff x="1961428" y="980728"/>
            <a:chExt cx="4643448" cy="2063084"/>
          </a:xfrm>
        </p:grpSpPr>
        <p:sp>
          <p:nvSpPr>
            <p:cNvPr id="2" name="Rectangle 1"/>
            <p:cNvSpPr/>
            <p:nvPr/>
          </p:nvSpPr>
          <p:spPr>
            <a:xfrm rot="1213201">
              <a:off x="1961428" y="980728"/>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Rectangle 2"/>
            <p:cNvSpPr/>
            <p:nvPr/>
          </p:nvSpPr>
          <p:spPr>
            <a:xfrm rot="20399206">
              <a:off x="4516644" y="1010464"/>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5" name="Straight Connector 4"/>
            <p:cNvCxnSpPr/>
            <p:nvPr/>
          </p:nvCxnSpPr>
          <p:spPr>
            <a:xfrm>
              <a:off x="3707904" y="3043812"/>
              <a:ext cx="1152128"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8975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1213201">
            <a:off x="1961428" y="1797964"/>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NICE</a:t>
            </a:r>
            <a:endParaRPr lang="en-GB" u="sng" dirty="0">
              <a:solidFill>
                <a:schemeClr val="tx1"/>
              </a:solidFill>
            </a:endParaRPr>
          </a:p>
        </p:txBody>
      </p:sp>
      <p:sp>
        <p:nvSpPr>
          <p:cNvPr id="3" name="Rectangle 2"/>
          <p:cNvSpPr/>
          <p:nvPr/>
        </p:nvSpPr>
        <p:spPr>
          <a:xfrm rot="20399206">
            <a:off x="4516644" y="1827700"/>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NICE</a:t>
            </a:r>
            <a:endParaRPr lang="en-GB" u="sng" dirty="0">
              <a:solidFill>
                <a:schemeClr val="tx1"/>
              </a:solidFill>
            </a:endParaRPr>
          </a:p>
        </p:txBody>
      </p:sp>
      <p:cxnSp>
        <p:nvCxnSpPr>
          <p:cNvPr id="5" name="Straight Connector 4"/>
          <p:cNvCxnSpPr/>
          <p:nvPr/>
        </p:nvCxnSpPr>
        <p:spPr>
          <a:xfrm>
            <a:off x="3707904" y="3861048"/>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96149" y="61749"/>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SHOCK</a:t>
            </a:r>
            <a:endParaRPr lang="en-GB" u="sng" dirty="0">
              <a:solidFill>
                <a:schemeClr val="tx1"/>
              </a:solidFill>
            </a:endParaRPr>
          </a:p>
        </p:txBody>
      </p:sp>
    </p:spTree>
    <p:extLst>
      <p:ext uri="{BB962C8B-B14F-4D97-AF65-F5344CB8AC3E}">
        <p14:creationId xmlns:p14="http://schemas.microsoft.com/office/powerpoint/2010/main" val="3881044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4854059"/>
            <a:ext cx="8389220" cy="2031325"/>
          </a:xfrm>
          <a:prstGeom prst="rect">
            <a:avLst/>
          </a:prstGeom>
          <a:noFill/>
        </p:spPr>
        <p:txBody>
          <a:bodyPr wrap="none" rtlCol="0">
            <a:spAutoFit/>
          </a:bodyPr>
          <a:lstStyle/>
          <a:p>
            <a:r>
              <a:rPr lang="en-US" dirty="0" smtClean="0"/>
              <a:t>Turn ON expression of ChR2 while the mouse is exploring one side of the </a:t>
            </a:r>
            <a:r>
              <a:rPr lang="en-US" dirty="0" err="1" smtClean="0"/>
              <a:t>the</a:t>
            </a:r>
            <a:r>
              <a:rPr lang="en-US" dirty="0" smtClean="0"/>
              <a:t> NICE arena</a:t>
            </a:r>
          </a:p>
          <a:p>
            <a:endParaRPr lang="en-US" dirty="0"/>
          </a:p>
          <a:p>
            <a:r>
              <a:rPr lang="en-US" dirty="0" smtClean="0"/>
              <a:t>Turn expression OFF</a:t>
            </a:r>
          </a:p>
          <a:p>
            <a:endParaRPr lang="en-US" dirty="0"/>
          </a:p>
          <a:p>
            <a:r>
              <a:rPr lang="en-US" dirty="0" smtClean="0"/>
              <a:t>Shine blue light while the mouse is getting a shock in the SHOCK arena</a:t>
            </a:r>
          </a:p>
          <a:p>
            <a:endParaRPr lang="en-US" dirty="0"/>
          </a:p>
          <a:p>
            <a:r>
              <a:rPr lang="en-US" dirty="0" smtClean="0"/>
              <a:t>Check later for exploration of the two sides of the NICE arenas</a:t>
            </a:r>
            <a:endParaRPr lang="en-GB" dirty="0"/>
          </a:p>
        </p:txBody>
      </p:sp>
      <p:sp>
        <p:nvSpPr>
          <p:cNvPr id="6" name="Rectangle 5"/>
          <p:cNvSpPr/>
          <p:nvPr/>
        </p:nvSpPr>
        <p:spPr>
          <a:xfrm rot="1213201">
            <a:off x="1961428" y="1797964"/>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NICE</a:t>
            </a:r>
            <a:endParaRPr lang="en-GB" u="sng" dirty="0">
              <a:solidFill>
                <a:schemeClr val="tx1"/>
              </a:solidFill>
            </a:endParaRPr>
          </a:p>
        </p:txBody>
      </p:sp>
      <p:sp>
        <p:nvSpPr>
          <p:cNvPr id="7" name="Rectangle 6"/>
          <p:cNvSpPr/>
          <p:nvPr/>
        </p:nvSpPr>
        <p:spPr>
          <a:xfrm rot="20399206">
            <a:off x="4516644" y="1827700"/>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NICE</a:t>
            </a:r>
            <a:endParaRPr lang="en-GB" u="sng" dirty="0">
              <a:solidFill>
                <a:schemeClr val="tx1"/>
              </a:solidFill>
            </a:endParaRPr>
          </a:p>
        </p:txBody>
      </p:sp>
      <p:cxnSp>
        <p:nvCxnSpPr>
          <p:cNvPr id="8" name="Straight Connector 7"/>
          <p:cNvCxnSpPr/>
          <p:nvPr/>
        </p:nvCxnSpPr>
        <p:spPr>
          <a:xfrm>
            <a:off x="3707904" y="3861048"/>
            <a:ext cx="115212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396149" y="61749"/>
            <a:ext cx="2088232" cy="17281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solidFill>
                  <a:schemeClr val="tx1"/>
                </a:solidFill>
              </a:rPr>
              <a:t>SHOCK</a:t>
            </a:r>
            <a:endParaRPr lang="en-GB" u="sng" dirty="0">
              <a:solidFill>
                <a:schemeClr val="tx1"/>
              </a:solidFill>
            </a:endParaRPr>
          </a:p>
        </p:txBody>
      </p:sp>
    </p:spTree>
    <p:extLst>
      <p:ext uri="{BB962C8B-B14F-4D97-AF65-F5344CB8AC3E}">
        <p14:creationId xmlns:p14="http://schemas.microsoft.com/office/powerpoint/2010/main" val="458822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44624"/>
            <a:ext cx="57150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628240" y="1412776"/>
            <a:ext cx="2400144" cy="369332"/>
          </a:xfrm>
          <a:prstGeom prst="rect">
            <a:avLst/>
          </a:prstGeom>
        </p:spPr>
        <p:txBody>
          <a:bodyPr wrap="none">
            <a:spAutoFit/>
          </a:bodyPr>
          <a:lstStyle/>
          <a:p>
            <a:r>
              <a:rPr lang="en-GB" i="1" dirty="0"/>
              <a:t>Science </a:t>
            </a:r>
            <a:r>
              <a:rPr lang="en-GB" b="1" dirty="0"/>
              <a:t>341</a:t>
            </a:r>
            <a:r>
              <a:rPr lang="en-GB" dirty="0"/>
              <a:t>, 387 (2013)</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913" y="2520280"/>
            <a:ext cx="67341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52120" y="6525344"/>
            <a:ext cx="3470309" cy="307777"/>
          </a:xfrm>
          <a:prstGeom prst="rect">
            <a:avLst/>
          </a:prstGeom>
          <a:noFill/>
        </p:spPr>
        <p:txBody>
          <a:bodyPr wrap="none" rtlCol="0">
            <a:spAutoFit/>
          </a:bodyPr>
          <a:lstStyle/>
          <a:p>
            <a:r>
              <a:rPr lang="en-US" sz="1400" dirty="0" smtClean="0"/>
              <a:t>Ramirez … </a:t>
            </a:r>
            <a:r>
              <a:rPr lang="en-US" sz="1400" dirty="0" err="1" smtClean="0"/>
              <a:t>Tonegawa</a:t>
            </a:r>
            <a:r>
              <a:rPr lang="en-US" sz="1400" dirty="0" smtClean="0"/>
              <a:t> (2013) </a:t>
            </a:r>
            <a:r>
              <a:rPr lang="en-GB" sz="1400" i="1" dirty="0"/>
              <a:t>Science </a:t>
            </a:r>
            <a:r>
              <a:rPr lang="en-GB" sz="1400" b="1" dirty="0"/>
              <a:t>341</a:t>
            </a:r>
            <a:r>
              <a:rPr lang="en-GB" sz="1400" dirty="0"/>
              <a:t>, 387</a:t>
            </a:r>
            <a:endParaRPr lang="en-GB" sz="1400" dirty="0"/>
          </a:p>
        </p:txBody>
      </p:sp>
    </p:spTree>
    <p:extLst>
      <p:ext uri="{BB962C8B-B14F-4D97-AF65-F5344CB8AC3E}">
        <p14:creationId xmlns:p14="http://schemas.microsoft.com/office/powerpoint/2010/main" val="865679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54410"/>
            <a:ext cx="4248472" cy="5764918"/>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Modeling the path of the tamping iron through the Gage skull and its effects on white matter structure.</a:t>
            </a:r>
          </a:p>
        </p:txBody>
      </p:sp>
      <p:sp>
        <p:nvSpPr>
          <p:cNvPr id="4100" name="Text Box 4"/>
          <p:cNvSpPr txBox="1">
            <a:spLocks noChangeArrowheads="1"/>
          </p:cNvSpPr>
          <p:nvPr/>
        </p:nvSpPr>
        <p:spPr bwMode="auto">
          <a:xfrm>
            <a:off x="404091" y="6165304"/>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pPr eaLnBrk="1" hangingPunct="1"/>
            <a:r>
              <a:rPr lang="en-US" sz="1100" dirty="0"/>
              <a:t>Van Horn JD, </a:t>
            </a:r>
            <a:r>
              <a:rPr lang="en-US" sz="1100" dirty="0" err="1"/>
              <a:t>Irimia</a:t>
            </a:r>
            <a:r>
              <a:rPr lang="en-US" sz="1100" dirty="0"/>
              <a:t> A, </a:t>
            </a:r>
            <a:r>
              <a:rPr lang="en-US" sz="1100" dirty="0" err="1"/>
              <a:t>Torgerson</a:t>
            </a:r>
            <a:r>
              <a:rPr lang="en-US" sz="1100" dirty="0"/>
              <a:t> CM, Chambers MC, et al. (2012) Mapping Connectivity Damage in the Case of Phineas Gage. </a:t>
            </a:r>
            <a:r>
              <a:rPr lang="en-US" sz="1100" dirty="0" err="1"/>
              <a:t>PLoS</a:t>
            </a:r>
            <a:r>
              <a:rPr lang="en-US" sz="1100" dirty="0"/>
              <a:t> ONE 7(5): e37454. doi:10.1371/journal.pone.0037454</a:t>
            </a:r>
          </a:p>
          <a:p>
            <a:pPr eaLnBrk="1" hangingPunct="1"/>
            <a:r>
              <a:rPr lang="en-US" sz="1100" dirty="0">
                <a:hlinkClick r:id="rId4"/>
              </a:rPr>
              <a:t>http://www.plosone.org/article/info:doi/10.1371/journal.pone.0037454</a:t>
            </a:r>
            <a:endParaRPr lang="en-US" sz="1100" dirty="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3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culty.vassar.edu/abbaird/resources/brain_science/images/brocas_a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836712"/>
            <a:ext cx="3143250" cy="21812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35896" y="116632"/>
            <a:ext cx="1720471" cy="461665"/>
          </a:xfrm>
          <a:prstGeom prst="rect">
            <a:avLst/>
          </a:prstGeom>
          <a:noFill/>
        </p:spPr>
        <p:txBody>
          <a:bodyPr wrap="none" rtlCol="0">
            <a:spAutoFit/>
          </a:bodyPr>
          <a:lstStyle/>
          <a:p>
            <a:r>
              <a:rPr lang="en-US" sz="2400" dirty="0" err="1" smtClean="0">
                <a:latin typeface="+mj-lt"/>
              </a:rPr>
              <a:t>Broca’s</a:t>
            </a:r>
            <a:r>
              <a:rPr lang="en-US" sz="2400" dirty="0" smtClean="0">
                <a:latin typeface="+mj-lt"/>
              </a:rPr>
              <a:t> Area</a:t>
            </a:r>
            <a:endParaRPr lang="en-GB" sz="2400" dirty="0">
              <a:latin typeface="+mj-lt"/>
            </a:endParaRPr>
          </a:p>
        </p:txBody>
      </p:sp>
      <p:sp>
        <p:nvSpPr>
          <p:cNvPr id="3" name="Rectangle 2"/>
          <p:cNvSpPr/>
          <p:nvPr/>
        </p:nvSpPr>
        <p:spPr>
          <a:xfrm>
            <a:off x="0" y="2996952"/>
            <a:ext cx="9144000" cy="3693319"/>
          </a:xfrm>
          <a:prstGeom prst="rect">
            <a:avLst/>
          </a:prstGeom>
        </p:spPr>
        <p:txBody>
          <a:bodyPr wrap="square">
            <a:spAutoFit/>
          </a:bodyPr>
          <a:lstStyle/>
          <a:p>
            <a:r>
              <a:rPr lang="en-US" b="1" dirty="0" err="1"/>
              <a:t>Broca's</a:t>
            </a:r>
            <a:r>
              <a:rPr lang="en-US" b="1" dirty="0"/>
              <a:t> </a:t>
            </a:r>
            <a:r>
              <a:rPr lang="en-US" b="1" dirty="0" smtClean="0"/>
              <a:t>patients</a:t>
            </a:r>
          </a:p>
          <a:p>
            <a:endParaRPr lang="en-US" b="1" dirty="0"/>
          </a:p>
          <a:p>
            <a:r>
              <a:rPr lang="en-US" b="1" dirty="0" err="1" smtClean="0"/>
              <a:t>Leborgne</a:t>
            </a:r>
            <a:r>
              <a:rPr lang="en-US" dirty="0" smtClean="0"/>
              <a:t>: </a:t>
            </a:r>
            <a:r>
              <a:rPr lang="en-US" b="1" dirty="0"/>
              <a:t> </a:t>
            </a:r>
            <a:r>
              <a:rPr lang="en-US" b="1" dirty="0" smtClean="0"/>
              <a:t> </a:t>
            </a:r>
            <a:r>
              <a:rPr lang="en-US" dirty="0" smtClean="0"/>
              <a:t>Almost </a:t>
            </a:r>
            <a:r>
              <a:rPr lang="en-US" dirty="0"/>
              <a:t>completely unable to produce any words or phrases, he was able to repetitively produce only the word </a:t>
            </a:r>
            <a:r>
              <a:rPr lang="en-US" i="1" dirty="0"/>
              <a:t>tan</a:t>
            </a:r>
            <a:r>
              <a:rPr lang="en-US" dirty="0"/>
              <a:t>. After his death, a lesion was discovered on the surface of the left frontal lobe</a:t>
            </a:r>
            <a:r>
              <a:rPr lang="en-US" dirty="0" smtClean="0"/>
              <a:t>.</a:t>
            </a:r>
          </a:p>
          <a:p>
            <a:endParaRPr lang="en-US" dirty="0"/>
          </a:p>
          <a:p>
            <a:r>
              <a:rPr lang="en-US" b="1" dirty="0" err="1" smtClean="0"/>
              <a:t>Lelong</a:t>
            </a:r>
            <a:r>
              <a:rPr lang="en-US" dirty="0" smtClean="0"/>
              <a:t>:  He </a:t>
            </a:r>
            <a:r>
              <a:rPr lang="en-US" dirty="0"/>
              <a:t>also exhibited reduced productive speech. He could only say five words, 'yes,' 'no,' 'three,' 'always,' and '</a:t>
            </a:r>
            <a:r>
              <a:rPr lang="en-US" dirty="0" err="1"/>
              <a:t>lelo</a:t>
            </a:r>
            <a:r>
              <a:rPr lang="en-US" dirty="0"/>
              <a:t>' (a mispronunciation of his own name). At autopsy, a lesion was also found in the same region of lateral frontal lobe as in </a:t>
            </a:r>
            <a:r>
              <a:rPr lang="en-US" dirty="0" err="1"/>
              <a:t>Leborgne</a:t>
            </a:r>
            <a:r>
              <a:rPr lang="en-US" dirty="0"/>
              <a:t>. </a:t>
            </a:r>
            <a:endParaRPr lang="en-US" dirty="0" smtClean="0"/>
          </a:p>
          <a:p>
            <a:endParaRPr lang="en-US" dirty="0"/>
          </a:p>
          <a:p>
            <a:endParaRPr lang="en-US" dirty="0" smtClean="0"/>
          </a:p>
          <a:p>
            <a:endParaRPr lang="en-US" dirty="0"/>
          </a:p>
          <a:p>
            <a:r>
              <a:rPr lang="en-US" dirty="0" smtClean="0"/>
              <a:t>These </a:t>
            </a:r>
            <a:r>
              <a:rPr lang="en-US" dirty="0"/>
              <a:t>two cases led </a:t>
            </a:r>
            <a:r>
              <a:rPr lang="en-US" dirty="0" err="1"/>
              <a:t>Broca</a:t>
            </a:r>
            <a:r>
              <a:rPr lang="en-US" dirty="0"/>
              <a:t> to believe that speech was localized to this particular area.</a:t>
            </a:r>
          </a:p>
        </p:txBody>
      </p:sp>
    </p:spTree>
    <p:extLst>
      <p:ext uri="{BB962C8B-B14F-4D97-AF65-F5344CB8AC3E}">
        <p14:creationId xmlns:p14="http://schemas.microsoft.com/office/powerpoint/2010/main" val="2389469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nry Gustav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04664"/>
            <a:ext cx="2845825" cy="21602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55576" y="2699628"/>
            <a:ext cx="2413802" cy="369332"/>
          </a:xfrm>
          <a:prstGeom prst="rect">
            <a:avLst/>
          </a:prstGeom>
        </p:spPr>
        <p:txBody>
          <a:bodyPr wrap="none">
            <a:spAutoFit/>
          </a:bodyPr>
          <a:lstStyle/>
          <a:p>
            <a:r>
              <a:rPr lang="en-GB" b="1" dirty="0">
                <a:solidFill>
                  <a:prstClr val="black"/>
                </a:solidFill>
              </a:rPr>
              <a:t>Henry Gustav </a:t>
            </a:r>
            <a:r>
              <a:rPr lang="en-GB" b="1" dirty="0" err="1">
                <a:solidFill>
                  <a:prstClr val="black"/>
                </a:solidFill>
              </a:rPr>
              <a:t>Molaison</a:t>
            </a:r>
            <a:endParaRPr lang="en-GB" dirty="0">
              <a:solidFill>
                <a:prstClr val="black"/>
              </a:solidFill>
            </a:endParaRPr>
          </a:p>
        </p:txBody>
      </p:sp>
      <p:pic>
        <p:nvPicPr>
          <p:cNvPr id="1028" name="Picture 4" descr="http://upload.wikimedia.org/wikipedia/commons/thumb/5/57/Hippolobes.gif/300px-Hippolob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772" y="620688"/>
            <a:ext cx="4959732"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raphics8.nytimes.com/images/2013/05/21/science/21CONV_SPAN/21CONV-article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32" y="3861048"/>
            <a:ext cx="4274840" cy="28498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0072" y="6021288"/>
            <a:ext cx="1460849" cy="369332"/>
          </a:xfrm>
          <a:prstGeom prst="rect">
            <a:avLst/>
          </a:prstGeom>
          <a:noFill/>
        </p:spPr>
        <p:txBody>
          <a:bodyPr wrap="none" rtlCol="0">
            <a:spAutoFit/>
          </a:bodyPr>
          <a:lstStyle/>
          <a:p>
            <a:r>
              <a:rPr lang="en-US" dirty="0">
                <a:solidFill>
                  <a:prstClr val="black"/>
                </a:solidFill>
              </a:rPr>
              <a:t>Brenda Miller</a:t>
            </a:r>
            <a:endParaRPr lang="en-GB" dirty="0">
              <a:solidFill>
                <a:prstClr val="black"/>
              </a:solidFill>
            </a:endParaRPr>
          </a:p>
        </p:txBody>
      </p:sp>
    </p:spTree>
    <p:extLst>
      <p:ext uri="{BB962C8B-B14F-4D97-AF65-F5344CB8AC3E}">
        <p14:creationId xmlns:p14="http://schemas.microsoft.com/office/powerpoint/2010/main" val="1215107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83876"/>
            <a:ext cx="4980475" cy="720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09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5724127" cy="679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bio200.buffalo.edu/labs/tutor/Squid/Squid03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860828" y="909516"/>
            <a:ext cx="4375600" cy="32556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35511" y="6525344"/>
            <a:ext cx="2345001" cy="307777"/>
          </a:xfrm>
          <a:prstGeom prst="rect">
            <a:avLst/>
          </a:prstGeom>
          <a:noFill/>
        </p:spPr>
        <p:txBody>
          <a:bodyPr wrap="none" rtlCol="0">
            <a:spAutoFit/>
          </a:bodyPr>
          <a:lstStyle/>
          <a:p>
            <a:r>
              <a:rPr lang="en-US" sz="1400" dirty="0">
                <a:solidFill>
                  <a:srgbClr val="000000"/>
                </a:solidFill>
              </a:rPr>
              <a:t>JZ Young (1937) J </a:t>
            </a:r>
            <a:r>
              <a:rPr lang="en-US" sz="1400" dirty="0" err="1">
                <a:solidFill>
                  <a:srgbClr val="000000"/>
                </a:solidFill>
              </a:rPr>
              <a:t>Exp</a:t>
            </a:r>
            <a:r>
              <a:rPr lang="en-US" sz="1400" dirty="0">
                <a:solidFill>
                  <a:srgbClr val="000000"/>
                </a:solidFill>
              </a:rPr>
              <a:t> Biol</a:t>
            </a:r>
            <a:endParaRPr lang="en-GB" sz="1400" dirty="0">
              <a:solidFill>
                <a:srgbClr val="000000"/>
              </a:solidFill>
            </a:endParaRPr>
          </a:p>
        </p:txBody>
      </p:sp>
    </p:spTree>
    <p:extLst>
      <p:ext uri="{BB962C8B-B14F-4D97-AF65-F5344CB8AC3E}">
        <p14:creationId xmlns:p14="http://schemas.microsoft.com/office/powerpoint/2010/main" val="1754645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21461" y="0"/>
            <a:ext cx="6501078" cy="6858000"/>
          </a:xfrm>
          <a:prstGeom prst="rect">
            <a:avLst/>
          </a:prstGeom>
          <a:noFill/>
          <a:ln w="9525">
            <a:noFill/>
            <a:miter lim="800000"/>
            <a:headEnd/>
            <a:tailEnd/>
          </a:ln>
          <a:effectLst/>
        </p:spPr>
      </p:pic>
    </p:spTree>
    <p:extLst>
      <p:ext uri="{BB962C8B-B14F-4D97-AF65-F5344CB8AC3E}">
        <p14:creationId xmlns:p14="http://schemas.microsoft.com/office/powerpoint/2010/main" val="3941631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2870" y="142852"/>
            <a:ext cx="3714750" cy="2047875"/>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4533926" y="-24"/>
            <a:ext cx="3752850" cy="5457825"/>
          </a:xfrm>
          <a:prstGeom prst="rect">
            <a:avLst/>
          </a:prstGeom>
          <a:noFill/>
          <a:ln w="9525">
            <a:noFill/>
            <a:miter lim="800000"/>
            <a:headEnd/>
            <a:tailEnd/>
          </a:ln>
          <a:effectLst/>
        </p:spPr>
      </p:pic>
      <p:sp>
        <p:nvSpPr>
          <p:cNvPr id="4" name="Rectangle 3"/>
          <p:cNvSpPr/>
          <p:nvPr/>
        </p:nvSpPr>
        <p:spPr>
          <a:xfrm>
            <a:off x="-32" y="2405147"/>
            <a:ext cx="4572000" cy="4524315"/>
          </a:xfrm>
          <a:prstGeom prst="rect">
            <a:avLst/>
          </a:prstGeom>
        </p:spPr>
        <p:txBody>
          <a:bodyPr>
            <a:spAutoFit/>
          </a:bodyPr>
          <a:lstStyle/>
          <a:p>
            <a:r>
              <a:rPr lang="en-US" dirty="0">
                <a:solidFill>
                  <a:prstClr val="black"/>
                </a:solidFill>
              </a:rPr>
              <a:t>Figure 6 | Construction of receptive field maps using </a:t>
            </a:r>
            <a:r>
              <a:rPr lang="en-US" i="1" dirty="0">
                <a:solidFill>
                  <a:prstClr val="black"/>
                </a:solidFill>
              </a:rPr>
              <a:t>in vivo VSFP2 imaging. (a) Selection of six whiskers (C4, E3, D2, E1, B1 and C1) for sequential stimulation and receptive field imaging. (b) Identification of selected whisker in schematic representation of cortical barrel field. (c) Composite images showing responsive areas for each of the six whiskers from a single VSFP2.3 mouse. Responsive areas (shown in color) were determined by superimposing ΔR/R0 values greater than a threshold value of 90% peak amplitude on the baseline cyan/yellow fluorescence image (shown in grayscale). Arrows below indicate </a:t>
            </a:r>
            <a:r>
              <a:rPr lang="en-US" i="1" dirty="0" err="1">
                <a:solidFill>
                  <a:prstClr val="black"/>
                </a:solidFill>
              </a:rPr>
              <a:t>rostral</a:t>
            </a:r>
            <a:r>
              <a:rPr lang="en-US" i="1" dirty="0">
                <a:solidFill>
                  <a:prstClr val="black"/>
                </a:solidFill>
              </a:rPr>
              <a:t> (R), caudal (C), lateral (L) and medial (M) directions. Scale bar, 1 mm. </a:t>
            </a:r>
            <a:endParaRPr lang="en-US" dirty="0">
              <a:solidFill>
                <a:prstClr val="black"/>
              </a:solidFill>
            </a:endParaRPr>
          </a:p>
        </p:txBody>
      </p:sp>
      <p:sp>
        <p:nvSpPr>
          <p:cNvPr id="5" name="TextBox 4"/>
          <p:cNvSpPr txBox="1"/>
          <p:nvPr/>
        </p:nvSpPr>
        <p:spPr>
          <a:xfrm>
            <a:off x="5830817" y="6550247"/>
            <a:ext cx="3313215" cy="307777"/>
          </a:xfrm>
          <a:prstGeom prst="rect">
            <a:avLst/>
          </a:prstGeom>
          <a:noFill/>
        </p:spPr>
        <p:txBody>
          <a:bodyPr wrap="none" rtlCol="0">
            <a:spAutoFit/>
          </a:bodyPr>
          <a:lstStyle/>
          <a:p>
            <a:r>
              <a:rPr lang="en-US" sz="1400" dirty="0" err="1">
                <a:solidFill>
                  <a:prstClr val="black"/>
                </a:solidFill>
              </a:rPr>
              <a:t>Akemann</a:t>
            </a:r>
            <a:r>
              <a:rPr lang="en-US" sz="1400" dirty="0">
                <a:solidFill>
                  <a:prstClr val="black"/>
                </a:solidFill>
              </a:rPr>
              <a:t> et al (2010 Aug) Nature Methods</a:t>
            </a:r>
          </a:p>
        </p:txBody>
      </p:sp>
    </p:spTree>
    <p:extLst>
      <p:ext uri="{BB962C8B-B14F-4D97-AF65-F5344CB8AC3E}">
        <p14:creationId xmlns:p14="http://schemas.microsoft.com/office/powerpoint/2010/main" val="2245773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Sho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Sho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1683</Words>
  <Application>Microsoft Office PowerPoint</Application>
  <PresentationFormat>On-screen Show (4:3)</PresentationFormat>
  <Paragraphs>136</Paragraphs>
  <Slides>27</Slides>
  <Notes>3</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Office Theme</vt:lpstr>
      <vt:lpstr>4_Default Design</vt:lpstr>
      <vt:lpstr>1_Office Theme</vt:lpstr>
      <vt:lpstr>Blank Show Template</vt:lpstr>
      <vt:lpstr>1_Blank Show Template</vt:lpstr>
      <vt:lpstr>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 Mathew</dc:creator>
  <cp:lastModifiedBy>MK Mathew</cp:lastModifiedBy>
  <cp:revision>11</cp:revision>
  <dcterms:created xsi:type="dcterms:W3CDTF">2013-08-01T05:56:59Z</dcterms:created>
  <dcterms:modified xsi:type="dcterms:W3CDTF">2013-08-28T08:54:25Z</dcterms:modified>
</cp:coreProperties>
</file>