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8"/>
  </p:notesMasterIdLst>
  <p:sldIdLst>
    <p:sldId id="300" r:id="rId5"/>
    <p:sldId id="258" r:id="rId6"/>
    <p:sldId id="270" r:id="rId7"/>
    <p:sldId id="271" r:id="rId8"/>
    <p:sldId id="272" r:id="rId9"/>
    <p:sldId id="275" r:id="rId10"/>
    <p:sldId id="299" r:id="rId11"/>
    <p:sldId id="276" r:id="rId12"/>
    <p:sldId id="277" r:id="rId13"/>
    <p:sldId id="278" r:id="rId14"/>
    <p:sldId id="279" r:id="rId15"/>
    <p:sldId id="301" r:id="rId16"/>
    <p:sldId id="280" r:id="rId17"/>
    <p:sldId id="268" r:id="rId18"/>
    <p:sldId id="260" r:id="rId19"/>
    <p:sldId id="321" r:id="rId20"/>
    <p:sldId id="281" r:id="rId21"/>
    <p:sldId id="264" r:id="rId22"/>
    <p:sldId id="265" r:id="rId23"/>
    <p:sldId id="266" r:id="rId24"/>
    <p:sldId id="291" r:id="rId25"/>
    <p:sldId id="292" r:id="rId26"/>
    <p:sldId id="29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FBB28B-8295-4D7B-8369-BBE3274B40BD}" type="datetimeFigureOut">
              <a:rPr lang="en-US" smtClean="0"/>
              <a:pPr/>
              <a:t>8/22/2013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7A41C4-764F-4D2E-BE8C-744E39FF7CEF}" type="slidenum">
              <a:rPr lang="en-US" smtClean="0"/>
              <a:pPr/>
              <a:t>‹#›</a:t>
            </a:fld>
            <a:endParaRPr lang="en-US"/>
          </a:p>
        </p:txBody>
      </p:sp>
    </p:spTree>
    <p:extLst>
      <p:ext uri="{BB962C8B-B14F-4D97-AF65-F5344CB8AC3E}">
        <p14:creationId xmlns:p14="http://schemas.microsoft.com/office/powerpoint/2010/main" val="285957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FF529-A5D0-4B28-858D-CEC154D678F2}" type="slidenum">
              <a:rPr lang="en-US" smtClean="0">
                <a:solidFill>
                  <a:prstClr val="black"/>
                </a:solidFill>
              </a:rPr>
              <a:pPr/>
              <a:t>5</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FF529-A5D0-4B28-858D-CEC154D678F2}" type="slidenum">
              <a:rPr lang="en-US" smtClean="0">
                <a:solidFill>
                  <a:prstClr val="black"/>
                </a:solidFill>
              </a:rPr>
              <a:pPr/>
              <a:t>7</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FF529-A5D0-4B28-858D-CEC154D678F2}" type="slidenum">
              <a:rPr lang="en-US" smtClean="0">
                <a:solidFill>
                  <a:prstClr val="black"/>
                </a:solidFill>
              </a:rPr>
              <a:pPr/>
              <a:t>12</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EAF867-A9BA-45F6-8F7D-3FFFD0BD6645}" type="slidenum">
              <a:rPr lang="en-US">
                <a:solidFill>
                  <a:prstClr val="black"/>
                </a:solidFill>
              </a:rPr>
              <a:pPr/>
              <a:t>15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EAF867-A9BA-45F6-8F7D-3FFFD0BD6645}" type="slidenum">
              <a:rPr lang="en-US">
                <a:solidFill>
                  <a:prstClr val="black"/>
                </a:solidFill>
              </a:rPr>
              <a:pPr/>
              <a:t>16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317CBF-7FD5-4250-A5DB-2895BA271D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77731-9E42-4CE1-BBA4-52D2F1831BC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4980E-A6A3-43D9-8A77-FFF5C501152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B832B9-1E29-407F-97C0-05E26795F83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B10158-9925-41DC-93A4-12ECCBD7CA3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5E20EA-45CF-4FAD-926A-4CA86AC221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7A2187-E686-4243-B8F8-42D7563A679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97FFD0-4382-4AE8-A47B-2F4322E2CD3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3FEE738-303D-415A-9CD1-A768BB3AB02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EFAF3F-5749-4D72-8D9C-469ADA68BB1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AD672B-7B4E-4305-B3D9-877861403EC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AD4D2F-03B1-42FE-987B-9B02B6F4DDA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F307FF-19BB-4D00-AEA5-19B4B4E469C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086AC5-B8B9-45C7-8AA4-36C75A7B371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EE8741-4DE4-4CED-BCAA-640E35F1D80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E7849A-9003-4208-A33E-31774D541C9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C2DF49-8311-470F-9296-9A2EBCAAB60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1945C9-6260-40C8-83CE-324826E0163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165D35-F319-4629-9F3A-27F30900BF7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D4ED3E5-0FBB-4781-B1B8-C38E1550E84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C3B74C-32AF-4C14-B12E-C18D6F03980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F87D6D-562D-48CF-8A47-72CD67D263C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BFC26F-E761-418E-BA2F-968D3F3A7C8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362035-9ABB-4B8F-8E17-08BAC7252F6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3E618E-0535-4E91-A7E3-8A06F4477DA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21F2C5-C697-4750-9A12-B0C48FE15C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420398-3E6E-4A15-B687-94E51D16EAB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84CD591-C300-4883-8685-4C17CFD89B8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109835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94D8D53-9928-4E85-8EF2-1A638CFFE6D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11989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66A9B95-FD1E-4862-8BA8-62A7E38308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52505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99B9355-5328-4E4B-895A-B9E52A0711F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003469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5620255-16A5-484B-AA81-9B6CD745147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71712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36836B1-524A-4E42-BC5A-0A57C34836E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0843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04882B-1383-49F5-AE47-864922C004A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EC983FE4-8553-4A4D-8D0A-5DF2BC27ED3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85432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A02603-BCFC-41C0-B8A2-2571C977D23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58818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200D92F-C47F-4936-94E2-FFDEEEB4DF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983082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F1102F9-CCFC-4B92-95F4-2F02ACA7BC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883785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D8E8A43-9356-4A76-BE5E-BEE39FEB65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1887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136934-7FB6-4ADA-88E5-19EB8E231A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8DB272-C687-4406-9F29-9DC4387E17A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487F45-BE72-4365-B284-FD6F41FA43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91381D-D470-4C7D-89A9-F32B1C9DD10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08AB4-3D19-4955-BBFC-55AE36B93793}"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F78CBCAC-9FC8-433D-9945-A54E4CC7BC9C}"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1025BCA-D9DB-4E82-AFBA-6D4C6F1751D2}"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275AC9C-D874-4C7F-AD5B-82225EBB5D4C}"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D584F59-53B7-4660-B553-CFE3A18D4A1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7624814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file:///F:\Squire\Images\06f01.jp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file:///F:\Squire\Images\06f01.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F:\Squire\Images\06f01.j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file:///F:\Squire\Images\06f01.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file:///F:\Squire\Images\06f01.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571473" y="428604"/>
            <a:ext cx="7500989" cy="523220"/>
          </a:xfrm>
          <a:prstGeom prst="rect">
            <a:avLst/>
          </a:prstGeom>
          <a:noFill/>
        </p:spPr>
        <p:txBody>
          <a:bodyPr wrap="square" rtlCol="0">
            <a:spAutoFit/>
          </a:bodyPr>
          <a:lstStyle/>
          <a:p>
            <a:pPr algn="ctr"/>
            <a:r>
              <a:rPr lang="en-US" sz="2800" dirty="0" smtClean="0">
                <a:solidFill>
                  <a:srgbClr val="000000"/>
                </a:solidFill>
              </a:rPr>
              <a:t>Hodgkin &amp; Huxley I. The Na</a:t>
            </a:r>
            <a:r>
              <a:rPr lang="en-US" sz="2800" baseline="30000" dirty="0" smtClean="0">
                <a:solidFill>
                  <a:srgbClr val="000000"/>
                </a:solidFill>
              </a:rPr>
              <a:t>+</a:t>
            </a:r>
            <a:r>
              <a:rPr lang="en-US" sz="2800" dirty="0" smtClean="0">
                <a:solidFill>
                  <a:srgbClr val="000000"/>
                </a:solidFill>
              </a:rPr>
              <a:t> Hypothesis</a:t>
            </a:r>
            <a:endParaRPr lang="en-US" sz="2800" dirty="0">
              <a:solidFill>
                <a:srgbClr val="000000"/>
              </a:solidFill>
              <a:latin typeface="Baskerville Old Face" pitchFamily="18" charset="0"/>
            </a:endParaRPr>
          </a:p>
        </p:txBody>
      </p:sp>
      <p:sp>
        <p:nvSpPr>
          <p:cNvPr id="3" name="TextBox 2"/>
          <p:cNvSpPr txBox="1"/>
          <p:nvPr/>
        </p:nvSpPr>
        <p:spPr>
          <a:xfrm>
            <a:off x="0" y="4500570"/>
            <a:ext cx="1713931" cy="1200329"/>
          </a:xfrm>
          <a:prstGeom prst="rect">
            <a:avLst/>
          </a:prstGeom>
          <a:noFill/>
        </p:spPr>
        <p:txBody>
          <a:bodyPr wrap="none" rtlCol="0">
            <a:spAutoFit/>
          </a:bodyPr>
          <a:lstStyle/>
          <a:p>
            <a:r>
              <a:rPr lang="en-US" dirty="0" smtClean="0">
                <a:solidFill>
                  <a:srgbClr val="000000"/>
                </a:solidFill>
                <a:latin typeface="Baskerville Old Face" pitchFamily="18" charset="0"/>
              </a:rPr>
              <a:t>MK </a:t>
            </a:r>
            <a:r>
              <a:rPr lang="en-US" dirty="0">
                <a:solidFill>
                  <a:srgbClr val="000000"/>
                </a:solidFill>
                <a:latin typeface="Baskerville Old Face" pitchFamily="18" charset="0"/>
              </a:rPr>
              <a:t>Mathew</a:t>
            </a:r>
          </a:p>
          <a:p>
            <a:r>
              <a:rPr lang="en-US" sz="1200" dirty="0">
                <a:solidFill>
                  <a:srgbClr val="000000"/>
                </a:solidFill>
              </a:rPr>
              <a:t>NCBS, TIFR</a:t>
            </a:r>
          </a:p>
          <a:p>
            <a:r>
              <a:rPr lang="en-US" sz="1200" dirty="0">
                <a:solidFill>
                  <a:srgbClr val="000000"/>
                </a:solidFill>
              </a:rPr>
              <a:t>UAS – GKVK Campus</a:t>
            </a:r>
          </a:p>
          <a:p>
            <a:r>
              <a:rPr lang="en-US" sz="1200" dirty="0">
                <a:solidFill>
                  <a:srgbClr val="000000"/>
                </a:solidFill>
              </a:rPr>
              <a:t>Bangalore</a:t>
            </a:r>
          </a:p>
          <a:p>
            <a:endParaRPr lang="en-US" dirty="0">
              <a:solidFill>
                <a:srgbClr val="000000"/>
              </a:solidFill>
            </a:endParaRPr>
          </a:p>
        </p:txBody>
      </p:sp>
      <p:pic>
        <p:nvPicPr>
          <p:cNvPr id="113667" name="Picture 3"/>
          <p:cNvPicPr>
            <a:picLocks noChangeAspect="1" noChangeArrowheads="1"/>
          </p:cNvPicPr>
          <p:nvPr/>
        </p:nvPicPr>
        <p:blipFill>
          <a:blip r:embed="rId2" cstate="print"/>
          <a:srcRect/>
          <a:stretch>
            <a:fillRect/>
          </a:stretch>
        </p:blipFill>
        <p:spPr bwMode="auto">
          <a:xfrm>
            <a:off x="135810" y="2357430"/>
            <a:ext cx="8872377" cy="2143140"/>
          </a:xfrm>
          <a:prstGeom prst="rect">
            <a:avLst/>
          </a:prstGeom>
          <a:noFill/>
          <a:ln w="9525">
            <a:noFill/>
            <a:miter lim="800000"/>
            <a:headEnd/>
            <a:tailEnd/>
          </a:ln>
          <a:effectLst/>
        </p:spPr>
      </p:pic>
      <p:sp>
        <p:nvSpPr>
          <p:cNvPr id="5" name="Rectangle 4"/>
          <p:cNvSpPr/>
          <p:nvPr/>
        </p:nvSpPr>
        <p:spPr>
          <a:xfrm>
            <a:off x="3923928" y="5109167"/>
            <a:ext cx="5220072" cy="1477328"/>
          </a:xfrm>
          <a:prstGeom prst="rect">
            <a:avLst/>
          </a:prstGeom>
        </p:spPr>
        <p:txBody>
          <a:bodyPr wrap="square">
            <a:spAutoFit/>
          </a:bodyPr>
          <a:lstStyle/>
          <a:p>
            <a:r>
              <a:rPr lang="en-US" dirty="0" smtClean="0">
                <a:solidFill>
                  <a:srgbClr val="FFFFFF"/>
                </a:solidFill>
              </a:rPr>
              <a:t>IBRO Course in Neuroscience</a:t>
            </a:r>
            <a:endParaRPr lang="en-GB" dirty="0" smtClean="0">
              <a:solidFill>
                <a:srgbClr val="FFFFFF"/>
              </a:solidFill>
            </a:endParaRPr>
          </a:p>
          <a:p>
            <a:r>
              <a:rPr lang="en-US" dirty="0" smtClean="0">
                <a:solidFill>
                  <a:srgbClr val="FFFFFF"/>
                </a:solidFill>
              </a:rPr>
              <a:t>Center for Cognitive </a:t>
            </a:r>
            <a:r>
              <a:rPr lang="en-US" dirty="0">
                <a:solidFill>
                  <a:srgbClr val="FFFFFF"/>
                </a:solidFill>
              </a:rPr>
              <a:t>N</a:t>
            </a:r>
            <a:r>
              <a:rPr lang="en-US" dirty="0" smtClean="0">
                <a:solidFill>
                  <a:srgbClr val="FFFFFF"/>
                </a:solidFill>
              </a:rPr>
              <a:t>euroscience &amp; Semantics, University of </a:t>
            </a:r>
            <a:r>
              <a:rPr lang="en-US" dirty="0">
                <a:solidFill>
                  <a:srgbClr val="FFFFFF"/>
                </a:solidFill>
              </a:rPr>
              <a:t>L</a:t>
            </a:r>
            <a:r>
              <a:rPr lang="en-US" dirty="0" smtClean="0">
                <a:solidFill>
                  <a:srgbClr val="FFFFFF"/>
                </a:solidFill>
              </a:rPr>
              <a:t>atvia</a:t>
            </a:r>
            <a:endParaRPr lang="en-GB" dirty="0" smtClean="0">
              <a:solidFill>
                <a:srgbClr val="FFFFFF"/>
              </a:solidFill>
            </a:endParaRPr>
          </a:p>
          <a:p>
            <a:r>
              <a:rPr lang="en-US" dirty="0" smtClean="0">
                <a:solidFill>
                  <a:srgbClr val="FFFFFF"/>
                </a:solidFill>
              </a:rPr>
              <a:t>Riga, </a:t>
            </a:r>
            <a:r>
              <a:rPr lang="en-US" dirty="0">
                <a:solidFill>
                  <a:srgbClr val="FFFFFF"/>
                </a:solidFill>
              </a:rPr>
              <a:t>L</a:t>
            </a:r>
            <a:r>
              <a:rPr lang="en-US" dirty="0" smtClean="0">
                <a:solidFill>
                  <a:srgbClr val="FFFFFF"/>
                </a:solidFill>
              </a:rPr>
              <a:t>atvia</a:t>
            </a:r>
            <a:endParaRPr lang="en-GB" dirty="0" smtClean="0">
              <a:solidFill>
                <a:srgbClr val="FFFFFF"/>
              </a:solidFill>
            </a:endParaRPr>
          </a:p>
          <a:p>
            <a:r>
              <a:rPr lang="en-US" dirty="0" smtClean="0">
                <a:solidFill>
                  <a:srgbClr val="FFFFFF"/>
                </a:solidFill>
              </a:rPr>
              <a:t>August 21-August 29,  2013</a:t>
            </a:r>
            <a:endParaRPr lang="en-GB" dirty="0">
              <a:solidFill>
                <a:srgbClr val="FFFFFF"/>
              </a:solidFill>
            </a:endParaRPr>
          </a:p>
        </p:txBody>
      </p:sp>
    </p:spTree>
    <p:extLst>
      <p:ext uri="{BB962C8B-B14F-4D97-AF65-F5344CB8AC3E}">
        <p14:creationId xmlns:p14="http://schemas.microsoft.com/office/powerpoint/2010/main" val="3710034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cstate="print"/>
          <a:srcRect/>
          <a:stretch>
            <a:fillRect/>
          </a:stretch>
        </p:blipFill>
        <p:spPr bwMode="auto">
          <a:xfrm>
            <a:off x="1619250" y="0"/>
            <a:ext cx="5659438" cy="4511675"/>
          </a:xfrm>
          <a:prstGeom prst="rect">
            <a:avLst/>
          </a:prstGeom>
          <a:noFill/>
          <a:ln w="9525">
            <a:noFill/>
            <a:miter lim="800000"/>
            <a:headEnd/>
            <a:tailEnd/>
          </a:ln>
        </p:spPr>
      </p:pic>
      <p:sp>
        <p:nvSpPr>
          <p:cNvPr id="29699" name="Rectangle 5"/>
          <p:cNvSpPr>
            <a:spLocks noChangeArrowheads="1"/>
          </p:cNvSpPr>
          <p:nvPr/>
        </p:nvSpPr>
        <p:spPr bwMode="auto">
          <a:xfrm>
            <a:off x="755650" y="4797425"/>
            <a:ext cx="7777163" cy="1190625"/>
          </a:xfrm>
          <a:prstGeom prst="rect">
            <a:avLst/>
          </a:prstGeom>
          <a:noFill/>
          <a:ln w="9525">
            <a:noFill/>
            <a:miter lim="800000"/>
            <a:headEnd/>
            <a:tailEnd/>
          </a:ln>
        </p:spPr>
        <p:txBody>
          <a:bodyPr>
            <a:spAutoFit/>
          </a:bodyPr>
          <a:lstStyle/>
          <a:p>
            <a:r>
              <a:rPr lang="en-US">
                <a:solidFill>
                  <a:srgbClr val="000000"/>
                </a:solidFill>
              </a:rPr>
              <a:t>Fig. 5. Effect of sodium-rich external solution on the action potential of a giant axon. Record a in sea water; record b, 50 sec after applying sea water containing additional NaCl (Na concentration 1.56 times that in sea water). </a:t>
            </a:r>
          </a:p>
        </p:txBody>
      </p:sp>
      <p:sp>
        <p:nvSpPr>
          <p:cNvPr id="29700" name="Rectangle 6"/>
          <p:cNvSpPr>
            <a:spLocks noChangeArrowheads="1"/>
          </p:cNvSpPr>
          <p:nvPr/>
        </p:nvSpPr>
        <p:spPr bwMode="auto">
          <a:xfrm>
            <a:off x="4546600" y="4378325"/>
            <a:ext cx="4597400" cy="274638"/>
          </a:xfrm>
          <a:prstGeom prst="rect">
            <a:avLst/>
          </a:prstGeom>
          <a:noFill/>
          <a:ln w="9525">
            <a:noFill/>
            <a:miter lim="800000"/>
            <a:headEnd/>
            <a:tailEnd/>
          </a:ln>
        </p:spPr>
        <p:txBody>
          <a:bodyPr wrap="none">
            <a:spAutoFit/>
          </a:bodyPr>
          <a:lstStyle/>
          <a:p>
            <a:r>
              <a:rPr lang="en-US" sz="1200">
                <a:solidFill>
                  <a:srgbClr val="000000"/>
                </a:solidFill>
              </a:rPr>
              <a:t>25. A. L. Hodgkin and B. Katz, </a:t>
            </a:r>
            <a:r>
              <a:rPr lang="en-US" sz="1200" i="1">
                <a:solidFill>
                  <a:srgbClr val="000000"/>
                </a:solidFill>
              </a:rPr>
              <a:t>J. Physiol. (London), </a:t>
            </a:r>
            <a:r>
              <a:rPr lang="en-US" sz="1200">
                <a:solidFill>
                  <a:srgbClr val="000000"/>
                </a:solidFill>
              </a:rPr>
              <a:t>108(1949)37.</a:t>
            </a:r>
          </a:p>
        </p:txBody>
      </p:sp>
      <p:sp>
        <p:nvSpPr>
          <p:cNvPr id="5" name="TextBox 4"/>
          <p:cNvSpPr txBox="1"/>
          <p:nvPr/>
        </p:nvSpPr>
        <p:spPr>
          <a:xfrm>
            <a:off x="5436096" y="620688"/>
            <a:ext cx="1697901" cy="369332"/>
          </a:xfrm>
          <a:prstGeom prst="rect">
            <a:avLst/>
          </a:prstGeom>
          <a:noFill/>
        </p:spPr>
        <p:txBody>
          <a:bodyPr wrap="none" rtlCol="0">
            <a:spAutoFit/>
          </a:bodyPr>
          <a:lstStyle/>
          <a:p>
            <a:r>
              <a:rPr lang="en-US" dirty="0">
                <a:solidFill>
                  <a:srgbClr val="000000"/>
                </a:solidFill>
              </a:rPr>
              <a:t>1.56 sea water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95232" y="0"/>
            <a:ext cx="741533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Squire\Images\06f01.jpg"/>
          <p:cNvPicPr>
            <a:picLocks noChangeAspect="1" noChangeArrowheads="1"/>
          </p:cNvPicPr>
          <p:nvPr/>
        </p:nvPicPr>
        <p:blipFill>
          <a:blip r:embed="rId3" r:link="rId4" cstate="print"/>
          <a:srcRect b="7692"/>
          <a:stretch>
            <a:fillRect/>
          </a:stretch>
        </p:blipFill>
        <p:spPr bwMode="auto">
          <a:xfrm>
            <a:off x="-31197" y="714375"/>
            <a:ext cx="9042400" cy="5357813"/>
          </a:xfrm>
          <a:prstGeom prst="rect">
            <a:avLst/>
          </a:prstGeom>
          <a:noFill/>
          <a:ln w="9525">
            <a:noFill/>
            <a:miter lim="800000"/>
            <a:headEnd/>
            <a:tailEnd/>
          </a:ln>
        </p:spPr>
      </p:pic>
      <p:sp>
        <p:nvSpPr>
          <p:cNvPr id="2" name="Oval 1"/>
          <p:cNvSpPr/>
          <p:nvPr/>
        </p:nvSpPr>
        <p:spPr>
          <a:xfrm>
            <a:off x="5796136" y="3789040"/>
            <a:ext cx="2016224" cy="10430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2633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733425" y="71414"/>
            <a:ext cx="7677150" cy="6124575"/>
          </a:xfrm>
          <a:prstGeom prst="rect">
            <a:avLst/>
          </a:prstGeom>
          <a:noFill/>
          <a:ln w="9525">
            <a:noFill/>
            <a:miter lim="800000"/>
            <a:headEnd/>
            <a:tailEnd/>
          </a:ln>
          <a:effectLst/>
        </p:spPr>
      </p:pic>
      <p:sp>
        <p:nvSpPr>
          <p:cNvPr id="3" name="TextBox 2"/>
          <p:cNvSpPr txBox="1"/>
          <p:nvPr/>
        </p:nvSpPr>
        <p:spPr>
          <a:xfrm>
            <a:off x="6804248" y="4005064"/>
            <a:ext cx="1890261" cy="369332"/>
          </a:xfrm>
          <a:prstGeom prst="rect">
            <a:avLst/>
          </a:prstGeom>
          <a:solidFill>
            <a:schemeClr val="bg1"/>
          </a:solidFill>
        </p:spPr>
        <p:txBody>
          <a:bodyPr wrap="none" rtlCol="0">
            <a:spAutoFit/>
          </a:bodyPr>
          <a:lstStyle/>
          <a:p>
            <a:r>
              <a:rPr lang="en-US" dirty="0">
                <a:solidFill>
                  <a:srgbClr val="000000"/>
                </a:solidFill>
              </a:rPr>
              <a:t>Low K sea water</a:t>
            </a:r>
          </a:p>
        </p:txBody>
      </p:sp>
      <p:sp>
        <p:nvSpPr>
          <p:cNvPr id="4" name="TextBox 3"/>
          <p:cNvSpPr txBox="1"/>
          <p:nvPr/>
        </p:nvSpPr>
        <p:spPr>
          <a:xfrm>
            <a:off x="8100392" y="3356992"/>
            <a:ext cx="710451" cy="369332"/>
          </a:xfrm>
          <a:prstGeom prst="rect">
            <a:avLst/>
          </a:prstGeom>
          <a:noFill/>
        </p:spPr>
        <p:txBody>
          <a:bodyPr wrap="none" rtlCol="0">
            <a:spAutoFit/>
          </a:bodyPr>
          <a:lstStyle/>
          <a:p>
            <a:r>
              <a:rPr lang="en-US" dirty="0">
                <a:solidFill>
                  <a:srgbClr val="000000"/>
                </a:solidFill>
              </a:rPr>
              <a:t>ASW</a:t>
            </a:r>
          </a:p>
        </p:txBody>
      </p:sp>
      <p:sp>
        <p:nvSpPr>
          <p:cNvPr id="6" name="TextBox 5"/>
          <p:cNvSpPr txBox="1"/>
          <p:nvPr/>
        </p:nvSpPr>
        <p:spPr>
          <a:xfrm>
            <a:off x="5868144" y="2555612"/>
            <a:ext cx="1941557" cy="369332"/>
          </a:xfrm>
          <a:prstGeom prst="rect">
            <a:avLst/>
          </a:prstGeom>
          <a:solidFill>
            <a:schemeClr val="bg1"/>
          </a:solidFill>
        </p:spPr>
        <p:txBody>
          <a:bodyPr wrap="none" rtlCol="0">
            <a:spAutoFit/>
          </a:bodyPr>
          <a:lstStyle/>
          <a:p>
            <a:r>
              <a:rPr lang="en-US" dirty="0">
                <a:solidFill>
                  <a:srgbClr val="000000"/>
                </a:solidFill>
              </a:rPr>
              <a:t>High K sea water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1477328"/>
          </a:xfrm>
          <a:prstGeom prst="rect">
            <a:avLst/>
          </a:prstGeom>
        </p:spPr>
        <p:txBody>
          <a:bodyPr wrap="square">
            <a:spAutoFit/>
          </a:bodyPr>
          <a:lstStyle/>
          <a:p>
            <a:r>
              <a:rPr lang="en-US" dirty="0">
                <a:solidFill>
                  <a:srgbClr val="000000"/>
                </a:solidFill>
              </a:rPr>
              <a:t>Overton CE (1902) </a:t>
            </a:r>
            <a:r>
              <a:rPr lang="en-US" dirty="0" err="1">
                <a:solidFill>
                  <a:srgbClr val="000000"/>
                </a:solidFill>
              </a:rPr>
              <a:t>Betrage</a:t>
            </a:r>
            <a:r>
              <a:rPr lang="en-US" dirty="0">
                <a:solidFill>
                  <a:srgbClr val="000000"/>
                </a:solidFill>
              </a:rPr>
              <a:t> </a:t>
            </a:r>
            <a:r>
              <a:rPr lang="en-US" dirty="0" err="1">
                <a:solidFill>
                  <a:srgbClr val="000000"/>
                </a:solidFill>
              </a:rPr>
              <a:t>zur</a:t>
            </a:r>
            <a:r>
              <a:rPr lang="en-US" dirty="0">
                <a:solidFill>
                  <a:srgbClr val="000000"/>
                </a:solidFill>
              </a:rPr>
              <a:t> </a:t>
            </a:r>
            <a:r>
              <a:rPr lang="en-US" dirty="0" err="1">
                <a:solidFill>
                  <a:srgbClr val="000000"/>
                </a:solidFill>
              </a:rPr>
              <a:t>allgemaine</a:t>
            </a:r>
            <a:r>
              <a:rPr lang="en-US" dirty="0">
                <a:solidFill>
                  <a:srgbClr val="000000"/>
                </a:solidFill>
              </a:rPr>
              <a:t> </a:t>
            </a:r>
            <a:r>
              <a:rPr lang="en-US" dirty="0" err="1">
                <a:solidFill>
                  <a:srgbClr val="000000"/>
                </a:solidFill>
              </a:rPr>
              <a:t>Muskel</a:t>
            </a:r>
            <a:r>
              <a:rPr lang="en-US" dirty="0">
                <a:solidFill>
                  <a:srgbClr val="000000"/>
                </a:solidFill>
              </a:rPr>
              <a:t>-und </a:t>
            </a:r>
            <a:r>
              <a:rPr lang="en-US" dirty="0" err="1">
                <a:solidFill>
                  <a:srgbClr val="000000"/>
                </a:solidFill>
              </a:rPr>
              <a:t>Nervenphysiologie</a:t>
            </a:r>
            <a:r>
              <a:rPr lang="en-US" dirty="0">
                <a:solidFill>
                  <a:srgbClr val="000000"/>
                </a:solidFill>
              </a:rPr>
              <a:t>.</a:t>
            </a:r>
          </a:p>
          <a:p>
            <a:r>
              <a:rPr lang="en-US" dirty="0">
                <a:solidFill>
                  <a:srgbClr val="000000"/>
                </a:solidFill>
              </a:rPr>
              <a:t>II </a:t>
            </a:r>
            <a:r>
              <a:rPr lang="en-US" dirty="0" err="1">
                <a:solidFill>
                  <a:srgbClr val="000000"/>
                </a:solidFill>
              </a:rPr>
              <a:t>Uber</a:t>
            </a:r>
            <a:r>
              <a:rPr lang="en-US" dirty="0">
                <a:solidFill>
                  <a:srgbClr val="000000"/>
                </a:solidFill>
              </a:rPr>
              <a:t> die </a:t>
            </a:r>
            <a:r>
              <a:rPr lang="en-US" dirty="0" err="1">
                <a:solidFill>
                  <a:srgbClr val="000000"/>
                </a:solidFill>
              </a:rPr>
              <a:t>Unentbehrlichkeit</a:t>
            </a:r>
            <a:r>
              <a:rPr lang="en-US" dirty="0">
                <a:solidFill>
                  <a:srgbClr val="000000"/>
                </a:solidFill>
              </a:rPr>
              <a:t> von </a:t>
            </a:r>
            <a:r>
              <a:rPr lang="en-US" dirty="0" err="1">
                <a:solidFill>
                  <a:srgbClr val="000000"/>
                </a:solidFill>
              </a:rPr>
              <a:t>Natrium</a:t>
            </a:r>
            <a:r>
              <a:rPr lang="en-US" dirty="0">
                <a:solidFill>
                  <a:srgbClr val="000000"/>
                </a:solidFill>
              </a:rPr>
              <a:t>- (</a:t>
            </a:r>
            <a:r>
              <a:rPr lang="en-US" dirty="0" err="1">
                <a:solidFill>
                  <a:srgbClr val="000000"/>
                </a:solidFill>
              </a:rPr>
              <a:t>oder</a:t>
            </a:r>
            <a:r>
              <a:rPr lang="en-US" dirty="0">
                <a:solidFill>
                  <a:srgbClr val="000000"/>
                </a:solidFill>
              </a:rPr>
              <a:t> </a:t>
            </a:r>
            <a:r>
              <a:rPr lang="en-US" dirty="0" err="1">
                <a:solidFill>
                  <a:srgbClr val="000000"/>
                </a:solidFill>
              </a:rPr>
              <a:t>Litium</a:t>
            </a:r>
            <a:r>
              <a:rPr lang="en-US" dirty="0">
                <a:solidFill>
                  <a:srgbClr val="000000"/>
                </a:solidFill>
              </a:rPr>
              <a:t>-) </a:t>
            </a:r>
            <a:r>
              <a:rPr lang="en-US" dirty="0" err="1">
                <a:solidFill>
                  <a:srgbClr val="000000"/>
                </a:solidFill>
              </a:rPr>
              <a:t>Ionen</a:t>
            </a:r>
            <a:r>
              <a:rPr lang="en-US" dirty="0">
                <a:solidFill>
                  <a:srgbClr val="000000"/>
                </a:solidFill>
              </a:rPr>
              <a:t> fur den </a:t>
            </a:r>
            <a:r>
              <a:rPr lang="en-US" dirty="0" err="1">
                <a:solidFill>
                  <a:srgbClr val="000000"/>
                </a:solidFill>
              </a:rPr>
              <a:t>Contractionsact</a:t>
            </a:r>
            <a:r>
              <a:rPr lang="en-US" dirty="0">
                <a:solidFill>
                  <a:srgbClr val="000000"/>
                </a:solidFill>
              </a:rPr>
              <a:t> des </a:t>
            </a:r>
            <a:r>
              <a:rPr lang="en-US" dirty="0" err="1">
                <a:solidFill>
                  <a:srgbClr val="000000"/>
                </a:solidFill>
              </a:rPr>
              <a:t>Muskels</a:t>
            </a:r>
            <a:r>
              <a:rPr lang="en-US" dirty="0">
                <a:solidFill>
                  <a:srgbClr val="000000"/>
                </a:solidFill>
              </a:rPr>
              <a:t>. </a:t>
            </a:r>
            <a:r>
              <a:rPr lang="en-US" dirty="0" err="1">
                <a:solidFill>
                  <a:srgbClr val="000000"/>
                </a:solidFill>
              </a:rPr>
              <a:t>Pflugers</a:t>
            </a:r>
            <a:r>
              <a:rPr lang="en-US" dirty="0">
                <a:solidFill>
                  <a:srgbClr val="000000"/>
                </a:solidFill>
              </a:rPr>
              <a:t> Arch 92:346–380</a:t>
            </a:r>
          </a:p>
          <a:p>
            <a:endParaRPr lang="en-US" dirty="0">
              <a:solidFill>
                <a:srgbClr val="000000"/>
              </a:solidFill>
            </a:endParaRPr>
          </a:p>
          <a:p>
            <a:r>
              <a:rPr lang="en-US" dirty="0">
                <a:solidFill>
                  <a:srgbClr val="000000"/>
                </a:solidFill>
              </a:rPr>
              <a:t>On the indispensability of Na (or Li) ions for the contraction of muscles</a:t>
            </a:r>
          </a:p>
        </p:txBody>
      </p:sp>
      <p:sp>
        <p:nvSpPr>
          <p:cNvPr id="3" name="TextBox 2"/>
          <p:cNvSpPr txBox="1"/>
          <p:nvPr/>
        </p:nvSpPr>
        <p:spPr>
          <a:xfrm>
            <a:off x="0" y="2924944"/>
            <a:ext cx="9144000" cy="2031325"/>
          </a:xfrm>
          <a:prstGeom prst="rect">
            <a:avLst/>
          </a:prstGeom>
          <a:noFill/>
        </p:spPr>
        <p:txBody>
          <a:bodyPr wrap="square" rtlCol="0">
            <a:spAutoFit/>
          </a:bodyPr>
          <a:lstStyle/>
          <a:p>
            <a:r>
              <a:rPr lang="en-US" dirty="0">
                <a:solidFill>
                  <a:srgbClr val="000000"/>
                </a:solidFill>
              </a:rPr>
              <a:t>“It would not be difficult to imagine that during the latent period or perhaps even the contraction a change </a:t>
            </a:r>
            <a:r>
              <a:rPr lang="en-US">
                <a:solidFill>
                  <a:srgbClr val="000000"/>
                </a:solidFill>
              </a:rPr>
              <a:t>takes </a:t>
            </a:r>
            <a:r>
              <a:rPr lang="en-US" smtClean="0">
                <a:solidFill>
                  <a:srgbClr val="000000"/>
                </a:solidFill>
              </a:rPr>
              <a:t>plpace </a:t>
            </a:r>
            <a:r>
              <a:rPr lang="en-US" dirty="0">
                <a:solidFill>
                  <a:srgbClr val="000000"/>
                </a:solidFill>
              </a:rPr>
              <a:t>in the surface layer of the </a:t>
            </a:r>
            <a:r>
              <a:rPr lang="en-US" dirty="0" err="1">
                <a:solidFill>
                  <a:srgbClr val="000000"/>
                </a:solidFill>
              </a:rPr>
              <a:t>plasmolemma</a:t>
            </a:r>
            <a:r>
              <a:rPr lang="en-US" dirty="0">
                <a:solidFill>
                  <a:srgbClr val="000000"/>
                </a:solidFill>
              </a:rPr>
              <a:t> whereby the </a:t>
            </a:r>
            <a:r>
              <a:rPr lang="en-US" dirty="0" err="1">
                <a:solidFill>
                  <a:srgbClr val="000000"/>
                </a:solidFill>
              </a:rPr>
              <a:t>fibre</a:t>
            </a:r>
            <a:r>
              <a:rPr lang="en-US" dirty="0">
                <a:solidFill>
                  <a:srgbClr val="000000"/>
                </a:solidFill>
              </a:rPr>
              <a:t> becomes permeable to sodium and potassium ions for a short, probably very brief, time interval … If the exchange were to occur between sodium or lithium on the outside and potassium ions of the muscle </a:t>
            </a:r>
            <a:r>
              <a:rPr lang="en-US" dirty="0" err="1">
                <a:solidFill>
                  <a:srgbClr val="000000"/>
                </a:solidFill>
              </a:rPr>
              <a:t>fibre</a:t>
            </a:r>
            <a:r>
              <a:rPr lang="en-US" dirty="0">
                <a:solidFill>
                  <a:srgbClr val="000000"/>
                </a:solidFill>
              </a:rPr>
              <a:t>, this would give rise to an electrical potential difference, which might well be a source of the action currents”</a:t>
            </a:r>
          </a:p>
          <a:p>
            <a:r>
              <a:rPr lang="en-US" dirty="0">
                <a:solidFill>
                  <a:srgbClr val="000000"/>
                </a:solidFill>
              </a:rPr>
              <a:t>		-translated by Bernard Katz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Squire\Images\06f01.jpg"/>
          <p:cNvPicPr>
            <a:picLocks noChangeAspect="1" noChangeArrowheads="1"/>
          </p:cNvPicPr>
          <p:nvPr/>
        </p:nvPicPr>
        <p:blipFill>
          <a:blip r:embed="rId3" r:link="rId4" cstate="print"/>
          <a:srcRect b="7692"/>
          <a:stretch>
            <a:fillRect/>
          </a:stretch>
        </p:blipFill>
        <p:spPr bwMode="auto">
          <a:xfrm>
            <a:off x="-9525" y="714375"/>
            <a:ext cx="9042400"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Squire\Images\06f01.jpg"/>
          <p:cNvPicPr>
            <a:picLocks noChangeAspect="1" noChangeArrowheads="1"/>
          </p:cNvPicPr>
          <p:nvPr/>
        </p:nvPicPr>
        <p:blipFill>
          <a:blip r:embed="rId3" r:link="rId4" cstate="print"/>
          <a:srcRect b="7692"/>
          <a:stretch>
            <a:fillRect/>
          </a:stretch>
        </p:blipFill>
        <p:spPr bwMode="auto">
          <a:xfrm>
            <a:off x="-9525" y="714375"/>
            <a:ext cx="9042400" cy="5357813"/>
          </a:xfrm>
          <a:prstGeom prst="rect">
            <a:avLst/>
          </a:prstGeom>
          <a:noFill/>
          <a:ln w="9525">
            <a:noFill/>
            <a:miter lim="800000"/>
            <a:headEnd/>
            <a:tailEnd/>
          </a:ln>
        </p:spPr>
      </p:pic>
      <p:sp>
        <p:nvSpPr>
          <p:cNvPr id="2" name="TextBox 1"/>
          <p:cNvSpPr txBox="1"/>
          <p:nvPr/>
        </p:nvSpPr>
        <p:spPr>
          <a:xfrm>
            <a:off x="2195736" y="3212976"/>
            <a:ext cx="2223686" cy="369332"/>
          </a:xfrm>
          <a:prstGeom prst="rect">
            <a:avLst/>
          </a:prstGeom>
          <a:solidFill>
            <a:schemeClr val="bg1"/>
          </a:solidFill>
        </p:spPr>
        <p:txBody>
          <a:bodyPr wrap="none" rtlCol="0">
            <a:spAutoFit/>
          </a:bodyPr>
          <a:lstStyle/>
          <a:p>
            <a:r>
              <a:rPr lang="en-US" dirty="0" smtClean="0"/>
              <a:t>Low K</a:t>
            </a:r>
            <a:r>
              <a:rPr lang="en-US" baseline="30000" dirty="0" smtClean="0"/>
              <a:t>+</a:t>
            </a:r>
            <a:r>
              <a:rPr lang="en-US" dirty="0" smtClean="0"/>
              <a:t> permeability</a:t>
            </a:r>
            <a:endParaRPr lang="en-GB" dirty="0"/>
          </a:p>
        </p:txBody>
      </p:sp>
      <p:cxnSp>
        <p:nvCxnSpPr>
          <p:cNvPr id="4" name="Elbow Connector 3"/>
          <p:cNvCxnSpPr/>
          <p:nvPr/>
        </p:nvCxnSpPr>
        <p:spPr>
          <a:xfrm>
            <a:off x="-612576" y="4653136"/>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16200000" flipH="1">
            <a:off x="4408024" y="3409040"/>
            <a:ext cx="679430" cy="656634"/>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48442" y="548680"/>
            <a:ext cx="2416046" cy="369332"/>
          </a:xfrm>
          <a:prstGeom prst="rect">
            <a:avLst/>
          </a:prstGeom>
          <a:solidFill>
            <a:schemeClr val="bg1"/>
          </a:solidFill>
        </p:spPr>
        <p:txBody>
          <a:bodyPr wrap="none" rtlCol="0">
            <a:spAutoFit/>
          </a:bodyPr>
          <a:lstStyle/>
          <a:p>
            <a:r>
              <a:rPr lang="en-US" dirty="0" smtClean="0"/>
              <a:t>High Na</a:t>
            </a:r>
            <a:r>
              <a:rPr lang="en-US" baseline="30000" dirty="0" smtClean="0"/>
              <a:t>+</a:t>
            </a:r>
            <a:r>
              <a:rPr lang="en-US" dirty="0" smtClean="0"/>
              <a:t> permeability</a:t>
            </a:r>
            <a:endParaRPr lang="en-GB" dirty="0"/>
          </a:p>
        </p:txBody>
      </p:sp>
      <p:cxnSp>
        <p:nvCxnSpPr>
          <p:cNvPr id="9" name="Elbow Connector 8"/>
          <p:cNvCxnSpPr/>
          <p:nvPr/>
        </p:nvCxnSpPr>
        <p:spPr>
          <a:xfrm rot="10800000" flipV="1">
            <a:off x="5979934" y="918012"/>
            <a:ext cx="608290" cy="422756"/>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48442" y="2564904"/>
            <a:ext cx="2274982" cy="369332"/>
          </a:xfrm>
          <a:prstGeom prst="rect">
            <a:avLst/>
          </a:prstGeom>
          <a:noFill/>
        </p:spPr>
        <p:txBody>
          <a:bodyPr wrap="none" rtlCol="0">
            <a:spAutoFit/>
          </a:bodyPr>
          <a:lstStyle/>
          <a:p>
            <a:r>
              <a:rPr lang="en-US" dirty="0" smtClean="0"/>
              <a:t>High K</a:t>
            </a:r>
            <a:r>
              <a:rPr lang="en-US" baseline="30000" dirty="0" smtClean="0"/>
              <a:t>+</a:t>
            </a:r>
            <a:r>
              <a:rPr lang="en-US" dirty="0" smtClean="0"/>
              <a:t> permeability</a:t>
            </a:r>
            <a:endParaRPr lang="en-GB" dirty="0"/>
          </a:p>
        </p:txBody>
      </p:sp>
      <p:cxnSp>
        <p:nvCxnSpPr>
          <p:cNvPr id="12" name="Straight Arrow Connector 11"/>
          <p:cNvCxnSpPr/>
          <p:nvPr/>
        </p:nvCxnSpPr>
        <p:spPr>
          <a:xfrm flipH="1">
            <a:off x="6284079" y="2934236"/>
            <a:ext cx="520169" cy="14308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84818" y="5147900"/>
            <a:ext cx="2223686" cy="369332"/>
          </a:xfrm>
          <a:prstGeom prst="rect">
            <a:avLst/>
          </a:prstGeom>
          <a:solidFill>
            <a:schemeClr val="bg1"/>
          </a:solidFill>
        </p:spPr>
        <p:txBody>
          <a:bodyPr wrap="none" rtlCol="0">
            <a:spAutoFit/>
          </a:bodyPr>
          <a:lstStyle/>
          <a:p>
            <a:r>
              <a:rPr lang="en-US" dirty="0" smtClean="0"/>
              <a:t>Low K</a:t>
            </a:r>
            <a:r>
              <a:rPr lang="en-US" baseline="30000" dirty="0" smtClean="0"/>
              <a:t>+</a:t>
            </a:r>
            <a:r>
              <a:rPr lang="en-US" dirty="0" smtClean="0"/>
              <a:t> permeability</a:t>
            </a:r>
            <a:endParaRPr lang="en-GB" dirty="0"/>
          </a:p>
        </p:txBody>
      </p:sp>
      <p:cxnSp>
        <p:nvCxnSpPr>
          <p:cNvPr id="15" name="Straight Arrow Connector 14"/>
          <p:cNvCxnSpPr/>
          <p:nvPr/>
        </p:nvCxnSpPr>
        <p:spPr>
          <a:xfrm flipV="1">
            <a:off x="8460432" y="4293096"/>
            <a:ext cx="362992" cy="817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185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cstate="print"/>
          <a:srcRect/>
          <a:stretch>
            <a:fillRect/>
          </a:stretch>
        </p:blipFill>
        <p:spPr bwMode="auto">
          <a:xfrm>
            <a:off x="0" y="0"/>
            <a:ext cx="6767513" cy="5281613"/>
          </a:xfrm>
          <a:prstGeom prst="rect">
            <a:avLst/>
          </a:prstGeom>
          <a:noFill/>
          <a:ln w="9525">
            <a:noFill/>
            <a:miter lim="800000"/>
            <a:headEnd/>
            <a:tailEnd/>
          </a:ln>
        </p:spPr>
      </p:pic>
      <p:sp>
        <p:nvSpPr>
          <p:cNvPr id="29699" name="Rectangle 5"/>
          <p:cNvSpPr>
            <a:spLocks noChangeArrowheads="1"/>
          </p:cNvSpPr>
          <p:nvPr/>
        </p:nvSpPr>
        <p:spPr bwMode="auto">
          <a:xfrm>
            <a:off x="6516688" y="333375"/>
            <a:ext cx="2627312" cy="2246769"/>
          </a:xfrm>
          <a:prstGeom prst="rect">
            <a:avLst/>
          </a:prstGeom>
          <a:noFill/>
          <a:ln w="9525">
            <a:noFill/>
            <a:miter lim="800000"/>
            <a:headEnd/>
            <a:tailEnd/>
          </a:ln>
        </p:spPr>
        <p:txBody>
          <a:bodyPr>
            <a:spAutoFit/>
          </a:bodyPr>
          <a:lstStyle/>
          <a:p>
            <a:pPr fontAlgn="base">
              <a:spcBef>
                <a:spcPct val="0"/>
              </a:spcBef>
              <a:spcAft>
                <a:spcPct val="0"/>
              </a:spcAft>
            </a:pPr>
            <a:r>
              <a:rPr lang="en-US" sz="2000" dirty="0" smtClean="0">
                <a:solidFill>
                  <a:srgbClr val="000000"/>
                </a:solidFill>
                <a:latin typeface="Baskerville Old Face" pitchFamily="18" charset="0"/>
              </a:rPr>
              <a:t>Problem:</a:t>
            </a:r>
          </a:p>
          <a:p>
            <a:pPr fontAlgn="base">
              <a:spcBef>
                <a:spcPct val="0"/>
              </a:spcBef>
              <a:spcAft>
                <a:spcPct val="0"/>
              </a:spcAft>
            </a:pPr>
            <a:r>
              <a:rPr lang="en-US" sz="2000" dirty="0" smtClean="0">
                <a:solidFill>
                  <a:srgbClr val="000000"/>
                </a:solidFill>
                <a:latin typeface="Baskerville Old Face" pitchFamily="18" charset="0"/>
              </a:rPr>
              <a:t>Membrane Potential, Ionic Selectivity and Membrane Conductance are all changing at the same time</a:t>
            </a:r>
            <a:endParaRPr lang="en-US" sz="2000" dirty="0">
              <a:solidFill>
                <a:srgbClr val="000000"/>
              </a:solidFill>
              <a:latin typeface="Baskerville Old Face" pitchFamily="18" charset="0"/>
            </a:endParaRPr>
          </a:p>
        </p:txBody>
      </p:sp>
      <p:sp>
        <p:nvSpPr>
          <p:cNvPr id="29700" name="Rectangle 6"/>
          <p:cNvSpPr>
            <a:spLocks noChangeArrowheads="1"/>
          </p:cNvSpPr>
          <p:nvPr/>
        </p:nvSpPr>
        <p:spPr bwMode="auto">
          <a:xfrm>
            <a:off x="179388" y="5300663"/>
            <a:ext cx="4572000" cy="730250"/>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rPr>
              <a:t>24. Cole, K. S.; Curtis, H. J. Electric impedance of the squid giant axon during activity. J. Gen. Physiol. 22:649–670; 1939.</a:t>
            </a:r>
          </a:p>
        </p:txBody>
      </p:sp>
      <p:sp>
        <p:nvSpPr>
          <p:cNvPr id="29701" name="Text Box 7"/>
          <p:cNvSpPr txBox="1">
            <a:spLocks noChangeArrowheads="1"/>
          </p:cNvSpPr>
          <p:nvPr/>
        </p:nvSpPr>
        <p:spPr bwMode="auto">
          <a:xfrm>
            <a:off x="4432300" y="6629400"/>
            <a:ext cx="4711700"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1200">
                <a:solidFill>
                  <a:srgbClr val="000000"/>
                </a:solidFill>
              </a:rPr>
              <a:t>Piccolino (98) Brain Research Bulletin, Vol. 46, No. 5, pp. 381–407,</a:t>
            </a:r>
          </a:p>
          <a:p>
            <a:pPr fontAlgn="base">
              <a:spcBef>
                <a:spcPct val="0"/>
              </a:spcBef>
              <a:spcAft>
                <a:spcPct val="0"/>
              </a:spcAft>
            </a:pPr>
            <a:endParaRPr lang="en-US" sz="120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42875" y="0"/>
            <a:ext cx="8786813" cy="4695825"/>
          </a:xfrm>
          <a:prstGeom prst="rect">
            <a:avLst/>
          </a:prstGeom>
          <a:noFill/>
          <a:ln w="9525">
            <a:noFill/>
            <a:miter lim="800000"/>
            <a:headEnd/>
            <a:tailEnd/>
          </a:ln>
        </p:spPr>
      </p:pic>
      <p:sp>
        <p:nvSpPr>
          <p:cNvPr id="29699" name="Rectangle 2"/>
          <p:cNvSpPr>
            <a:spLocks noChangeArrowheads="1"/>
          </p:cNvSpPr>
          <p:nvPr/>
        </p:nvSpPr>
        <p:spPr bwMode="auto">
          <a:xfrm>
            <a:off x="0" y="4692650"/>
            <a:ext cx="9144000" cy="1754188"/>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rPr>
              <a:t>Voltage clamp of the squid axon. Vi is the internal potential measured with a pipette inserted in the axon. Ve is the external potential measured by an external electrode. Vm=Vi-Ve as computed by amplifier A1. A2 compares Vm with Vc (which is the command desired voltage) to inject current I, which maintains Vm at Vc. The current injected by the axial wire crosses the axonal membrane as it is drained by the chamber plates and measured by a current measuring device.</a:t>
            </a:r>
          </a:p>
        </p:txBody>
      </p:sp>
      <p:sp>
        <p:nvSpPr>
          <p:cNvPr id="29700" name="TextBox 3"/>
          <p:cNvSpPr txBox="1">
            <a:spLocks noChangeArrowheads="1"/>
          </p:cNvSpPr>
          <p:nvPr/>
        </p:nvSpPr>
        <p:spPr bwMode="auto">
          <a:xfrm>
            <a:off x="6959600" y="6488113"/>
            <a:ext cx="2184400" cy="369887"/>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rPr>
              <a:t>Bezanilla web page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p:cNvPicPr>
            <a:picLocks noChangeAspect="1" noChangeArrowheads="1"/>
          </p:cNvPicPr>
          <p:nvPr/>
        </p:nvPicPr>
        <p:blipFill>
          <a:blip r:embed="rId2" cstate="print"/>
          <a:srcRect/>
          <a:stretch>
            <a:fillRect/>
          </a:stretch>
        </p:blipFill>
        <p:spPr bwMode="auto">
          <a:xfrm>
            <a:off x="-107950" y="0"/>
            <a:ext cx="6624638" cy="6338888"/>
          </a:xfrm>
          <a:prstGeom prst="rect">
            <a:avLst/>
          </a:prstGeom>
          <a:noFill/>
          <a:ln w="9525">
            <a:noFill/>
            <a:miter lim="800000"/>
            <a:headEnd/>
            <a:tailEnd/>
          </a:ln>
        </p:spPr>
      </p:pic>
      <p:pic>
        <p:nvPicPr>
          <p:cNvPr id="30723" name="Picture 7"/>
          <p:cNvPicPr>
            <a:picLocks noChangeAspect="1" noChangeArrowheads="1"/>
          </p:cNvPicPr>
          <p:nvPr/>
        </p:nvPicPr>
        <p:blipFill>
          <a:blip r:embed="rId3" cstate="print"/>
          <a:srcRect/>
          <a:stretch>
            <a:fillRect/>
          </a:stretch>
        </p:blipFill>
        <p:spPr bwMode="auto">
          <a:xfrm>
            <a:off x="5724525" y="0"/>
            <a:ext cx="3419475" cy="3886200"/>
          </a:xfrm>
          <a:prstGeom prst="rect">
            <a:avLst/>
          </a:prstGeom>
          <a:noFill/>
          <a:ln w="9525">
            <a:noFill/>
            <a:miter lim="800000"/>
            <a:headEnd/>
            <a:tailEnd/>
          </a:ln>
        </p:spPr>
      </p:pic>
      <p:sp>
        <p:nvSpPr>
          <p:cNvPr id="30724" name="TextBox 3"/>
          <p:cNvSpPr txBox="1">
            <a:spLocks noChangeArrowheads="1"/>
          </p:cNvSpPr>
          <p:nvPr/>
        </p:nvSpPr>
        <p:spPr bwMode="auto">
          <a:xfrm>
            <a:off x="6370638" y="6572250"/>
            <a:ext cx="2701925" cy="307975"/>
          </a:xfrm>
          <a:prstGeom prst="rect">
            <a:avLst/>
          </a:prstGeom>
          <a:noFill/>
          <a:ln w="9525">
            <a:noFill/>
            <a:miter lim="800000"/>
            <a:headEnd/>
            <a:tailEnd/>
          </a:ln>
        </p:spPr>
        <p:txBody>
          <a:bodyPr wrap="none">
            <a:spAutoFit/>
          </a:bodyPr>
          <a:lstStyle/>
          <a:p>
            <a:pPr fontAlgn="base">
              <a:spcBef>
                <a:spcPct val="0"/>
              </a:spcBef>
              <a:spcAft>
                <a:spcPct val="0"/>
              </a:spcAft>
            </a:pPr>
            <a:r>
              <a:rPr lang="en-US" sz="1400">
                <a:solidFill>
                  <a:srgbClr val="000000"/>
                </a:solidFill>
              </a:rPr>
              <a:t>Nicholls “From Neuron to Brain”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cstate="print"/>
          <a:srcRect/>
          <a:stretch>
            <a:fillRect/>
          </a:stretch>
        </p:blipFill>
        <p:spPr bwMode="auto">
          <a:xfrm>
            <a:off x="0" y="0"/>
            <a:ext cx="6767513" cy="5281613"/>
          </a:xfrm>
          <a:prstGeom prst="rect">
            <a:avLst/>
          </a:prstGeom>
          <a:noFill/>
          <a:ln w="9525">
            <a:noFill/>
            <a:miter lim="800000"/>
            <a:headEnd/>
            <a:tailEnd/>
          </a:ln>
        </p:spPr>
      </p:pic>
      <p:sp>
        <p:nvSpPr>
          <p:cNvPr id="29699" name="Rectangle 5"/>
          <p:cNvSpPr>
            <a:spLocks noChangeArrowheads="1"/>
          </p:cNvSpPr>
          <p:nvPr/>
        </p:nvSpPr>
        <p:spPr bwMode="auto">
          <a:xfrm>
            <a:off x="6516688" y="333375"/>
            <a:ext cx="2627312" cy="5478463"/>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rPr>
              <a:t>FIG. 13. The classical demonstration of the increase of conductance in the</a:t>
            </a:r>
          </a:p>
          <a:p>
            <a:pPr fontAlgn="base">
              <a:spcBef>
                <a:spcPct val="0"/>
              </a:spcBef>
              <a:spcAft>
                <a:spcPct val="0"/>
              </a:spcAft>
            </a:pPr>
            <a:r>
              <a:rPr lang="en-US" sz="1400">
                <a:solidFill>
                  <a:srgbClr val="000000"/>
                </a:solidFill>
              </a:rPr>
              <a:t>squid axon during the discharge of the action potential. Upper line: action</a:t>
            </a:r>
          </a:p>
          <a:p>
            <a:pPr fontAlgn="base">
              <a:spcBef>
                <a:spcPct val="0"/>
              </a:spcBef>
              <a:spcAft>
                <a:spcPct val="0"/>
              </a:spcAft>
            </a:pPr>
            <a:r>
              <a:rPr lang="en-US" sz="1400">
                <a:solidFill>
                  <a:srgbClr val="000000"/>
                </a:solidFill>
              </a:rPr>
              <a:t>potential; white-dark band: measure of the membrane impedance obtained</a:t>
            </a:r>
          </a:p>
          <a:p>
            <a:pPr fontAlgn="base">
              <a:spcBef>
                <a:spcPct val="0"/>
              </a:spcBef>
              <a:spcAft>
                <a:spcPct val="0"/>
              </a:spcAft>
            </a:pPr>
            <a:r>
              <a:rPr lang="en-US" sz="1400">
                <a:solidFill>
                  <a:srgbClr val="000000"/>
                </a:solidFill>
              </a:rPr>
              <a:t>with the Wheatstone bridge method by applying a high frequency (20 KHz)</a:t>
            </a:r>
          </a:p>
          <a:p>
            <a:pPr fontAlgn="base">
              <a:spcBef>
                <a:spcPct val="0"/>
              </a:spcBef>
              <a:spcAft>
                <a:spcPct val="0"/>
              </a:spcAft>
            </a:pPr>
            <a:r>
              <a:rPr lang="en-US" sz="1400">
                <a:solidFill>
                  <a:srgbClr val="000000"/>
                </a:solidFill>
              </a:rPr>
              <a:t>sinusoidal signal to two electrodes placed on the opposite site of a giant</a:t>
            </a:r>
          </a:p>
          <a:p>
            <a:pPr fontAlgn="base">
              <a:spcBef>
                <a:spcPct val="0"/>
              </a:spcBef>
              <a:spcAft>
                <a:spcPct val="0"/>
              </a:spcAft>
            </a:pPr>
            <a:r>
              <a:rPr lang="en-US" sz="1400">
                <a:solidFill>
                  <a:srgbClr val="000000"/>
                </a:solidFill>
              </a:rPr>
              <a:t>axon. From a measure of the impedance changes obtained at various frequencies (and proportional to the width of the band) the change of conductance was estimated to be approximately 40 times at the peak of the action potential relative to rest. Time marks: 1 ms apart. (From [24]).</a:t>
            </a:r>
          </a:p>
        </p:txBody>
      </p:sp>
      <p:sp>
        <p:nvSpPr>
          <p:cNvPr id="29700" name="Rectangle 6"/>
          <p:cNvSpPr>
            <a:spLocks noChangeArrowheads="1"/>
          </p:cNvSpPr>
          <p:nvPr/>
        </p:nvSpPr>
        <p:spPr bwMode="auto">
          <a:xfrm>
            <a:off x="179388" y="5300663"/>
            <a:ext cx="4572000" cy="730250"/>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rPr>
              <a:t>24. Cole, K. S.; Curtis, H. J. Electric impedance of the squid giant axon during activity. J. Gen. Physiol. 22:649–670; 1939.</a:t>
            </a:r>
          </a:p>
        </p:txBody>
      </p:sp>
      <p:sp>
        <p:nvSpPr>
          <p:cNvPr id="29701" name="Text Box 7"/>
          <p:cNvSpPr txBox="1">
            <a:spLocks noChangeArrowheads="1"/>
          </p:cNvSpPr>
          <p:nvPr/>
        </p:nvSpPr>
        <p:spPr bwMode="auto">
          <a:xfrm>
            <a:off x="4432300" y="6629400"/>
            <a:ext cx="4711700"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1200">
                <a:solidFill>
                  <a:srgbClr val="000000"/>
                </a:solidFill>
              </a:rPr>
              <a:t>Piccolino (98) Brain Research Bulletin, Vol. 46, No. 5, pp. 381–407,</a:t>
            </a:r>
          </a:p>
          <a:p>
            <a:pPr fontAlgn="base">
              <a:spcBef>
                <a:spcPct val="0"/>
              </a:spcBef>
              <a:spcAft>
                <a:spcPct val="0"/>
              </a:spcAft>
            </a:pPr>
            <a:endParaRPr lang="en-US" sz="120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cstate="print"/>
          <a:srcRect/>
          <a:stretch>
            <a:fillRect/>
          </a:stretch>
        </p:blipFill>
        <p:spPr bwMode="auto">
          <a:xfrm>
            <a:off x="755650" y="0"/>
            <a:ext cx="6877050" cy="4852988"/>
          </a:xfrm>
          <a:prstGeom prst="rect">
            <a:avLst/>
          </a:prstGeom>
          <a:noFill/>
          <a:ln w="9525">
            <a:noFill/>
            <a:miter lim="800000"/>
            <a:headEnd/>
            <a:tailEnd/>
          </a:ln>
        </p:spPr>
      </p:pic>
      <p:pic>
        <p:nvPicPr>
          <p:cNvPr id="31747" name="Picture 5"/>
          <p:cNvPicPr>
            <a:picLocks noChangeAspect="1" noChangeArrowheads="1"/>
          </p:cNvPicPr>
          <p:nvPr/>
        </p:nvPicPr>
        <p:blipFill>
          <a:blip r:embed="rId3" cstate="print"/>
          <a:srcRect/>
          <a:stretch>
            <a:fillRect/>
          </a:stretch>
        </p:blipFill>
        <p:spPr bwMode="auto">
          <a:xfrm>
            <a:off x="2124075" y="4657725"/>
            <a:ext cx="6361113" cy="2371725"/>
          </a:xfrm>
          <a:prstGeom prst="rect">
            <a:avLst/>
          </a:prstGeom>
          <a:noFill/>
          <a:ln w="9525">
            <a:noFill/>
            <a:miter lim="800000"/>
            <a:headEnd/>
            <a:tailEnd/>
          </a:ln>
        </p:spPr>
      </p:pic>
      <p:sp>
        <p:nvSpPr>
          <p:cNvPr id="31748" name="TextBox 3"/>
          <p:cNvSpPr txBox="1">
            <a:spLocks noChangeArrowheads="1"/>
          </p:cNvSpPr>
          <p:nvPr/>
        </p:nvSpPr>
        <p:spPr bwMode="auto">
          <a:xfrm>
            <a:off x="0" y="6572250"/>
            <a:ext cx="2701925" cy="307975"/>
          </a:xfrm>
          <a:prstGeom prst="rect">
            <a:avLst/>
          </a:prstGeom>
          <a:noFill/>
          <a:ln w="9525">
            <a:noFill/>
            <a:miter lim="800000"/>
            <a:headEnd/>
            <a:tailEnd/>
          </a:ln>
        </p:spPr>
        <p:txBody>
          <a:bodyPr wrap="none">
            <a:spAutoFit/>
          </a:bodyPr>
          <a:lstStyle/>
          <a:p>
            <a:pPr fontAlgn="base">
              <a:spcBef>
                <a:spcPct val="0"/>
              </a:spcBef>
              <a:spcAft>
                <a:spcPct val="0"/>
              </a:spcAft>
            </a:pPr>
            <a:r>
              <a:rPr lang="en-US" sz="1400">
                <a:solidFill>
                  <a:srgbClr val="000000"/>
                </a:solidFill>
              </a:rPr>
              <a:t>Nicholls “From Neuron to Brain”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2" cstate="print"/>
          <a:srcRect/>
          <a:stretch>
            <a:fillRect/>
          </a:stretch>
        </p:blipFill>
        <p:spPr bwMode="auto">
          <a:xfrm>
            <a:off x="755650" y="0"/>
            <a:ext cx="6877050" cy="4852988"/>
          </a:xfrm>
          <a:prstGeom prst="rect">
            <a:avLst/>
          </a:prstGeom>
          <a:noFill/>
          <a:ln w="9525">
            <a:noFill/>
            <a:miter lim="800000"/>
            <a:headEnd/>
            <a:tailEnd/>
          </a:ln>
        </p:spPr>
      </p:pic>
      <p:pic>
        <p:nvPicPr>
          <p:cNvPr id="72707" name="Picture 5"/>
          <p:cNvPicPr>
            <a:picLocks noChangeAspect="1" noChangeArrowheads="1"/>
          </p:cNvPicPr>
          <p:nvPr/>
        </p:nvPicPr>
        <p:blipFill>
          <a:blip r:embed="rId3" cstate="print"/>
          <a:srcRect/>
          <a:stretch>
            <a:fillRect/>
          </a:stretch>
        </p:blipFill>
        <p:spPr bwMode="auto">
          <a:xfrm>
            <a:off x="2124075" y="4657725"/>
            <a:ext cx="6361113" cy="2371725"/>
          </a:xfrm>
          <a:prstGeom prst="rect">
            <a:avLst/>
          </a:prstGeom>
          <a:noFill/>
          <a:ln w="9525">
            <a:noFill/>
            <a:miter lim="800000"/>
            <a:headEnd/>
            <a:tailEnd/>
          </a:ln>
        </p:spPr>
      </p:pic>
      <p:sp>
        <p:nvSpPr>
          <p:cNvPr id="72708" name="TextBox 3"/>
          <p:cNvSpPr txBox="1">
            <a:spLocks noChangeArrowheads="1"/>
          </p:cNvSpPr>
          <p:nvPr/>
        </p:nvSpPr>
        <p:spPr bwMode="auto">
          <a:xfrm>
            <a:off x="0" y="6572250"/>
            <a:ext cx="2701925" cy="307975"/>
          </a:xfrm>
          <a:prstGeom prst="rect">
            <a:avLst/>
          </a:prstGeom>
          <a:noFill/>
          <a:ln w="9525">
            <a:noFill/>
            <a:miter lim="800000"/>
            <a:headEnd/>
            <a:tailEnd/>
          </a:ln>
        </p:spPr>
        <p:txBody>
          <a:bodyPr wrap="none">
            <a:spAutoFit/>
          </a:bodyPr>
          <a:lstStyle/>
          <a:p>
            <a:r>
              <a:rPr lang="en-US" sz="1400">
                <a:solidFill>
                  <a:srgbClr val="000000"/>
                </a:solidFill>
              </a:rPr>
              <a:t>Nicholls “From Neuron to Brain”</a:t>
            </a:r>
          </a:p>
        </p:txBody>
      </p:sp>
      <p:sp>
        <p:nvSpPr>
          <p:cNvPr id="5" name="TextBox 4"/>
          <p:cNvSpPr txBox="1"/>
          <p:nvPr/>
        </p:nvSpPr>
        <p:spPr>
          <a:xfrm>
            <a:off x="827584" y="980728"/>
            <a:ext cx="1858201" cy="369332"/>
          </a:xfrm>
          <a:prstGeom prst="rect">
            <a:avLst/>
          </a:prstGeom>
          <a:noFill/>
        </p:spPr>
        <p:txBody>
          <a:bodyPr wrap="none" rtlCol="0">
            <a:spAutoFit/>
          </a:bodyPr>
          <a:lstStyle/>
          <a:p>
            <a:r>
              <a:rPr lang="en-US" dirty="0">
                <a:solidFill>
                  <a:srgbClr val="000000"/>
                </a:solidFill>
              </a:rPr>
              <a:t>I</a:t>
            </a:r>
            <a:r>
              <a:rPr lang="en-US" baseline="-25000" dirty="0">
                <a:solidFill>
                  <a:srgbClr val="000000"/>
                </a:solidFill>
              </a:rPr>
              <a:t>K</a:t>
            </a:r>
            <a:r>
              <a:rPr lang="en-US" dirty="0">
                <a:solidFill>
                  <a:srgbClr val="000000"/>
                </a:solidFill>
              </a:rPr>
              <a:t> = </a:t>
            </a:r>
            <a:r>
              <a:rPr lang="en-US" dirty="0" err="1">
                <a:solidFill>
                  <a:srgbClr val="000000"/>
                </a:solidFill>
              </a:rPr>
              <a:t>g</a:t>
            </a:r>
            <a:r>
              <a:rPr lang="en-US" baseline="-25000" dirty="0" err="1">
                <a:solidFill>
                  <a:srgbClr val="000000"/>
                </a:solidFill>
              </a:rPr>
              <a:t>K</a:t>
            </a:r>
            <a:r>
              <a:rPr lang="en-US" dirty="0">
                <a:solidFill>
                  <a:srgbClr val="000000"/>
                </a:solidFill>
              </a:rPr>
              <a:t> (</a:t>
            </a:r>
            <a:r>
              <a:rPr lang="en-US" dirty="0" err="1">
                <a:solidFill>
                  <a:srgbClr val="000000"/>
                </a:solidFill>
              </a:rPr>
              <a:t>E</a:t>
            </a:r>
            <a:r>
              <a:rPr lang="en-US" baseline="-25000" dirty="0" err="1">
                <a:solidFill>
                  <a:srgbClr val="000000"/>
                </a:solidFill>
              </a:rPr>
              <a:t>m</a:t>
            </a:r>
            <a:r>
              <a:rPr lang="en-US" dirty="0">
                <a:solidFill>
                  <a:srgbClr val="000000"/>
                </a:solidFill>
              </a:rPr>
              <a:t> – E</a:t>
            </a:r>
            <a:r>
              <a:rPr lang="en-US" baseline="-25000" dirty="0">
                <a:solidFill>
                  <a:srgbClr val="000000"/>
                </a:solidFill>
              </a:rPr>
              <a:t>K</a:t>
            </a:r>
            <a:r>
              <a:rPr lang="en-US" dirty="0">
                <a:solidFill>
                  <a:srgbClr val="000000"/>
                </a:solidFill>
              </a:rPr>
              <a:t>)</a:t>
            </a:r>
          </a:p>
        </p:txBody>
      </p:sp>
      <p:cxnSp>
        <p:nvCxnSpPr>
          <p:cNvPr id="7" name="Elbow Connector 6"/>
          <p:cNvCxnSpPr>
            <a:stCxn id="5" idx="3"/>
          </p:cNvCxnSpPr>
          <p:nvPr/>
        </p:nvCxnSpPr>
        <p:spPr>
          <a:xfrm>
            <a:off x="2685785" y="1165394"/>
            <a:ext cx="1094127" cy="391398"/>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7584" y="908720"/>
            <a:ext cx="187220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2" cstate="print"/>
          <a:srcRect/>
          <a:stretch>
            <a:fillRect/>
          </a:stretch>
        </p:blipFill>
        <p:spPr bwMode="auto">
          <a:xfrm>
            <a:off x="755650" y="0"/>
            <a:ext cx="6877050" cy="4852988"/>
          </a:xfrm>
          <a:prstGeom prst="rect">
            <a:avLst/>
          </a:prstGeom>
          <a:noFill/>
          <a:ln w="9525">
            <a:noFill/>
            <a:miter lim="800000"/>
            <a:headEnd/>
            <a:tailEnd/>
          </a:ln>
        </p:spPr>
      </p:pic>
      <p:pic>
        <p:nvPicPr>
          <p:cNvPr id="72707" name="Picture 5"/>
          <p:cNvPicPr>
            <a:picLocks noChangeAspect="1" noChangeArrowheads="1"/>
          </p:cNvPicPr>
          <p:nvPr/>
        </p:nvPicPr>
        <p:blipFill>
          <a:blip r:embed="rId3" cstate="print"/>
          <a:srcRect/>
          <a:stretch>
            <a:fillRect/>
          </a:stretch>
        </p:blipFill>
        <p:spPr bwMode="auto">
          <a:xfrm>
            <a:off x="2124075" y="4657725"/>
            <a:ext cx="6361113" cy="2371725"/>
          </a:xfrm>
          <a:prstGeom prst="rect">
            <a:avLst/>
          </a:prstGeom>
          <a:noFill/>
          <a:ln w="9525">
            <a:noFill/>
            <a:miter lim="800000"/>
            <a:headEnd/>
            <a:tailEnd/>
          </a:ln>
        </p:spPr>
      </p:pic>
      <p:sp>
        <p:nvSpPr>
          <p:cNvPr id="72708" name="TextBox 3"/>
          <p:cNvSpPr txBox="1">
            <a:spLocks noChangeArrowheads="1"/>
          </p:cNvSpPr>
          <p:nvPr/>
        </p:nvSpPr>
        <p:spPr bwMode="auto">
          <a:xfrm>
            <a:off x="0" y="6572250"/>
            <a:ext cx="2701925" cy="307975"/>
          </a:xfrm>
          <a:prstGeom prst="rect">
            <a:avLst/>
          </a:prstGeom>
          <a:noFill/>
          <a:ln w="9525">
            <a:noFill/>
            <a:miter lim="800000"/>
            <a:headEnd/>
            <a:tailEnd/>
          </a:ln>
        </p:spPr>
        <p:txBody>
          <a:bodyPr wrap="none">
            <a:spAutoFit/>
          </a:bodyPr>
          <a:lstStyle/>
          <a:p>
            <a:r>
              <a:rPr lang="en-US" sz="1400">
                <a:solidFill>
                  <a:srgbClr val="000000"/>
                </a:solidFill>
              </a:rPr>
              <a:t>Nicholls “From Neuron to Brain”</a:t>
            </a:r>
          </a:p>
        </p:txBody>
      </p:sp>
      <p:sp>
        <p:nvSpPr>
          <p:cNvPr id="5" name="TextBox 4"/>
          <p:cNvSpPr txBox="1"/>
          <p:nvPr/>
        </p:nvSpPr>
        <p:spPr>
          <a:xfrm>
            <a:off x="827584" y="980728"/>
            <a:ext cx="2448106" cy="369332"/>
          </a:xfrm>
          <a:prstGeom prst="rect">
            <a:avLst/>
          </a:prstGeom>
          <a:noFill/>
        </p:spPr>
        <p:txBody>
          <a:bodyPr wrap="none" rtlCol="0">
            <a:spAutoFit/>
          </a:bodyPr>
          <a:lstStyle/>
          <a:p>
            <a:r>
              <a:rPr lang="en-US" dirty="0">
                <a:solidFill>
                  <a:srgbClr val="000000"/>
                </a:solidFill>
              </a:rPr>
              <a:t>I</a:t>
            </a:r>
            <a:r>
              <a:rPr lang="en-US" baseline="-25000" dirty="0">
                <a:solidFill>
                  <a:srgbClr val="000000"/>
                </a:solidFill>
              </a:rPr>
              <a:t>K</a:t>
            </a:r>
            <a:r>
              <a:rPr lang="en-US" dirty="0">
                <a:solidFill>
                  <a:srgbClr val="00B0F0"/>
                </a:solidFill>
              </a:rPr>
              <a:t>(t)= </a:t>
            </a:r>
            <a:r>
              <a:rPr lang="en-US" dirty="0" err="1">
                <a:solidFill>
                  <a:srgbClr val="000000"/>
                </a:solidFill>
              </a:rPr>
              <a:t>g</a:t>
            </a:r>
            <a:r>
              <a:rPr lang="en-US" baseline="-25000" dirty="0" err="1">
                <a:solidFill>
                  <a:srgbClr val="000000"/>
                </a:solidFill>
              </a:rPr>
              <a:t>K</a:t>
            </a:r>
            <a:r>
              <a:rPr lang="en-US" dirty="0">
                <a:solidFill>
                  <a:srgbClr val="00B0F0"/>
                </a:solidFill>
              </a:rPr>
              <a:t>(t)</a:t>
            </a:r>
            <a:r>
              <a:rPr lang="en-US" dirty="0">
                <a:solidFill>
                  <a:srgbClr val="000000"/>
                </a:solidFill>
              </a:rPr>
              <a:t>.(</a:t>
            </a:r>
            <a:r>
              <a:rPr lang="en-US" dirty="0" err="1">
                <a:solidFill>
                  <a:srgbClr val="000000"/>
                </a:solidFill>
              </a:rPr>
              <a:t>E</a:t>
            </a:r>
            <a:r>
              <a:rPr lang="en-US" baseline="-25000" dirty="0" err="1">
                <a:solidFill>
                  <a:srgbClr val="000000"/>
                </a:solidFill>
              </a:rPr>
              <a:t>m</a:t>
            </a:r>
            <a:r>
              <a:rPr lang="en-US" dirty="0">
                <a:solidFill>
                  <a:srgbClr val="00B0F0"/>
                </a:solidFill>
              </a:rPr>
              <a:t>(t)</a:t>
            </a:r>
            <a:r>
              <a:rPr lang="en-US" dirty="0">
                <a:solidFill>
                  <a:srgbClr val="000000"/>
                </a:solidFill>
              </a:rPr>
              <a:t>– E</a:t>
            </a:r>
            <a:r>
              <a:rPr lang="en-US" baseline="-25000" dirty="0">
                <a:solidFill>
                  <a:srgbClr val="000000"/>
                </a:solidFill>
              </a:rPr>
              <a:t>K</a:t>
            </a:r>
            <a:r>
              <a:rPr lang="en-US" dirty="0">
                <a:solidFill>
                  <a:srgbClr val="000000"/>
                </a:solidFill>
              </a:rPr>
              <a:t>)</a:t>
            </a:r>
          </a:p>
        </p:txBody>
      </p:sp>
      <p:cxnSp>
        <p:nvCxnSpPr>
          <p:cNvPr id="7" name="Elbow Connector 6"/>
          <p:cNvCxnSpPr>
            <a:stCxn id="5" idx="3"/>
          </p:cNvCxnSpPr>
          <p:nvPr/>
        </p:nvCxnSpPr>
        <p:spPr>
          <a:xfrm>
            <a:off x="3275690" y="1165394"/>
            <a:ext cx="504222" cy="391398"/>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7584" y="908720"/>
            <a:ext cx="187220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72431" y="95094"/>
            <a:ext cx="8857287" cy="6762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42938" y="676275"/>
            <a:ext cx="7858125" cy="5505450"/>
          </a:xfrm>
          <a:prstGeom prst="rect">
            <a:avLst/>
          </a:prstGeom>
          <a:noFill/>
          <a:ln w="9525">
            <a:noFill/>
            <a:miter lim="800000"/>
            <a:headEnd/>
            <a:tailEnd/>
          </a:ln>
          <a:effectLst/>
        </p:spPr>
      </p:pic>
      <p:sp>
        <p:nvSpPr>
          <p:cNvPr id="3" name="TextBox 2"/>
          <p:cNvSpPr txBox="1"/>
          <p:nvPr/>
        </p:nvSpPr>
        <p:spPr>
          <a:xfrm>
            <a:off x="5296504" y="6500834"/>
            <a:ext cx="3847528" cy="307777"/>
          </a:xfrm>
          <a:prstGeom prst="rect">
            <a:avLst/>
          </a:prstGeom>
          <a:noFill/>
        </p:spPr>
        <p:txBody>
          <a:bodyPr wrap="none" rtlCol="0">
            <a:spAutoFit/>
          </a:bodyPr>
          <a:lstStyle/>
          <a:p>
            <a:r>
              <a:rPr lang="en-US" sz="1400" dirty="0">
                <a:solidFill>
                  <a:srgbClr val="000000"/>
                </a:solidFill>
              </a:rPr>
              <a:t>Hodgkin &amp; Huxley (45) </a:t>
            </a:r>
            <a:r>
              <a:rPr lang="nn-NO" sz="1400" dirty="0">
                <a:solidFill>
                  <a:srgbClr val="000000"/>
                </a:solidFill>
              </a:rPr>
              <a:t>J. Physiol.  </a:t>
            </a:r>
            <a:r>
              <a:rPr lang="nn-NO" sz="1400" u="sng" dirty="0">
                <a:solidFill>
                  <a:srgbClr val="000000"/>
                </a:solidFill>
              </a:rPr>
              <a:t>I04</a:t>
            </a:r>
            <a:r>
              <a:rPr lang="nn-NO" sz="1400" dirty="0">
                <a:solidFill>
                  <a:srgbClr val="000000"/>
                </a:solidFill>
              </a:rPr>
              <a:t>, I76-I95</a:t>
            </a:r>
            <a:endParaRPr lang="en-US" sz="1400"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print"/>
          <a:srcRect/>
          <a:stretch>
            <a:fillRect/>
          </a:stretch>
        </p:blipFill>
        <p:spPr bwMode="auto">
          <a:xfrm>
            <a:off x="0" y="0"/>
            <a:ext cx="5160963" cy="5445125"/>
          </a:xfrm>
          <a:prstGeom prst="rect">
            <a:avLst/>
          </a:prstGeom>
          <a:noFill/>
          <a:ln w="9525">
            <a:noFill/>
            <a:miter lim="800000"/>
            <a:headEnd/>
            <a:tailEnd/>
          </a:ln>
        </p:spPr>
      </p:pic>
      <p:sp>
        <p:nvSpPr>
          <p:cNvPr id="25603" name="Rectangle 5"/>
          <p:cNvSpPr>
            <a:spLocks noChangeArrowheads="1"/>
          </p:cNvSpPr>
          <p:nvPr/>
        </p:nvSpPr>
        <p:spPr bwMode="auto">
          <a:xfrm>
            <a:off x="4932363" y="188913"/>
            <a:ext cx="4211637" cy="2006600"/>
          </a:xfrm>
          <a:prstGeom prst="rect">
            <a:avLst/>
          </a:prstGeom>
          <a:noFill/>
          <a:ln w="9525">
            <a:noFill/>
            <a:miter lim="800000"/>
            <a:headEnd/>
            <a:tailEnd/>
          </a:ln>
        </p:spPr>
        <p:txBody>
          <a:bodyPr>
            <a:spAutoFit/>
          </a:bodyPr>
          <a:lstStyle/>
          <a:p>
            <a:r>
              <a:rPr lang="en-US" sz="1400">
                <a:solidFill>
                  <a:srgbClr val="000000"/>
                </a:solidFill>
              </a:rPr>
              <a:t>FIG. 14. The first published intracellular recording of the action potential in the squid axon. Time course of the difference between the internal and</a:t>
            </a:r>
          </a:p>
          <a:p>
            <a:r>
              <a:rPr lang="en-US" sz="1400">
                <a:solidFill>
                  <a:srgbClr val="000000"/>
                </a:solidFill>
              </a:rPr>
              <a:t>external potential, in the resting state and during the discharge of an action potential. Time mark, 500 Hz. Notice the large positive overshoot of the</a:t>
            </a:r>
          </a:p>
          <a:p>
            <a:r>
              <a:rPr lang="en-US" sz="1400">
                <a:solidFill>
                  <a:srgbClr val="000000"/>
                </a:solidFill>
              </a:rPr>
              <a:t>membrane potential during the action potential, which contrasted with the expectation of the Bernstein’s theory (From [60]).</a:t>
            </a:r>
          </a:p>
        </p:txBody>
      </p:sp>
      <p:sp>
        <p:nvSpPr>
          <p:cNvPr id="25605" name="Rectangle 7"/>
          <p:cNvSpPr>
            <a:spLocks noChangeArrowheads="1"/>
          </p:cNvSpPr>
          <p:nvPr/>
        </p:nvSpPr>
        <p:spPr bwMode="auto">
          <a:xfrm>
            <a:off x="0" y="6092825"/>
            <a:ext cx="7777163" cy="517525"/>
          </a:xfrm>
          <a:prstGeom prst="rect">
            <a:avLst/>
          </a:prstGeom>
          <a:noFill/>
          <a:ln w="9525">
            <a:noFill/>
            <a:miter lim="800000"/>
            <a:headEnd/>
            <a:tailEnd/>
          </a:ln>
        </p:spPr>
        <p:txBody>
          <a:bodyPr>
            <a:spAutoFit/>
          </a:bodyPr>
          <a:lstStyle/>
          <a:p>
            <a:r>
              <a:rPr lang="en-US" sz="1400" dirty="0">
                <a:solidFill>
                  <a:srgbClr val="000000"/>
                </a:solidFill>
              </a:rPr>
              <a:t>60. Hodgkin, A. L.; Huxley, A. F. Action potentials recorded from inside</a:t>
            </a:r>
          </a:p>
          <a:p>
            <a:r>
              <a:rPr lang="en-US" sz="1400" dirty="0">
                <a:solidFill>
                  <a:srgbClr val="000000"/>
                </a:solidFill>
              </a:rPr>
              <a:t>a nerve </a:t>
            </a:r>
            <a:r>
              <a:rPr lang="en-US" sz="1400" dirty="0" err="1">
                <a:solidFill>
                  <a:srgbClr val="000000"/>
                </a:solidFill>
              </a:rPr>
              <a:t>fibre</a:t>
            </a:r>
            <a:r>
              <a:rPr lang="en-US" sz="1400" dirty="0">
                <a:solidFill>
                  <a:srgbClr val="000000"/>
                </a:solidFill>
              </a:rPr>
              <a:t>. Nature 144:710 –711; 1939.</a:t>
            </a:r>
          </a:p>
        </p:txBody>
      </p:sp>
      <p:sp>
        <p:nvSpPr>
          <p:cNvPr id="25606" name="Rectangle 8"/>
          <p:cNvSpPr>
            <a:spLocks noChangeArrowheads="1"/>
          </p:cNvSpPr>
          <p:nvPr/>
        </p:nvSpPr>
        <p:spPr bwMode="auto">
          <a:xfrm>
            <a:off x="5795963" y="2420938"/>
            <a:ext cx="3348037" cy="3937000"/>
          </a:xfrm>
          <a:prstGeom prst="rect">
            <a:avLst/>
          </a:prstGeom>
          <a:noFill/>
          <a:ln w="9525">
            <a:noFill/>
            <a:miter lim="800000"/>
            <a:headEnd/>
            <a:tailEnd/>
          </a:ln>
        </p:spPr>
        <p:txBody>
          <a:bodyPr>
            <a:spAutoFit/>
          </a:bodyPr>
          <a:lstStyle/>
          <a:p>
            <a:r>
              <a:rPr lang="en-US">
                <a:solidFill>
                  <a:srgbClr val="000000"/>
                </a:solidFill>
              </a:rPr>
              <a:t>Fig. 3, which illustrates one of these experiments, shows an</a:t>
            </a:r>
          </a:p>
          <a:p>
            <a:r>
              <a:rPr lang="en-US">
                <a:solidFill>
                  <a:srgbClr val="000000"/>
                </a:solidFill>
              </a:rPr>
              <a:t>action potential of 86 mV and a resting potential of 45 mV. In their 1939 experiments Curtis and Cole recorded the action potential with a condenser coupled amplifier; later measurements with a d. c. amplifier gave an average action potential of 108 mV and an average resting potential of 51 mV.</a:t>
            </a:r>
          </a:p>
          <a:p>
            <a:r>
              <a:rPr lang="en-US">
                <a:solidFill>
                  <a:srgbClr val="000000"/>
                </a:solidFill>
              </a:rPr>
              <a:t>	Hodgkin Lecture</a:t>
            </a:r>
          </a:p>
        </p:txBody>
      </p:sp>
      <p:sp>
        <p:nvSpPr>
          <p:cNvPr id="7" name="TextBox 6"/>
          <p:cNvSpPr txBox="1"/>
          <p:nvPr/>
        </p:nvSpPr>
        <p:spPr>
          <a:xfrm>
            <a:off x="5296504" y="6500834"/>
            <a:ext cx="3847528" cy="307777"/>
          </a:xfrm>
          <a:prstGeom prst="rect">
            <a:avLst/>
          </a:prstGeom>
          <a:noFill/>
        </p:spPr>
        <p:txBody>
          <a:bodyPr wrap="none" rtlCol="0">
            <a:spAutoFit/>
          </a:bodyPr>
          <a:lstStyle/>
          <a:p>
            <a:r>
              <a:rPr lang="en-US" sz="1400" dirty="0">
                <a:solidFill>
                  <a:srgbClr val="000000"/>
                </a:solidFill>
              </a:rPr>
              <a:t>Hodgkin &amp; Huxley (45) </a:t>
            </a:r>
            <a:r>
              <a:rPr lang="nn-NO" sz="1400" dirty="0">
                <a:solidFill>
                  <a:srgbClr val="000000"/>
                </a:solidFill>
              </a:rPr>
              <a:t>J. Physiol.  </a:t>
            </a:r>
            <a:r>
              <a:rPr lang="nn-NO" sz="1400" u="sng" dirty="0">
                <a:solidFill>
                  <a:srgbClr val="000000"/>
                </a:solidFill>
              </a:rPr>
              <a:t>I04</a:t>
            </a:r>
            <a:r>
              <a:rPr lang="nn-NO" sz="1400" dirty="0">
                <a:solidFill>
                  <a:srgbClr val="000000"/>
                </a:solidFill>
              </a:rPr>
              <a:t>, I76-I95</a:t>
            </a:r>
            <a:endParaRPr lang="en-US" sz="1400"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Squire\Images\06f01.jpg"/>
          <p:cNvPicPr>
            <a:picLocks noChangeAspect="1" noChangeArrowheads="1"/>
          </p:cNvPicPr>
          <p:nvPr/>
        </p:nvPicPr>
        <p:blipFill>
          <a:blip r:embed="rId3" r:link="rId4" cstate="print"/>
          <a:srcRect b="7692"/>
          <a:stretch>
            <a:fillRect/>
          </a:stretch>
        </p:blipFill>
        <p:spPr bwMode="auto">
          <a:xfrm>
            <a:off x="-9525" y="714375"/>
            <a:ext cx="9042400" cy="5357813"/>
          </a:xfrm>
          <a:prstGeom prst="rect">
            <a:avLst/>
          </a:prstGeom>
          <a:noFill/>
          <a:ln w="9525">
            <a:noFill/>
            <a:miter lim="800000"/>
            <a:headEnd/>
            <a:tailEnd/>
          </a:ln>
        </p:spPr>
      </p:pic>
      <p:sp>
        <p:nvSpPr>
          <p:cNvPr id="2" name="Oval 1"/>
          <p:cNvSpPr/>
          <p:nvPr/>
        </p:nvSpPr>
        <p:spPr>
          <a:xfrm>
            <a:off x="4067944" y="3717032"/>
            <a:ext cx="1512168"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90638" y="-24"/>
            <a:ext cx="6562725" cy="59626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1590675" y="6143646"/>
            <a:ext cx="5962650" cy="285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Squire\Images\06f01.jpg"/>
          <p:cNvPicPr>
            <a:picLocks noChangeAspect="1" noChangeArrowheads="1"/>
          </p:cNvPicPr>
          <p:nvPr/>
        </p:nvPicPr>
        <p:blipFill>
          <a:blip r:embed="rId3" r:link="rId4" cstate="print"/>
          <a:srcRect b="7692"/>
          <a:stretch>
            <a:fillRect/>
          </a:stretch>
        </p:blipFill>
        <p:spPr bwMode="auto">
          <a:xfrm>
            <a:off x="-9525" y="714375"/>
            <a:ext cx="9042400" cy="5357813"/>
          </a:xfrm>
          <a:prstGeom prst="rect">
            <a:avLst/>
          </a:prstGeom>
          <a:noFill/>
          <a:ln w="9525">
            <a:noFill/>
            <a:miter lim="800000"/>
            <a:headEnd/>
            <a:tailEnd/>
          </a:ln>
        </p:spPr>
      </p:pic>
      <p:sp>
        <p:nvSpPr>
          <p:cNvPr id="2" name="Oval 1"/>
          <p:cNvSpPr/>
          <p:nvPr/>
        </p:nvSpPr>
        <p:spPr>
          <a:xfrm>
            <a:off x="5580112" y="714375"/>
            <a:ext cx="720080" cy="12024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7488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42910" y="1"/>
            <a:ext cx="7896253" cy="6910406"/>
          </a:xfrm>
          <a:prstGeom prst="rect">
            <a:avLst/>
          </a:prstGeom>
          <a:noFill/>
          <a:ln w="9525">
            <a:noFill/>
            <a:miter lim="800000"/>
            <a:headEnd/>
            <a:tailEnd/>
          </a:ln>
          <a:effectLst/>
        </p:spPr>
      </p:pic>
      <p:sp>
        <p:nvSpPr>
          <p:cNvPr id="3" name="TextBox 2"/>
          <p:cNvSpPr txBox="1"/>
          <p:nvPr/>
        </p:nvSpPr>
        <p:spPr>
          <a:xfrm>
            <a:off x="3851920" y="-27384"/>
            <a:ext cx="2121093" cy="369332"/>
          </a:xfrm>
          <a:prstGeom prst="rect">
            <a:avLst/>
          </a:prstGeom>
          <a:noFill/>
        </p:spPr>
        <p:txBody>
          <a:bodyPr wrap="none" rtlCol="0">
            <a:spAutoFit/>
          </a:bodyPr>
          <a:lstStyle/>
          <a:p>
            <a:r>
              <a:rPr lang="en-US" dirty="0">
                <a:solidFill>
                  <a:srgbClr val="000000"/>
                </a:solidFill>
              </a:rPr>
              <a:t>Dextrose perfusion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2" cstate="print"/>
          <a:srcRect/>
          <a:stretch>
            <a:fillRect/>
          </a:stretch>
        </p:blipFill>
        <p:spPr bwMode="auto">
          <a:xfrm>
            <a:off x="1403350" y="-14288"/>
            <a:ext cx="5073650" cy="6896101"/>
          </a:xfrm>
          <a:prstGeom prst="rect">
            <a:avLst/>
          </a:prstGeom>
          <a:noFill/>
          <a:ln w="9525">
            <a:noFill/>
            <a:miter lim="800000"/>
            <a:headEnd/>
            <a:tailEnd/>
          </a:ln>
        </p:spPr>
      </p:pic>
      <p:sp>
        <p:nvSpPr>
          <p:cNvPr id="28675" name="Rectangle 4"/>
          <p:cNvSpPr>
            <a:spLocks noChangeArrowheads="1"/>
          </p:cNvSpPr>
          <p:nvPr/>
        </p:nvSpPr>
        <p:spPr bwMode="auto">
          <a:xfrm>
            <a:off x="250825" y="333375"/>
            <a:ext cx="1944688" cy="3662363"/>
          </a:xfrm>
          <a:prstGeom prst="rect">
            <a:avLst/>
          </a:prstGeom>
          <a:noFill/>
          <a:ln w="9525">
            <a:noFill/>
            <a:miter lim="800000"/>
            <a:headEnd/>
            <a:tailEnd/>
          </a:ln>
        </p:spPr>
        <p:txBody>
          <a:bodyPr>
            <a:spAutoFit/>
          </a:bodyPr>
          <a:lstStyle/>
          <a:p>
            <a:r>
              <a:rPr lang="en-US">
                <a:solidFill>
                  <a:srgbClr val="000000"/>
                </a:solidFill>
              </a:rPr>
              <a:t>A simple consequence of the sodium hypothesis is that the magnitude of the</a:t>
            </a:r>
          </a:p>
          <a:p>
            <a:r>
              <a:rPr lang="en-US">
                <a:solidFill>
                  <a:srgbClr val="000000"/>
                </a:solidFill>
              </a:rPr>
              <a:t>action potential should be greatly influenced by the concentration of sodium</a:t>
            </a:r>
          </a:p>
          <a:p>
            <a:r>
              <a:rPr lang="en-US">
                <a:solidFill>
                  <a:srgbClr val="000000"/>
                </a:solidFill>
              </a:rPr>
              <a:t>ions in the external fluid.</a:t>
            </a:r>
          </a:p>
        </p:txBody>
      </p:sp>
      <p:sp>
        <p:nvSpPr>
          <p:cNvPr id="28676" name="Rectangle 6"/>
          <p:cNvSpPr>
            <a:spLocks noChangeArrowheads="1"/>
          </p:cNvSpPr>
          <p:nvPr/>
        </p:nvSpPr>
        <p:spPr bwMode="auto">
          <a:xfrm>
            <a:off x="6156325" y="0"/>
            <a:ext cx="2987675" cy="3387725"/>
          </a:xfrm>
          <a:prstGeom prst="rect">
            <a:avLst/>
          </a:prstGeom>
          <a:noFill/>
          <a:ln w="9525">
            <a:noFill/>
            <a:miter lim="800000"/>
            <a:headEnd/>
            <a:tailEnd/>
          </a:ln>
        </p:spPr>
        <p:txBody>
          <a:bodyPr>
            <a:spAutoFit/>
          </a:bodyPr>
          <a:lstStyle/>
          <a:p>
            <a:r>
              <a:rPr lang="en-US">
                <a:solidFill>
                  <a:srgbClr val="000000"/>
                </a:solidFill>
              </a:rPr>
              <a:t>Fig. 4. Effect of sodium-deficient external solutions on the action potential of a giant axon. Records labelled 1 and 3 were with the axon in sea water; A2 with 0.3 3 sea water 0.67 isotonic dextrose; B2 with 0.5 sea water 0.5 isotonic dextrose; C2 with 0.7 sea</a:t>
            </a:r>
          </a:p>
          <a:p>
            <a:r>
              <a:rPr lang="en-US">
                <a:solidFill>
                  <a:srgbClr val="000000"/>
                </a:solidFill>
              </a:rPr>
              <a:t>water 0.3 isotonic dextrose. From Hodgkin and Katz.</a:t>
            </a:r>
          </a:p>
        </p:txBody>
      </p:sp>
      <p:sp>
        <p:nvSpPr>
          <p:cNvPr id="28677" name="Rectangle 7"/>
          <p:cNvSpPr>
            <a:spLocks noChangeArrowheads="1"/>
          </p:cNvSpPr>
          <p:nvPr/>
        </p:nvSpPr>
        <p:spPr bwMode="auto">
          <a:xfrm>
            <a:off x="4546600" y="4292600"/>
            <a:ext cx="4597400" cy="274638"/>
          </a:xfrm>
          <a:prstGeom prst="rect">
            <a:avLst/>
          </a:prstGeom>
          <a:noFill/>
          <a:ln w="9525">
            <a:noFill/>
            <a:miter lim="800000"/>
            <a:headEnd/>
            <a:tailEnd/>
          </a:ln>
        </p:spPr>
        <p:txBody>
          <a:bodyPr wrap="none">
            <a:spAutoFit/>
          </a:bodyPr>
          <a:lstStyle/>
          <a:p>
            <a:r>
              <a:rPr lang="en-US" sz="1200" dirty="0">
                <a:solidFill>
                  <a:srgbClr val="000000"/>
                </a:solidFill>
              </a:rPr>
              <a:t>25. A. L. Hodgkin and B. Katz, </a:t>
            </a:r>
            <a:r>
              <a:rPr lang="en-US" sz="1200" i="1" dirty="0">
                <a:solidFill>
                  <a:srgbClr val="000000"/>
                </a:solidFill>
              </a:rPr>
              <a:t>J. Physiol. (London), </a:t>
            </a:r>
            <a:r>
              <a:rPr lang="en-US" sz="1200" dirty="0">
                <a:solidFill>
                  <a:srgbClr val="000000"/>
                </a:solidFill>
              </a:rPr>
              <a:t>108(1949)37.</a:t>
            </a:r>
          </a:p>
        </p:txBody>
      </p:sp>
      <p:sp>
        <p:nvSpPr>
          <p:cNvPr id="6" name="TextBox 5"/>
          <p:cNvSpPr txBox="1"/>
          <p:nvPr/>
        </p:nvSpPr>
        <p:spPr>
          <a:xfrm>
            <a:off x="4572000" y="476672"/>
            <a:ext cx="1697901" cy="369332"/>
          </a:xfrm>
          <a:prstGeom prst="rect">
            <a:avLst/>
          </a:prstGeom>
          <a:noFill/>
        </p:spPr>
        <p:txBody>
          <a:bodyPr wrap="none" rtlCol="0">
            <a:spAutoFit/>
          </a:bodyPr>
          <a:lstStyle/>
          <a:p>
            <a:r>
              <a:rPr lang="en-US" dirty="0">
                <a:solidFill>
                  <a:srgbClr val="000000"/>
                </a:solidFill>
              </a:rPr>
              <a:t>0.33 sea water</a:t>
            </a:r>
          </a:p>
        </p:txBody>
      </p:sp>
      <p:sp>
        <p:nvSpPr>
          <p:cNvPr id="7" name="TextBox 6"/>
          <p:cNvSpPr txBox="1"/>
          <p:nvPr/>
        </p:nvSpPr>
        <p:spPr>
          <a:xfrm>
            <a:off x="4355976" y="2492896"/>
            <a:ext cx="1569660" cy="369332"/>
          </a:xfrm>
          <a:prstGeom prst="rect">
            <a:avLst/>
          </a:prstGeom>
          <a:noFill/>
        </p:spPr>
        <p:txBody>
          <a:bodyPr wrap="none" rtlCol="0">
            <a:spAutoFit/>
          </a:bodyPr>
          <a:lstStyle/>
          <a:p>
            <a:r>
              <a:rPr lang="en-US" dirty="0">
                <a:solidFill>
                  <a:srgbClr val="000000"/>
                </a:solidFill>
              </a:rPr>
              <a:t>0.5 sea water</a:t>
            </a:r>
          </a:p>
        </p:txBody>
      </p:sp>
      <p:sp>
        <p:nvSpPr>
          <p:cNvPr id="8" name="TextBox 7"/>
          <p:cNvSpPr txBox="1"/>
          <p:nvPr/>
        </p:nvSpPr>
        <p:spPr>
          <a:xfrm>
            <a:off x="4283968" y="4797152"/>
            <a:ext cx="1569660" cy="369332"/>
          </a:xfrm>
          <a:prstGeom prst="rect">
            <a:avLst/>
          </a:prstGeom>
          <a:noFill/>
        </p:spPr>
        <p:txBody>
          <a:bodyPr wrap="none" rtlCol="0">
            <a:spAutoFit/>
          </a:bodyPr>
          <a:lstStyle/>
          <a:p>
            <a:r>
              <a:rPr lang="en-US" dirty="0">
                <a:solidFill>
                  <a:srgbClr val="000000"/>
                </a:solidFill>
              </a:rPr>
              <a:t>0.7 sea water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992</Words>
  <Application>Microsoft Office PowerPoint</Application>
  <PresentationFormat>On-screen Show (4:3)</PresentationFormat>
  <Paragraphs>70</Paragraphs>
  <Slides>23</Slides>
  <Notes>5</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2_Default Design</vt:lpstr>
      <vt:lpstr>5_Default Design</vt:lpstr>
      <vt:lpstr>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 Mathew</dc:creator>
  <cp:lastModifiedBy>MK Mathew</cp:lastModifiedBy>
  <cp:revision>17</cp:revision>
  <dcterms:created xsi:type="dcterms:W3CDTF">2012-04-16T09:28:38Z</dcterms:created>
  <dcterms:modified xsi:type="dcterms:W3CDTF">2013-08-22T07:54:51Z</dcterms:modified>
</cp:coreProperties>
</file>