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4"/>
  </p:notesMasterIdLst>
  <p:sldIdLst>
    <p:sldId id="300" r:id="rId7"/>
    <p:sldId id="293" r:id="rId8"/>
    <p:sldId id="258" r:id="rId9"/>
    <p:sldId id="305" r:id="rId10"/>
    <p:sldId id="295" r:id="rId11"/>
    <p:sldId id="260" r:id="rId12"/>
    <p:sldId id="298" r:id="rId13"/>
    <p:sldId id="261" r:id="rId14"/>
    <p:sldId id="262" r:id="rId15"/>
    <p:sldId id="263" r:id="rId16"/>
    <p:sldId id="264" r:id="rId17"/>
    <p:sldId id="265" r:id="rId18"/>
    <p:sldId id="304" r:id="rId19"/>
    <p:sldId id="299" r:id="rId20"/>
    <p:sldId id="301" r:id="rId21"/>
    <p:sldId id="302" r:id="rId22"/>
    <p:sldId id="266" r:id="rId23"/>
    <p:sldId id="303" r:id="rId24"/>
    <p:sldId id="267" r:id="rId25"/>
    <p:sldId id="268" r:id="rId26"/>
    <p:sldId id="269" r:id="rId27"/>
    <p:sldId id="306" r:id="rId28"/>
    <p:sldId id="307" r:id="rId29"/>
    <p:sldId id="308" r:id="rId30"/>
    <p:sldId id="309" r:id="rId31"/>
    <p:sldId id="310" r:id="rId32"/>
    <p:sldId id="31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60900-906C-422C-B3F0-520C284719DB}" type="datetimeFigureOut">
              <a:rPr lang="en-US" smtClean="0"/>
              <a:pPr/>
              <a:t>8/21/2013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573D2-0F1D-4F87-8EB4-B09BFBCFB02D}" type="slidenum">
              <a:rPr lang="en-US" smtClean="0"/>
              <a:pPr/>
              <a:t>‹#›</a:t>
            </a:fld>
            <a:endParaRPr lang="en-US"/>
          </a:p>
        </p:txBody>
      </p:sp>
    </p:spTree>
    <p:extLst>
      <p:ext uri="{BB962C8B-B14F-4D97-AF65-F5344CB8AC3E}">
        <p14:creationId xmlns:p14="http://schemas.microsoft.com/office/powerpoint/2010/main" val="182728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Fig. 1 Neuromuscular preparations of Jan Swammerdam, with his</a:t>
            </a:r>
          </a:p>
          <a:p>
            <a:r>
              <a:rPr lang="en-US" dirty="0" smtClean="0"/>
              <a:t>original descriptions (Images [74] and quotations were kindly</a:t>
            </a:r>
          </a:p>
          <a:p>
            <a:r>
              <a:rPr lang="en-US" dirty="0" smtClean="0"/>
              <a:t>provided by Dr. Mathew Cobb, University of Manchester; see also</a:t>
            </a:r>
          </a:p>
          <a:p>
            <a:r>
              <a:rPr lang="en-US" dirty="0" smtClean="0"/>
              <a:t>[11, 12]). a “if [...] you take hold, aa, of each tendon with your hand,</a:t>
            </a:r>
          </a:p>
          <a:p>
            <a:r>
              <a:rPr lang="en-US" dirty="0" smtClean="0"/>
              <a:t>and then, irritate b, the </a:t>
            </a:r>
            <a:r>
              <a:rPr lang="en-US" dirty="0" err="1" smtClean="0"/>
              <a:t>propending</a:t>
            </a:r>
            <a:r>
              <a:rPr lang="en-US" dirty="0" smtClean="0"/>
              <a:t> nerve, with scissors or any other</a:t>
            </a:r>
          </a:p>
          <a:p>
            <a:r>
              <a:rPr lang="en-US" dirty="0" smtClean="0"/>
              <a:t>instrument, the muscle will recover its former motion, which it had</a:t>
            </a:r>
          </a:p>
          <a:p>
            <a:r>
              <a:rPr lang="en-US" dirty="0" smtClean="0"/>
              <a:t>lost. You will see that it is immediately contracted and draws</a:t>
            </a:r>
          </a:p>
          <a:p>
            <a:r>
              <a:rPr lang="en-US" dirty="0" smtClean="0"/>
              <a:t>together, as it were, both the hands, which hold the tendons.” b “If</a:t>
            </a:r>
          </a:p>
          <a:p>
            <a:r>
              <a:rPr lang="en-US" dirty="0" smtClean="0"/>
              <a:t>we have a mind to observe, very exactly, in what degree the muscle</a:t>
            </a:r>
          </a:p>
          <a:p>
            <a:r>
              <a:rPr lang="en-US" dirty="0" smtClean="0"/>
              <a:t>thickens in its contraction and how far its tendons approach towards</a:t>
            </a:r>
          </a:p>
          <a:p>
            <a:r>
              <a:rPr lang="en-US" dirty="0" smtClean="0"/>
              <a:t>each other, we must put the muscle into a glass tube, a, and run two</a:t>
            </a:r>
          </a:p>
          <a:p>
            <a:r>
              <a:rPr lang="en-US" dirty="0" smtClean="0"/>
              <a:t>fine needles, bb, through its tendons, where they had been before held</a:t>
            </a:r>
          </a:p>
          <a:p>
            <a:r>
              <a:rPr lang="en-US" dirty="0" smtClean="0"/>
              <a:t>by the fingers; and then fix the points of those needles, neither too</a:t>
            </a:r>
          </a:p>
          <a:p>
            <a:r>
              <a:rPr lang="en-US" dirty="0" smtClean="0"/>
              <a:t>loose nor too firmly, in a piece of cork. If afterwards you irritate, c, the</a:t>
            </a:r>
          </a:p>
          <a:p>
            <a:r>
              <a:rPr lang="en-US" dirty="0" smtClean="0"/>
              <a:t>nerves, you will see the muscle drawing, </a:t>
            </a:r>
            <a:r>
              <a:rPr lang="en-US" dirty="0" err="1" smtClean="0"/>
              <a:t>dd</a:t>
            </a:r>
            <a:r>
              <a:rPr lang="en-US" dirty="0" smtClean="0"/>
              <a:t>, the heads of the needles</a:t>
            </a:r>
          </a:p>
          <a:p>
            <a:r>
              <a:rPr lang="en-US" dirty="0" smtClean="0"/>
              <a:t>together out of the paces; and that the belly of the muscle itself</a:t>
            </a:r>
          </a:p>
          <a:p>
            <a:r>
              <a:rPr lang="en-US" dirty="0" smtClean="0"/>
              <a:t>becomes considerably thicker, e, in the cavity of the glass tube, and</a:t>
            </a:r>
          </a:p>
          <a:p>
            <a:r>
              <a:rPr lang="en-US" dirty="0" smtClean="0"/>
              <a:t>stops up the whole tube, after expelling the air. This continues till the</a:t>
            </a:r>
          </a:p>
          <a:p>
            <a:r>
              <a:rPr lang="en-US" dirty="0" smtClean="0"/>
              <a:t>contraction ceases, and the needles then move back into their former</a:t>
            </a:r>
          </a:p>
          <a:p>
            <a:r>
              <a:rPr lang="en-US" dirty="0" smtClean="0"/>
              <a:t>places.“ c The stimulation of neuromuscular preparation by silver</a:t>
            </a:r>
          </a:p>
          <a:p>
            <a:r>
              <a:rPr lang="en-US" dirty="0" smtClean="0"/>
              <a:t>wire.” a) The glass tube, or siphon. b) The muscle. c) A silver wire</a:t>
            </a:r>
          </a:p>
          <a:p>
            <a:r>
              <a:rPr lang="en-US" dirty="0" smtClean="0"/>
              <a:t>with a ring in it, through which the nerve passes. d) A bras wire...</a:t>
            </a:r>
          </a:p>
          <a:p>
            <a:r>
              <a:rPr lang="en-US" dirty="0" smtClean="0"/>
              <a:t>through which the silver wire passes. e) A drop of water in glass tube.</a:t>
            </a:r>
          </a:p>
          <a:p>
            <a:r>
              <a:rPr lang="en-US" dirty="0" smtClean="0"/>
              <a:t>f ) The hand that irritates the nerve, in consequence of which irritation</a:t>
            </a:r>
          </a:p>
          <a:p>
            <a:r>
              <a:rPr lang="en-US" dirty="0" smtClean="0"/>
              <a:t>the drop on the muscle, contracting itself, descends a little”</a:t>
            </a:r>
            <a:endParaRPr lang="en-US" dirty="0"/>
          </a:p>
        </p:txBody>
      </p:sp>
      <p:sp>
        <p:nvSpPr>
          <p:cNvPr id="4" name="Slide Number Placeholder 3"/>
          <p:cNvSpPr>
            <a:spLocks noGrp="1"/>
          </p:cNvSpPr>
          <p:nvPr>
            <p:ph type="sldNum" sz="quarter" idx="10"/>
          </p:nvPr>
        </p:nvSpPr>
        <p:spPr/>
        <p:txBody>
          <a:bodyPr/>
          <a:lstStyle/>
          <a:p>
            <a:fld id="{5D5573D2-0F1D-4F87-8EB4-B09BFBCFB02D}"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 4 First recording of action potential from the nerve made by</a:t>
            </a:r>
          </a:p>
          <a:p>
            <a:r>
              <a:rPr lang="en-US" dirty="0" smtClean="0"/>
              <a:t>Julius Bernstein [6, 52]; original images were kindly provided by Prof.</a:t>
            </a:r>
          </a:p>
          <a:p>
            <a:r>
              <a:rPr lang="en-US" dirty="0" smtClean="0"/>
              <a:t>Bernd </a:t>
            </a:r>
            <a:r>
              <a:rPr lang="en-US" dirty="0" err="1" smtClean="0"/>
              <a:t>Nilius</a:t>
            </a:r>
            <a:r>
              <a:rPr lang="en-US" dirty="0" smtClean="0"/>
              <a:t>, University of Leuven. a The Bernstein </a:t>
            </a:r>
            <a:r>
              <a:rPr lang="en-US" dirty="0" err="1" smtClean="0"/>
              <a:t>rheotome</a:t>
            </a:r>
            <a:r>
              <a:rPr lang="en-US" dirty="0" smtClean="0"/>
              <a:t>; b the</a:t>
            </a:r>
          </a:p>
          <a:p>
            <a:r>
              <a:rPr lang="en-US" dirty="0" smtClean="0"/>
              <a:t>recording of an action potential. The τ1 and τ2 indicate “sampling”</a:t>
            </a:r>
          </a:p>
          <a:p>
            <a:r>
              <a:rPr lang="en-US" dirty="0" smtClean="0"/>
              <a:t>intervals of the </a:t>
            </a:r>
            <a:r>
              <a:rPr lang="en-US" dirty="0" err="1" smtClean="0"/>
              <a:t>rheotome</a:t>
            </a:r>
            <a:r>
              <a:rPr lang="en-US" dirty="0" smtClean="0"/>
              <a:t>; the duration m–o is the duration of action</a:t>
            </a:r>
          </a:p>
          <a:p>
            <a:r>
              <a:rPr lang="en-US" dirty="0" smtClean="0"/>
              <a:t>potential [“negative </a:t>
            </a:r>
            <a:r>
              <a:rPr lang="en-US" dirty="0" err="1" smtClean="0"/>
              <a:t>Schwankung</a:t>
            </a:r>
            <a:r>
              <a:rPr lang="en-US" dirty="0" smtClean="0"/>
              <a:t>”, and n is the “sign reversal”</a:t>
            </a:r>
          </a:p>
          <a:p>
            <a:r>
              <a:rPr lang="en-US" dirty="0" smtClean="0"/>
              <a:t>(overshoot)]</a:t>
            </a:r>
            <a:endParaRPr lang="en-US" dirty="0"/>
          </a:p>
        </p:txBody>
      </p:sp>
      <p:sp>
        <p:nvSpPr>
          <p:cNvPr id="4" name="Slide Number Placeholder 3"/>
          <p:cNvSpPr>
            <a:spLocks noGrp="1"/>
          </p:cNvSpPr>
          <p:nvPr>
            <p:ph type="sldNum" sz="quarter" idx="10"/>
          </p:nvPr>
        </p:nvSpPr>
        <p:spPr/>
        <p:txBody>
          <a:bodyPr/>
          <a:lstStyle/>
          <a:p>
            <a:fld id="{5D5573D2-0F1D-4F87-8EB4-B09BFBCFB02D}"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AF867-A9BA-45F6-8F7D-3FFFD0BD6645}" type="slidenum">
              <a:rPr lang="en-US">
                <a:solidFill>
                  <a:prstClr val="black"/>
                </a:solidFill>
              </a:rPr>
              <a:pPr/>
              <a:t>21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FF529-A5D0-4B28-858D-CEC154D678F2}" type="slidenum">
              <a:rPr lang="en-US" smtClean="0">
                <a:solidFill>
                  <a:prstClr val="black"/>
                </a:solidFill>
              </a:rPr>
              <a:pPr/>
              <a:t>24</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FF529-A5D0-4B28-858D-CEC154D678F2}" type="slidenum">
              <a:rPr lang="en-US" smtClean="0">
                <a:solidFill>
                  <a:prstClr val="black"/>
                </a:solidFill>
              </a:rPr>
              <a:pPr/>
              <a:t>26</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237D89-B291-4826-B538-8D0D57F1AFF5}"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37D89-B291-4826-B538-8D0D57F1AFF5}"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37D89-B291-4826-B538-8D0D57F1AFF5}"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AAF0BC-CF6F-4239-ABE9-CE95AB74DD1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1E59B4-5D64-4EC5-850B-547D66363A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02CF97-8B45-4113-BD8E-8B39A2754B2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8FC233-43A1-4412-9679-464C44E397E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CDCAAAA-6AB0-4901-AD05-D59260D28C3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713E91-19D0-4166-9E08-B76ADDFCBD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5C7727C-12CE-4A2E-9DE5-03728914C4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07D6FC-7314-4CAD-9C9A-A87004B327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37D89-B291-4826-B538-8D0D57F1AFF5}"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8DFFEE-E927-45DB-B806-D42ADB6FCDE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85134F-DD10-4826-BD53-9B7E1BCBC64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F38EFE-7E48-4E85-AE26-0BE2A875412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317CBF-7FD5-4250-A5DB-2895BA271D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D4D2F-03B1-42FE-987B-9B02B6F4DDA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BFC26F-E761-418E-BA2F-968D3F3A7C8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04882B-1383-49F5-AE47-864922C004A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136934-7FB6-4ADA-88E5-19EB8E231A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8DB272-C687-4406-9F29-9DC4387E17A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487F45-BE72-4365-B284-FD6F41FA43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37D89-B291-4826-B538-8D0D57F1AFF5}"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91381D-D470-4C7D-89A9-F32B1C9DD1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08AB4-3D19-4955-BBFC-55AE36B9379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77731-9E42-4CE1-BBA4-52D2F1831B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4980E-A6A3-43D9-8A77-FFF5C50115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317CBF-7FD5-4250-A5DB-2895BA271D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D4D2F-03B1-42FE-987B-9B02B6F4DDA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BFC26F-E761-418E-BA2F-968D3F3A7C8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04882B-1383-49F5-AE47-864922C004A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136934-7FB6-4ADA-88E5-19EB8E231A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8DB272-C687-4406-9F29-9DC4387E17A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237D89-B291-4826-B538-8D0D57F1AFF5}"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487F45-BE72-4365-B284-FD6F41FA43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91381D-D470-4C7D-89A9-F32B1C9DD1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08AB4-3D19-4955-BBFC-55AE36B9379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77731-9E42-4CE1-BBA4-52D2F1831B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4980E-A6A3-43D9-8A77-FFF5C50115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599F0B-9649-4BFC-8A95-C9B2CBBB166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7F6B79-5662-4792-9425-E2A39C5639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BB99F2-A26F-4925-A49E-9DAA484530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A6B96F-34B0-4793-9533-1A259EBE06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01ABFA7-627F-4090-968B-8B6E72FE6F8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237D89-B291-4826-B538-8D0D57F1AFF5}" type="datetimeFigureOut">
              <a:rPr lang="en-US" smtClean="0"/>
              <a:pPr/>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C5FCB-CD78-4825-9330-C4BDFE9821A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531E31-9C2D-4994-8751-BE119AA0988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467F5-8B64-4017-82CA-AAC03B990F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388275-8788-4291-9A00-D4CE6589466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67CFDE-B9FA-4507-A386-7426A1B63E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291C4-73AA-45CA-A103-A0CCC6E1B6D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4CD591-C300-4883-8685-4C17CFD89B8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4D8D53-9928-4E85-8EF2-1A638CFFE6D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6A9B95-FD1E-4862-8BA8-62A7E383087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99B9355-5328-4E4B-895A-B9E52A0711F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237D89-B291-4826-B538-8D0D57F1AFF5}" type="datetimeFigureOut">
              <a:rPr lang="en-US" smtClean="0"/>
              <a:pPr/>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5620255-16A5-484B-AA81-9B6CD745147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36836B1-524A-4E42-BC5A-0A57C34836E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C983FE4-8553-4A4D-8D0A-5DF2BC27ED3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A02603-BCFC-41C0-B8A2-2571C977D2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200D92F-C47F-4936-94E2-FFDEEEB4DF0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F1102F9-CCFC-4B92-95F4-2F02ACA7BCF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D8E8A43-9356-4A76-BE5E-BEE39FEB65D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37D89-B291-4826-B538-8D0D57F1AFF5}" type="datetimeFigureOut">
              <a:rPr lang="en-US" smtClean="0"/>
              <a:pPr/>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37D89-B291-4826-B538-8D0D57F1AFF5}"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37D89-B291-4826-B538-8D0D57F1AFF5}"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15628-DD3C-41C0-8A97-0C90B391A1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37D89-B291-4826-B538-8D0D57F1AFF5}" type="datetimeFigureOut">
              <a:rPr lang="en-US" smtClean="0"/>
              <a:pPr/>
              <a:t>8/21/2013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15628-DD3C-41C0-8A97-0C90B391A1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12FFF17F-4EA1-4613-B34B-C1CAC81DA8F7}"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F78CBCAC-9FC8-433D-9945-A54E4CC7BC9C}"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F78CBCAC-9FC8-433D-9945-A54E4CC7BC9C}"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BB6FB7C8-5169-44B6-9F9A-717629AC052A}"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584F59-53B7-4660-B553-CFE3A18D4A1B}" type="slidenum">
              <a:rPr lang="en-US">
                <a:solidFill>
                  <a:srgbClr val="FFFFFF"/>
                </a:solidFill>
              </a:rPr>
              <a:pPr/>
              <a:t>‹#›</a:t>
            </a:fld>
            <a:endParaRPr lang="en-US">
              <a:solidFill>
                <a:srgbClr val="FFFFFF"/>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file:///F:\Squire\Images\06f01.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file:///F:\Squire\Images\06f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file:///F:\Squire\Images\06f01.jp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Luigi_Galvani" TargetMode="External"/><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71473" y="428604"/>
            <a:ext cx="7500989" cy="523220"/>
          </a:xfrm>
          <a:prstGeom prst="rect">
            <a:avLst/>
          </a:prstGeom>
          <a:noFill/>
        </p:spPr>
        <p:txBody>
          <a:bodyPr wrap="square" rtlCol="0">
            <a:spAutoFit/>
          </a:bodyPr>
          <a:lstStyle/>
          <a:p>
            <a:pPr algn="ctr"/>
            <a:r>
              <a:rPr lang="en-US" sz="2800" dirty="0" smtClean="0">
                <a:solidFill>
                  <a:srgbClr val="000000"/>
                </a:solidFill>
              </a:rPr>
              <a:t>Electrical Activity in the Nervous System</a:t>
            </a:r>
            <a:endParaRPr lang="en-US" sz="2800" dirty="0">
              <a:solidFill>
                <a:srgbClr val="000000"/>
              </a:solidFill>
              <a:latin typeface="Baskerville Old Face" pitchFamily="18" charset="0"/>
            </a:endParaRPr>
          </a:p>
        </p:txBody>
      </p:sp>
      <p:sp>
        <p:nvSpPr>
          <p:cNvPr id="3" name="TextBox 2"/>
          <p:cNvSpPr txBox="1"/>
          <p:nvPr/>
        </p:nvSpPr>
        <p:spPr>
          <a:xfrm>
            <a:off x="0" y="4500570"/>
            <a:ext cx="1713931" cy="1200329"/>
          </a:xfrm>
          <a:prstGeom prst="rect">
            <a:avLst/>
          </a:prstGeom>
          <a:noFill/>
        </p:spPr>
        <p:txBody>
          <a:bodyPr wrap="none" rtlCol="0">
            <a:spAutoFit/>
          </a:bodyPr>
          <a:lstStyle/>
          <a:p>
            <a:r>
              <a:rPr lang="en-US" dirty="0" smtClean="0">
                <a:solidFill>
                  <a:srgbClr val="000000"/>
                </a:solidFill>
                <a:latin typeface="Baskerville Old Face" pitchFamily="18" charset="0"/>
              </a:rPr>
              <a:t>MK </a:t>
            </a:r>
            <a:r>
              <a:rPr lang="en-US" dirty="0">
                <a:solidFill>
                  <a:srgbClr val="000000"/>
                </a:solidFill>
                <a:latin typeface="Baskerville Old Face" pitchFamily="18" charset="0"/>
              </a:rPr>
              <a:t>Mathew</a:t>
            </a:r>
          </a:p>
          <a:p>
            <a:r>
              <a:rPr lang="en-US" sz="1200" dirty="0">
                <a:solidFill>
                  <a:srgbClr val="000000"/>
                </a:solidFill>
              </a:rPr>
              <a:t>NCBS, TIFR</a:t>
            </a:r>
          </a:p>
          <a:p>
            <a:r>
              <a:rPr lang="en-US" sz="1200" dirty="0">
                <a:solidFill>
                  <a:srgbClr val="000000"/>
                </a:solidFill>
              </a:rPr>
              <a:t>UAS – GKVK Campus</a:t>
            </a:r>
          </a:p>
          <a:p>
            <a:r>
              <a:rPr lang="en-US" sz="1200" dirty="0">
                <a:solidFill>
                  <a:srgbClr val="000000"/>
                </a:solidFill>
              </a:rPr>
              <a:t>Bangalore</a:t>
            </a:r>
          </a:p>
          <a:p>
            <a:endParaRPr lang="en-US" dirty="0">
              <a:solidFill>
                <a:srgbClr val="000000"/>
              </a:solidFill>
            </a:endParaRPr>
          </a:p>
        </p:txBody>
      </p:sp>
      <p:pic>
        <p:nvPicPr>
          <p:cNvPr id="113667" name="Picture 3"/>
          <p:cNvPicPr>
            <a:picLocks noChangeAspect="1" noChangeArrowheads="1"/>
          </p:cNvPicPr>
          <p:nvPr/>
        </p:nvPicPr>
        <p:blipFill>
          <a:blip r:embed="rId2" cstate="print"/>
          <a:srcRect/>
          <a:stretch>
            <a:fillRect/>
          </a:stretch>
        </p:blipFill>
        <p:spPr bwMode="auto">
          <a:xfrm>
            <a:off x="135810" y="2357430"/>
            <a:ext cx="8872377" cy="2143140"/>
          </a:xfrm>
          <a:prstGeom prst="rect">
            <a:avLst/>
          </a:prstGeom>
          <a:noFill/>
          <a:ln w="9525">
            <a:noFill/>
            <a:miter lim="800000"/>
            <a:headEnd/>
            <a:tailEnd/>
          </a:ln>
          <a:effectLst/>
        </p:spPr>
      </p:pic>
      <p:sp>
        <p:nvSpPr>
          <p:cNvPr id="5" name="Rectangle 4"/>
          <p:cNvSpPr/>
          <p:nvPr/>
        </p:nvSpPr>
        <p:spPr>
          <a:xfrm>
            <a:off x="3923928" y="5109167"/>
            <a:ext cx="5220072" cy="1477328"/>
          </a:xfrm>
          <a:prstGeom prst="rect">
            <a:avLst/>
          </a:prstGeom>
        </p:spPr>
        <p:txBody>
          <a:bodyPr wrap="square">
            <a:spAutoFit/>
          </a:bodyPr>
          <a:lstStyle/>
          <a:p>
            <a:r>
              <a:rPr lang="en-US" dirty="0" smtClean="0"/>
              <a:t>IBRO Course in Neuroscience</a:t>
            </a:r>
            <a:endParaRPr lang="en-GB" dirty="0" smtClean="0"/>
          </a:p>
          <a:p>
            <a:r>
              <a:rPr lang="en-US" dirty="0" smtClean="0"/>
              <a:t>Center for Cognitive </a:t>
            </a:r>
            <a:r>
              <a:rPr lang="en-US" dirty="0"/>
              <a:t>N</a:t>
            </a:r>
            <a:r>
              <a:rPr lang="en-US" dirty="0" smtClean="0"/>
              <a:t>euroscience &amp; Semantics, University of </a:t>
            </a:r>
            <a:r>
              <a:rPr lang="en-US" dirty="0"/>
              <a:t>L</a:t>
            </a:r>
            <a:r>
              <a:rPr lang="en-US" dirty="0" smtClean="0"/>
              <a:t>atvia</a:t>
            </a:r>
            <a:endParaRPr lang="en-GB" dirty="0" smtClean="0"/>
          </a:p>
          <a:p>
            <a:r>
              <a:rPr lang="en-US" dirty="0" smtClean="0"/>
              <a:t>Riga, </a:t>
            </a:r>
            <a:r>
              <a:rPr lang="en-US" dirty="0"/>
              <a:t>L</a:t>
            </a:r>
            <a:r>
              <a:rPr lang="en-US" dirty="0" smtClean="0"/>
              <a:t>atvia</a:t>
            </a:r>
            <a:endParaRPr lang="en-GB" dirty="0" smtClean="0"/>
          </a:p>
          <a:p>
            <a:r>
              <a:rPr lang="en-US" dirty="0" smtClean="0"/>
              <a:t>August 21-August 29,  2013</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88913"/>
            <a:ext cx="9144000" cy="1169551"/>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srgbClr val="000000"/>
                </a:solidFill>
              </a:rPr>
              <a:t>1780’s </a:t>
            </a:r>
            <a:r>
              <a:rPr lang="en-US" sz="1400" dirty="0">
                <a:solidFill>
                  <a:srgbClr val="000000"/>
                </a:solidFill>
              </a:rPr>
              <a:t> </a:t>
            </a:r>
            <a:r>
              <a:rPr lang="en-US" sz="1400" dirty="0" err="1">
                <a:solidFill>
                  <a:srgbClr val="000000"/>
                </a:solidFill>
              </a:rPr>
              <a:t>Galavni’s</a:t>
            </a:r>
            <a:r>
              <a:rPr lang="en-US" sz="1400" dirty="0">
                <a:solidFill>
                  <a:srgbClr val="000000"/>
                </a:solidFill>
              </a:rPr>
              <a:t> experiments with “Animal Electricity” establish that nerves are conductors of electricity and not of fluid, establishing the basis for neurophysiology </a:t>
            </a:r>
            <a:endParaRPr lang="en-US" sz="1400" b="1" dirty="0">
              <a:solidFill>
                <a:srgbClr val="000000"/>
              </a:solidFill>
            </a:endParaRPr>
          </a:p>
          <a:p>
            <a:pPr fontAlgn="base">
              <a:spcBef>
                <a:spcPct val="0"/>
              </a:spcBef>
              <a:spcAft>
                <a:spcPct val="0"/>
              </a:spcAft>
            </a:pPr>
            <a:endParaRPr lang="en-US" sz="1400" b="1" dirty="0">
              <a:solidFill>
                <a:srgbClr val="000000"/>
              </a:solidFill>
            </a:endParaRPr>
          </a:p>
          <a:p>
            <a:pPr fontAlgn="base">
              <a:spcBef>
                <a:spcPct val="0"/>
              </a:spcBef>
              <a:spcAft>
                <a:spcPct val="0"/>
              </a:spcAft>
            </a:pPr>
            <a:r>
              <a:rPr lang="en-US" sz="1400" b="1" dirty="0">
                <a:solidFill>
                  <a:srgbClr val="000000"/>
                </a:solidFill>
              </a:rPr>
              <a:t> 1848</a:t>
            </a:r>
            <a:r>
              <a:rPr lang="en-US" sz="1400" dirty="0">
                <a:solidFill>
                  <a:srgbClr val="000000"/>
                </a:solidFill>
              </a:rPr>
              <a:t> Emile Du-Bois </a:t>
            </a:r>
            <a:r>
              <a:rPr lang="en-US" sz="1400" dirty="0" err="1">
                <a:solidFill>
                  <a:srgbClr val="000000"/>
                </a:solidFill>
              </a:rPr>
              <a:t>Reymond</a:t>
            </a:r>
            <a:r>
              <a:rPr lang="en-US" sz="1400" dirty="0">
                <a:solidFill>
                  <a:srgbClr val="000000"/>
                </a:solidFill>
              </a:rPr>
              <a:t> (1818 - 1896) discovered the nerve injury current and the \negative" variation (the nerve action potential).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603"/>
          <p:cNvPicPr>
            <a:picLocks noChangeAspect="1" noChangeArrowheads="1"/>
          </p:cNvPicPr>
          <p:nvPr/>
        </p:nvPicPr>
        <p:blipFill>
          <a:blip r:embed="rId2" cstate="print"/>
          <a:srcRect/>
          <a:stretch>
            <a:fillRect/>
          </a:stretch>
        </p:blipFill>
        <p:spPr bwMode="auto">
          <a:xfrm>
            <a:off x="1295400" y="-685800"/>
            <a:ext cx="2819400" cy="7543800"/>
          </a:xfrm>
          <a:prstGeom prst="rect">
            <a:avLst/>
          </a:prstGeom>
          <a:noFill/>
          <a:ln w="9525">
            <a:noFill/>
            <a:miter lim="800000"/>
            <a:headEnd/>
            <a:tailEnd/>
          </a:ln>
        </p:spPr>
      </p:pic>
      <p:sp>
        <p:nvSpPr>
          <p:cNvPr id="23555" name="Text Box 3"/>
          <p:cNvSpPr txBox="1">
            <a:spLocks noChangeArrowheads="1"/>
          </p:cNvSpPr>
          <p:nvPr/>
        </p:nvSpPr>
        <p:spPr bwMode="auto">
          <a:xfrm>
            <a:off x="4648200" y="2514600"/>
            <a:ext cx="4038600" cy="17399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000000"/>
                </a:solidFill>
              </a:rPr>
              <a:t>Opposing forces:</a:t>
            </a:r>
          </a:p>
          <a:p>
            <a:pPr eaLnBrk="0" fontAlgn="base" hangingPunct="0">
              <a:spcBef>
                <a:spcPct val="50000"/>
              </a:spcBef>
              <a:spcAft>
                <a:spcPct val="0"/>
              </a:spcAft>
              <a:buFontTx/>
              <a:buChar char="•"/>
            </a:pPr>
            <a:r>
              <a:rPr lang="en-US" sz="2800">
                <a:solidFill>
                  <a:srgbClr val="000000"/>
                </a:solidFill>
              </a:rPr>
              <a:t>Conc gradient</a:t>
            </a:r>
          </a:p>
          <a:p>
            <a:pPr eaLnBrk="0" fontAlgn="base" hangingPunct="0">
              <a:spcBef>
                <a:spcPct val="50000"/>
              </a:spcBef>
              <a:spcAft>
                <a:spcPct val="0"/>
              </a:spcAft>
              <a:buFontTx/>
              <a:buChar char="•"/>
            </a:pPr>
            <a:r>
              <a:rPr lang="en-US" sz="2800">
                <a:solidFill>
                  <a:srgbClr val="000000"/>
                </a:solidFill>
              </a:rPr>
              <a:t>Potential difference</a:t>
            </a:r>
          </a:p>
        </p:txBody>
      </p:sp>
      <p:graphicFrame>
        <p:nvGraphicFramePr>
          <p:cNvPr id="100356" name="Group 4"/>
          <p:cNvGraphicFramePr>
            <a:graphicFrameLocks noGrp="1"/>
          </p:cNvGraphicFramePr>
          <p:nvPr/>
        </p:nvGraphicFramePr>
        <p:xfrm>
          <a:off x="0" y="836613"/>
          <a:ext cx="9144000" cy="640080"/>
        </p:xfrm>
        <a:graphic>
          <a:graphicData uri="http://schemas.openxmlformats.org/drawingml/2006/table">
            <a:tbl>
              <a:tblPr/>
              <a:tblGrid>
                <a:gridCol w="1476375"/>
                <a:gridCol w="7667625"/>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Times New Roman" pitchFamily="18" charset="0"/>
                          <a:cs typeface="Times New Roman" pitchFamily="18" charset="0"/>
                        </a:rPr>
                        <a:t>1888</a:t>
                      </a:r>
                      <a:endParaRPr kumimoji="0" lang="en-AU" sz="1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Times New Roman" pitchFamily="18" charset="0"/>
                          <a:cs typeface="Times New Roman" pitchFamily="18" charset="0"/>
                        </a:rPr>
                        <a:t>Walther Nernst develops a theory of electrical potentials based on diffusion of ions in solution. </a:t>
                      </a:r>
                      <a:endParaRPr kumimoji="0" lang="en-AU" sz="1800" b="0" i="0" u="none" strike="noStrike" cap="none" normalizeH="0" baseline="0" dirty="0" smtClean="0">
                        <a:ln>
                          <a:noFill/>
                        </a:ln>
                        <a:solidFill>
                          <a:schemeClr val="tx1"/>
                        </a:solidFill>
                        <a:effectLst/>
                        <a:latin typeface="Arial"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grpSp>
        <p:nvGrpSpPr>
          <p:cNvPr id="2" name="Group 11"/>
          <p:cNvGrpSpPr>
            <a:grpSpLocks/>
          </p:cNvGrpSpPr>
          <p:nvPr/>
        </p:nvGrpSpPr>
        <p:grpSpPr bwMode="auto">
          <a:xfrm>
            <a:off x="4427538" y="4868863"/>
            <a:ext cx="4716462" cy="939800"/>
            <a:chOff x="2750" y="462"/>
            <a:chExt cx="2971" cy="592"/>
          </a:xfrm>
        </p:grpSpPr>
        <p:sp>
          <p:nvSpPr>
            <p:cNvPr id="23560" name="Text Box 12"/>
            <p:cNvSpPr txBox="1">
              <a:spLocks noChangeArrowheads="1"/>
            </p:cNvSpPr>
            <p:nvPr/>
          </p:nvSpPr>
          <p:spPr bwMode="auto">
            <a:xfrm>
              <a:off x="2750" y="620"/>
              <a:ext cx="1279" cy="29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dirty="0">
                  <a:solidFill>
                    <a:srgbClr val="000000"/>
                  </a:solidFill>
                  <a:latin typeface="Symbol" pitchFamily="-124" charset="2"/>
                </a:rPr>
                <a:t>DY</a:t>
              </a:r>
              <a:r>
                <a:rPr lang="en-US" sz="2400" dirty="0">
                  <a:solidFill>
                    <a:srgbClr val="000000"/>
                  </a:solidFill>
                  <a:latin typeface="Times New Roman" pitchFamily="-124" charset="0"/>
                </a:rPr>
                <a:t> = </a:t>
              </a:r>
              <a:r>
                <a:rPr lang="en-US" sz="2400" dirty="0" smtClean="0">
                  <a:solidFill>
                    <a:srgbClr val="000000"/>
                  </a:solidFill>
                  <a:latin typeface="Times New Roman" pitchFamily="-124" charset="0"/>
                </a:rPr>
                <a:t>         </a:t>
              </a:r>
              <a:r>
                <a:rPr lang="en-US" sz="2400" dirty="0" err="1">
                  <a:solidFill>
                    <a:srgbClr val="000000"/>
                  </a:solidFill>
                  <a:latin typeface="Times New Roman" pitchFamily="-124" charset="0"/>
                </a:rPr>
                <a:t>ln</a:t>
              </a:r>
              <a:r>
                <a:rPr lang="en-US" sz="2400" dirty="0">
                  <a:solidFill>
                    <a:srgbClr val="000000"/>
                  </a:solidFill>
                  <a:latin typeface="Times New Roman" pitchFamily="-124" charset="0"/>
                </a:rPr>
                <a:t>  </a:t>
              </a:r>
            </a:p>
          </p:txBody>
        </p:sp>
        <p:sp>
          <p:nvSpPr>
            <p:cNvPr id="23561" name="Text Box 13"/>
            <p:cNvSpPr txBox="1">
              <a:spLocks noChangeArrowheads="1"/>
            </p:cNvSpPr>
            <p:nvPr/>
          </p:nvSpPr>
          <p:spPr bwMode="auto">
            <a:xfrm>
              <a:off x="3403" y="533"/>
              <a:ext cx="926" cy="291"/>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u="sng" dirty="0">
                  <a:solidFill>
                    <a:srgbClr val="000000"/>
                  </a:solidFill>
                  <a:latin typeface="Times New Roman" pitchFamily="-124" charset="0"/>
                </a:rPr>
                <a:t>RT</a:t>
              </a:r>
              <a:r>
                <a:rPr lang="en-US" sz="2400" dirty="0">
                  <a:solidFill>
                    <a:srgbClr val="000000"/>
                  </a:solidFill>
                  <a:latin typeface="Times New Roman" pitchFamily="-124" charset="0"/>
                </a:rPr>
                <a:t>      </a:t>
              </a:r>
              <a:r>
                <a:rPr lang="en-US" sz="2400" u="sng" dirty="0">
                  <a:solidFill>
                    <a:srgbClr val="000000"/>
                  </a:solidFill>
                  <a:latin typeface="Times New Roman" pitchFamily="-124" charset="0"/>
                </a:rPr>
                <a:t>[</a:t>
              </a:r>
              <a:r>
                <a:rPr lang="en-US" sz="2400" u="sng" dirty="0" smtClean="0">
                  <a:solidFill>
                    <a:srgbClr val="000000"/>
                  </a:solidFill>
                  <a:latin typeface="Times New Roman" pitchFamily="-124" charset="0"/>
                </a:rPr>
                <a:t>c]</a:t>
              </a:r>
              <a:r>
                <a:rPr lang="en-US" sz="2400" u="sng" baseline="-25000" dirty="0" smtClean="0">
                  <a:solidFill>
                    <a:srgbClr val="000000"/>
                  </a:solidFill>
                  <a:latin typeface="Times New Roman" pitchFamily="-124" charset="0"/>
                </a:rPr>
                <a:t>o</a:t>
              </a:r>
              <a:endParaRPr lang="en-US" sz="2400" dirty="0">
                <a:solidFill>
                  <a:srgbClr val="000000"/>
                </a:solidFill>
                <a:latin typeface="Times New Roman" pitchFamily="-124" charset="0"/>
              </a:endParaRPr>
            </a:p>
          </p:txBody>
        </p:sp>
        <p:sp>
          <p:nvSpPr>
            <p:cNvPr id="23562" name="Text Box 14"/>
            <p:cNvSpPr txBox="1">
              <a:spLocks noChangeArrowheads="1"/>
            </p:cNvSpPr>
            <p:nvPr/>
          </p:nvSpPr>
          <p:spPr bwMode="auto">
            <a:xfrm>
              <a:off x="3442" y="763"/>
              <a:ext cx="940" cy="29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dirty="0" err="1">
                  <a:solidFill>
                    <a:srgbClr val="000000"/>
                  </a:solidFill>
                  <a:latin typeface="Times New Roman" pitchFamily="-124" charset="0"/>
                </a:rPr>
                <a:t>nF</a:t>
              </a:r>
              <a:r>
                <a:rPr lang="en-US" sz="2400" dirty="0">
                  <a:solidFill>
                    <a:srgbClr val="000000"/>
                  </a:solidFill>
                  <a:latin typeface="Times New Roman" pitchFamily="-124" charset="0"/>
                </a:rPr>
                <a:t>       [</a:t>
              </a:r>
              <a:r>
                <a:rPr lang="en-US" sz="2400" dirty="0" smtClean="0">
                  <a:solidFill>
                    <a:srgbClr val="000000"/>
                  </a:solidFill>
                  <a:latin typeface="Times New Roman" pitchFamily="-124" charset="0"/>
                </a:rPr>
                <a:t>c]</a:t>
              </a:r>
              <a:r>
                <a:rPr lang="en-US" sz="2400" baseline="-25000" dirty="0" err="1" smtClean="0">
                  <a:solidFill>
                    <a:srgbClr val="000000"/>
                  </a:solidFill>
                  <a:latin typeface="Times New Roman" pitchFamily="-124" charset="0"/>
                </a:rPr>
                <a:t>i</a:t>
              </a:r>
              <a:endParaRPr lang="en-US" sz="2400" dirty="0">
                <a:solidFill>
                  <a:srgbClr val="000000"/>
                </a:solidFill>
                <a:latin typeface="Times New Roman" pitchFamily="-124" charset="0"/>
              </a:endParaRPr>
            </a:p>
          </p:txBody>
        </p:sp>
        <p:sp>
          <p:nvSpPr>
            <p:cNvPr id="23563" name="Text Box 15"/>
            <p:cNvSpPr txBox="1">
              <a:spLocks noChangeArrowheads="1"/>
            </p:cNvSpPr>
            <p:nvPr/>
          </p:nvSpPr>
          <p:spPr bwMode="auto">
            <a:xfrm>
              <a:off x="4442" y="594"/>
              <a:ext cx="764" cy="29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dirty="0">
                  <a:solidFill>
                    <a:srgbClr val="000000"/>
                  </a:solidFill>
                  <a:latin typeface="Times New Roman" pitchFamily="-124" charset="0"/>
                </a:rPr>
                <a:t>= </a:t>
              </a:r>
              <a:r>
                <a:rPr lang="en-US" sz="2400" dirty="0" smtClean="0">
                  <a:solidFill>
                    <a:srgbClr val="000000"/>
                  </a:solidFill>
                  <a:latin typeface="Times New Roman" pitchFamily="-124" charset="0"/>
                </a:rPr>
                <a:t>58 </a:t>
              </a:r>
              <a:r>
                <a:rPr lang="en-US" sz="2400" dirty="0">
                  <a:solidFill>
                    <a:srgbClr val="000000"/>
                  </a:solidFill>
                  <a:latin typeface="Times New Roman" pitchFamily="-124" charset="0"/>
                </a:rPr>
                <a:t>log</a:t>
              </a:r>
            </a:p>
          </p:txBody>
        </p:sp>
        <p:sp>
          <p:nvSpPr>
            <p:cNvPr id="23564" name="Text Box 16"/>
            <p:cNvSpPr txBox="1">
              <a:spLocks noChangeArrowheads="1"/>
            </p:cNvSpPr>
            <p:nvPr/>
          </p:nvSpPr>
          <p:spPr bwMode="auto">
            <a:xfrm>
              <a:off x="5211" y="462"/>
              <a:ext cx="331" cy="29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dirty="0">
                  <a:solidFill>
                    <a:srgbClr val="000000"/>
                  </a:solidFill>
                  <a:latin typeface="Times New Roman" pitchFamily="-124" charset="0"/>
                </a:rPr>
                <a:t>[c</a:t>
              </a:r>
              <a:r>
                <a:rPr lang="en-US" sz="2400" dirty="0" smtClean="0">
                  <a:solidFill>
                    <a:srgbClr val="000000"/>
                  </a:solidFill>
                  <a:latin typeface="Times New Roman" pitchFamily="-124" charset="0"/>
                </a:rPr>
                <a:t>]</a:t>
              </a:r>
              <a:endParaRPr lang="en-US" sz="2400" dirty="0">
                <a:solidFill>
                  <a:srgbClr val="000000"/>
                </a:solidFill>
                <a:latin typeface="Times New Roman" pitchFamily="-124" charset="0"/>
              </a:endParaRPr>
            </a:p>
          </p:txBody>
        </p:sp>
        <p:sp>
          <p:nvSpPr>
            <p:cNvPr id="23565" name="Text Box 17"/>
            <p:cNvSpPr txBox="1">
              <a:spLocks noChangeArrowheads="1"/>
            </p:cNvSpPr>
            <p:nvPr/>
          </p:nvSpPr>
          <p:spPr bwMode="auto">
            <a:xfrm>
              <a:off x="5196" y="494"/>
              <a:ext cx="525" cy="291"/>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dirty="0" smtClean="0">
                  <a:solidFill>
                    <a:srgbClr val="000000"/>
                  </a:solidFill>
                  <a:latin typeface="Times New Roman" pitchFamily="-124" charset="0"/>
                </a:rPr>
                <a:t>__ </a:t>
              </a:r>
              <a:r>
                <a:rPr lang="en-US" sz="2400" baseline="-25000" dirty="0" smtClean="0">
                  <a:solidFill>
                    <a:srgbClr val="000000"/>
                  </a:solidFill>
                  <a:latin typeface="Times New Roman" pitchFamily="-124" charset="0"/>
                </a:rPr>
                <a:t>o</a:t>
              </a:r>
              <a:endParaRPr lang="en-US" sz="2400" baseline="-25000" dirty="0">
                <a:solidFill>
                  <a:srgbClr val="000000"/>
                </a:solidFill>
                <a:latin typeface="Times New Roman" pitchFamily="-124" charset="0"/>
              </a:endParaRPr>
            </a:p>
          </p:txBody>
        </p:sp>
        <p:sp>
          <p:nvSpPr>
            <p:cNvPr id="23566" name="Text Box 18"/>
            <p:cNvSpPr txBox="1">
              <a:spLocks noChangeArrowheads="1"/>
            </p:cNvSpPr>
            <p:nvPr/>
          </p:nvSpPr>
          <p:spPr bwMode="auto">
            <a:xfrm>
              <a:off x="5234" y="717"/>
              <a:ext cx="487" cy="291"/>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dirty="0">
                  <a:solidFill>
                    <a:srgbClr val="000000"/>
                  </a:solidFill>
                  <a:latin typeface="Times New Roman" pitchFamily="-124" charset="0"/>
                </a:rPr>
                <a:t>[</a:t>
              </a:r>
              <a:r>
                <a:rPr lang="en-US" sz="2400" dirty="0" smtClean="0">
                  <a:solidFill>
                    <a:srgbClr val="000000"/>
                  </a:solidFill>
                  <a:latin typeface="Times New Roman" pitchFamily="-124" charset="0"/>
                </a:rPr>
                <a:t>c]</a:t>
              </a:r>
              <a:r>
                <a:rPr lang="en-US" sz="2400" baseline="-25000" dirty="0" err="1" smtClean="0">
                  <a:solidFill>
                    <a:srgbClr val="000000"/>
                  </a:solidFill>
                  <a:latin typeface="Times New Roman" pitchFamily="-124" charset="0"/>
                </a:rPr>
                <a:t>i</a:t>
              </a:r>
              <a:endParaRPr lang="en-US" sz="2400" dirty="0">
                <a:solidFill>
                  <a:srgbClr val="000000"/>
                </a:solidFill>
                <a:latin typeface="Times New Roman" pitchFamily="-12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4432300" y="6629400"/>
            <a:ext cx="4711700" cy="457200"/>
          </a:xfrm>
          <a:prstGeom prst="rect">
            <a:avLst/>
          </a:prstGeom>
          <a:noFill/>
          <a:ln w="9525">
            <a:noFill/>
            <a:miter lim="800000"/>
            <a:headEnd/>
            <a:tailEnd/>
          </a:ln>
        </p:spPr>
        <p:txBody>
          <a:bodyPr wrap="none">
            <a:spAutoFit/>
          </a:bodyPr>
          <a:lstStyle/>
          <a:p>
            <a:r>
              <a:rPr lang="en-US" sz="1200"/>
              <a:t>Piccolino (98) Brain Research Bulletin, Vol. 46, No. 5, pp. 381–407,</a:t>
            </a:r>
          </a:p>
          <a:p>
            <a:endParaRPr lang="en-US" sz="1200"/>
          </a:p>
        </p:txBody>
      </p:sp>
      <p:pic>
        <p:nvPicPr>
          <p:cNvPr id="26627" name="Picture 5"/>
          <p:cNvPicPr>
            <a:picLocks noChangeAspect="1" noChangeArrowheads="1"/>
          </p:cNvPicPr>
          <p:nvPr/>
        </p:nvPicPr>
        <p:blipFill>
          <a:blip r:embed="rId2" cstate="print"/>
          <a:srcRect/>
          <a:stretch>
            <a:fillRect/>
          </a:stretch>
        </p:blipFill>
        <p:spPr bwMode="auto">
          <a:xfrm>
            <a:off x="1042988" y="0"/>
            <a:ext cx="7188200" cy="3948113"/>
          </a:xfrm>
          <a:prstGeom prst="rect">
            <a:avLst/>
          </a:prstGeom>
          <a:noFill/>
          <a:ln w="9525">
            <a:noFill/>
            <a:miter lim="800000"/>
            <a:headEnd/>
            <a:tailEnd/>
          </a:ln>
        </p:spPr>
      </p:pic>
      <p:sp>
        <p:nvSpPr>
          <p:cNvPr id="26628" name="Rectangle 6"/>
          <p:cNvSpPr>
            <a:spLocks noChangeArrowheads="1"/>
          </p:cNvSpPr>
          <p:nvPr/>
        </p:nvSpPr>
        <p:spPr bwMode="auto">
          <a:xfrm>
            <a:off x="0" y="3933825"/>
            <a:ext cx="9144000" cy="1155700"/>
          </a:xfrm>
          <a:prstGeom prst="rect">
            <a:avLst/>
          </a:prstGeom>
          <a:noFill/>
          <a:ln w="9525">
            <a:noFill/>
            <a:miter lim="800000"/>
            <a:headEnd/>
            <a:tailEnd/>
          </a:ln>
        </p:spPr>
        <p:txBody>
          <a:bodyPr>
            <a:spAutoFit/>
          </a:bodyPr>
          <a:lstStyle/>
          <a:p>
            <a:r>
              <a:rPr lang="en-US" sz="1400"/>
              <a:t>FIG. 8. Scheme of Bernstein’s theory of membrane polarization. (a) A muscle fiber in the resting state, with an excess of negative charges inside the membrane and of positive charge outside; (b) a lesion has removed the local barrier to ion passage provided by the membrane, and, therefore, A becomes negative with respect to B, allowing for a current flow from B to A. According to Bernstein [15], a similar phenomenon would occur</a:t>
            </a:r>
          </a:p>
          <a:p>
            <a:r>
              <a:rPr lang="en-US" sz="1400"/>
              <a:t>during excitation A representing then the active region of the membrane (From [15]).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7920880" cy="5078313"/>
          </a:xfrm>
          <a:prstGeom prst="rect">
            <a:avLst/>
          </a:prstGeom>
        </p:spPr>
        <p:txBody>
          <a:bodyPr wrap="square">
            <a:spAutoFit/>
          </a:bodyPr>
          <a:lstStyle/>
          <a:p>
            <a:r>
              <a:rPr lang="en-GB" dirty="0"/>
              <a:t>“somewhere </a:t>
            </a:r>
            <a:r>
              <a:rPr lang="en-GB" dirty="0" smtClean="0"/>
              <a:t>in </a:t>
            </a:r>
            <a:r>
              <a:rPr lang="en-US" dirty="0" smtClean="0"/>
              <a:t>the </a:t>
            </a:r>
            <a:r>
              <a:rPr lang="en-US" dirty="0"/>
              <a:t>substance of the muscle fiber (fibril, </a:t>
            </a:r>
            <a:r>
              <a:rPr lang="en-US" dirty="0" err="1"/>
              <a:t>sarkoplasm</a:t>
            </a:r>
            <a:r>
              <a:rPr lang="en-US" dirty="0"/>
              <a:t>) a lack </a:t>
            </a:r>
            <a:r>
              <a:rPr lang="en-US" dirty="0" smtClean="0"/>
              <a:t>of permeability </a:t>
            </a:r>
            <a:r>
              <a:rPr lang="en-US" dirty="0"/>
              <a:t>for one ion, e.g., for the anion of the electrolyte</a:t>
            </a:r>
            <a:r>
              <a:rPr lang="en-US" dirty="0" smtClean="0"/>
              <a:t>”</a:t>
            </a:r>
          </a:p>
          <a:p>
            <a:endParaRPr lang="en-US" dirty="0"/>
          </a:p>
          <a:p>
            <a:r>
              <a:rPr lang="en-US" dirty="0" smtClean="0"/>
              <a:t>	- </a:t>
            </a:r>
            <a:r>
              <a:rPr lang="de-DE" dirty="0"/>
              <a:t>Bernstein, J. Pflügers Arch. 1902, 92, </a:t>
            </a:r>
            <a:r>
              <a:rPr lang="de-DE" dirty="0" smtClean="0"/>
              <a:t>521</a:t>
            </a:r>
          </a:p>
          <a:p>
            <a:r>
              <a:rPr lang="de-DE" dirty="0" smtClean="0"/>
              <a:t>Note: In this paper Bernstein measured the </a:t>
            </a:r>
            <a:r>
              <a:rPr lang="en-US" dirty="0"/>
              <a:t>electromotive force of the resting current </a:t>
            </a:r>
            <a:r>
              <a:rPr lang="en-US" dirty="0" smtClean="0"/>
              <a:t>and showed </a:t>
            </a:r>
            <a:r>
              <a:rPr lang="en-US" dirty="0"/>
              <a:t>that its changes with temperature were </a:t>
            </a:r>
            <a:r>
              <a:rPr lang="en-US" dirty="0" smtClean="0"/>
              <a:t>consistent with the </a:t>
            </a:r>
            <a:r>
              <a:rPr lang="en-GB" dirty="0" smtClean="0"/>
              <a:t>Nernst </a:t>
            </a:r>
            <a:r>
              <a:rPr lang="en-GB" dirty="0"/>
              <a:t>equation</a:t>
            </a:r>
            <a:r>
              <a:rPr lang="en-GB" dirty="0" smtClean="0"/>
              <a:t>. Did not mention K</a:t>
            </a:r>
            <a:r>
              <a:rPr lang="en-GB" baseline="30000" dirty="0" smtClean="0"/>
              <a:t>+</a:t>
            </a:r>
            <a:r>
              <a:rPr lang="en-GB" dirty="0" smtClean="0"/>
              <a:t> selectivity here.</a:t>
            </a:r>
          </a:p>
          <a:p>
            <a:endParaRPr lang="en-US" dirty="0"/>
          </a:p>
          <a:p>
            <a:endParaRPr lang="en-US" dirty="0" smtClean="0"/>
          </a:p>
          <a:p>
            <a:endParaRPr lang="en-US" dirty="0"/>
          </a:p>
          <a:p>
            <a:r>
              <a:rPr lang="de-DE" dirty="0" smtClean="0"/>
              <a:t>- Ho</a:t>
            </a:r>
            <a:r>
              <a:rPr lang="de-DE" dirty="0"/>
              <a:t>̈ber, R. Pflügers Arch. 1905, 106, </a:t>
            </a:r>
            <a:r>
              <a:rPr lang="de-DE" dirty="0" smtClean="0"/>
              <a:t>599</a:t>
            </a:r>
          </a:p>
          <a:p>
            <a:r>
              <a:rPr lang="de-DE" dirty="0" smtClean="0"/>
              <a:t>Showed that resting membrane potential decreased on increasing external K</a:t>
            </a:r>
            <a:r>
              <a:rPr lang="de-DE" baseline="30000" dirty="0" smtClean="0"/>
              <a:t>+</a:t>
            </a:r>
            <a:r>
              <a:rPr lang="de-DE" dirty="0" smtClean="0"/>
              <a:t>. </a:t>
            </a:r>
            <a:r>
              <a:rPr lang="en-US" dirty="0" smtClean="0"/>
              <a:t>He </a:t>
            </a:r>
            <a:r>
              <a:rPr lang="en-US" dirty="0"/>
              <a:t>concludes that in addition to what he </a:t>
            </a:r>
            <a:r>
              <a:rPr lang="en-US" dirty="0" smtClean="0"/>
              <a:t>calls “physical-</a:t>
            </a:r>
            <a:r>
              <a:rPr lang="en-US" dirty="0" err="1" smtClean="0"/>
              <a:t>diosmotic</a:t>
            </a:r>
            <a:r>
              <a:rPr lang="en-US" dirty="0" smtClean="0"/>
              <a:t> </a:t>
            </a:r>
            <a:r>
              <a:rPr lang="en-US" dirty="0"/>
              <a:t>permeability” </a:t>
            </a:r>
            <a:r>
              <a:rPr lang="en-US" dirty="0" smtClean="0"/>
              <a:t>(as described by Overton) there </a:t>
            </a:r>
            <a:r>
              <a:rPr lang="en-US" dirty="0"/>
              <a:t>must a different, </a:t>
            </a:r>
            <a:r>
              <a:rPr lang="en-US" dirty="0" smtClean="0"/>
              <a:t>second kind </a:t>
            </a:r>
            <a:r>
              <a:rPr lang="en-US" dirty="0"/>
              <a:t>that depends more on the cell’s physiological state</a:t>
            </a:r>
            <a:r>
              <a:rPr lang="en-US" dirty="0" smtClean="0"/>
              <a:t>: “</a:t>
            </a:r>
            <a:r>
              <a:rPr lang="en-US" dirty="0"/>
              <a:t>physiological permeability”. </a:t>
            </a:r>
            <a:r>
              <a:rPr lang="en-US" dirty="0" err="1"/>
              <a:t>Höber</a:t>
            </a:r>
            <a:r>
              <a:rPr lang="en-US" dirty="0"/>
              <a:t> remarks, with what </a:t>
            </a:r>
            <a:r>
              <a:rPr lang="en-US" dirty="0" err="1" smtClean="0"/>
              <a:t>duBois-Reymond</a:t>
            </a:r>
            <a:r>
              <a:rPr lang="en-US" dirty="0" smtClean="0"/>
              <a:t> </a:t>
            </a:r>
            <a:r>
              <a:rPr lang="en-US" dirty="0"/>
              <a:t>would have called “manly </a:t>
            </a:r>
            <a:r>
              <a:rPr lang="en-US" dirty="0" smtClean="0"/>
              <a:t>resignation”, that “</a:t>
            </a:r>
            <a:r>
              <a:rPr lang="en-US" dirty="0"/>
              <a:t>'physiological' here means hardly more than 'unexplained'”.</a:t>
            </a:r>
            <a:endParaRPr lang="en-GB" dirty="0"/>
          </a:p>
        </p:txBody>
      </p:sp>
    </p:spTree>
    <p:extLst>
      <p:ext uri="{BB962C8B-B14F-4D97-AF65-F5344CB8AC3E}">
        <p14:creationId xmlns:p14="http://schemas.microsoft.com/office/powerpoint/2010/main" val="3485641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cstate="print"/>
          <a:srcRect/>
          <a:stretch>
            <a:fillRect/>
          </a:stretch>
        </p:blipFill>
        <p:spPr bwMode="auto">
          <a:xfrm>
            <a:off x="2195736" y="0"/>
            <a:ext cx="4791075" cy="2914650"/>
          </a:xfrm>
          <a:prstGeom prst="rect">
            <a:avLst/>
          </a:prstGeom>
          <a:noFill/>
          <a:ln w="9525">
            <a:noFill/>
            <a:miter lim="800000"/>
            <a:headEnd/>
            <a:tailEnd/>
          </a:ln>
        </p:spPr>
      </p:pic>
      <p:pic>
        <p:nvPicPr>
          <p:cNvPr id="157699" name="Picture 3"/>
          <p:cNvPicPr>
            <a:picLocks noChangeAspect="1" noChangeArrowheads="1"/>
          </p:cNvPicPr>
          <p:nvPr/>
        </p:nvPicPr>
        <p:blipFill>
          <a:blip r:embed="rId4" cstate="print"/>
          <a:srcRect/>
          <a:stretch>
            <a:fillRect/>
          </a:stretch>
        </p:blipFill>
        <p:spPr bwMode="auto">
          <a:xfrm>
            <a:off x="2243138" y="3430488"/>
            <a:ext cx="4657725" cy="2590800"/>
          </a:xfrm>
          <a:prstGeom prst="rect">
            <a:avLst/>
          </a:prstGeom>
          <a:noFill/>
          <a:ln w="9525">
            <a:noFill/>
            <a:miter lim="800000"/>
            <a:headEnd/>
            <a:tailEnd/>
          </a:ln>
        </p:spPr>
      </p:pic>
      <p:sp>
        <p:nvSpPr>
          <p:cNvPr id="4" name="TextBox 3"/>
          <p:cNvSpPr txBox="1"/>
          <p:nvPr/>
        </p:nvSpPr>
        <p:spPr>
          <a:xfrm>
            <a:off x="6234897" y="6608385"/>
            <a:ext cx="2873607" cy="276999"/>
          </a:xfrm>
          <a:prstGeom prst="rect">
            <a:avLst/>
          </a:prstGeom>
          <a:noFill/>
        </p:spPr>
        <p:txBody>
          <a:bodyPr wrap="none" rtlCol="0">
            <a:spAutoFit/>
          </a:bodyPr>
          <a:lstStyle/>
          <a:p>
            <a:r>
              <a:rPr lang="en-US" sz="1200" dirty="0" err="1" smtClean="0"/>
              <a:t>Verkhratsky</a:t>
            </a:r>
            <a:r>
              <a:rPr lang="en-US" sz="1200" dirty="0" smtClean="0"/>
              <a:t> et al (2006) </a:t>
            </a:r>
            <a:r>
              <a:rPr lang="en-US" sz="1200" dirty="0" err="1" smtClean="0"/>
              <a:t>Pflugers</a:t>
            </a:r>
            <a:r>
              <a:rPr lang="en-US" sz="1200" dirty="0" smtClean="0"/>
              <a:t> </a:t>
            </a:r>
            <a:r>
              <a:rPr lang="en-US" sz="1200" dirty="0" err="1" smtClean="0"/>
              <a:t>Archiv</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5724127" cy="679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bio200.buffalo.edu/labs/tutor/Squid/Squid03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386" y="44624"/>
            <a:ext cx="3871150"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511" y="6525344"/>
            <a:ext cx="2345001" cy="307777"/>
          </a:xfrm>
          <a:prstGeom prst="rect">
            <a:avLst/>
          </a:prstGeom>
          <a:noFill/>
        </p:spPr>
        <p:txBody>
          <a:bodyPr wrap="none" rtlCol="0">
            <a:spAutoFit/>
          </a:bodyPr>
          <a:lstStyle/>
          <a:p>
            <a:r>
              <a:rPr lang="en-US" sz="1400" dirty="0" smtClean="0"/>
              <a:t>JZ Young (1937) J </a:t>
            </a:r>
            <a:r>
              <a:rPr lang="en-US" sz="1400" dirty="0" err="1" smtClean="0"/>
              <a:t>Exp</a:t>
            </a:r>
            <a:r>
              <a:rPr lang="en-US" sz="1400" dirty="0" smtClean="0"/>
              <a:t> Biol</a:t>
            </a:r>
            <a:endParaRPr lang="en-GB" sz="1400" dirty="0"/>
          </a:p>
        </p:txBody>
      </p:sp>
    </p:spTree>
    <p:extLst>
      <p:ext uri="{BB962C8B-B14F-4D97-AF65-F5344CB8AC3E}">
        <p14:creationId xmlns:p14="http://schemas.microsoft.com/office/powerpoint/2010/main" val="218907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511" y="1753071"/>
            <a:ext cx="2345001" cy="307777"/>
          </a:xfrm>
          <a:prstGeom prst="rect">
            <a:avLst/>
          </a:prstGeom>
          <a:noFill/>
        </p:spPr>
        <p:txBody>
          <a:bodyPr wrap="none" rtlCol="0">
            <a:spAutoFit/>
          </a:bodyPr>
          <a:lstStyle/>
          <a:p>
            <a:r>
              <a:rPr lang="en-US" sz="1400" dirty="0" smtClean="0"/>
              <a:t>JZ Young (1937) J </a:t>
            </a:r>
            <a:r>
              <a:rPr lang="en-US" sz="1400" dirty="0" err="1" smtClean="0"/>
              <a:t>Exp</a:t>
            </a:r>
            <a:r>
              <a:rPr lang="en-US" sz="1400" dirty="0" smtClean="0"/>
              <a:t> Biol</a:t>
            </a:r>
            <a:endParaRPr lang="en-GB"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9143999" cy="357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87624" y="4336869"/>
            <a:ext cx="6912768" cy="1200329"/>
          </a:xfrm>
          <a:prstGeom prst="rect">
            <a:avLst/>
          </a:prstGeom>
        </p:spPr>
        <p:txBody>
          <a:bodyPr wrap="square">
            <a:spAutoFit/>
          </a:bodyPr>
          <a:lstStyle/>
          <a:p>
            <a:r>
              <a:rPr lang="en-US" dirty="0" smtClean="0"/>
              <a:t>“The </a:t>
            </a:r>
            <a:r>
              <a:rPr lang="en-US" dirty="0"/>
              <a:t>ease with which the single nerve </a:t>
            </a:r>
            <a:r>
              <a:rPr lang="en-US" dirty="0" err="1"/>
              <a:t>fibres</a:t>
            </a:r>
            <a:r>
              <a:rPr lang="en-US" dirty="0"/>
              <a:t> can be isolated in</a:t>
            </a:r>
          </a:p>
          <a:p>
            <a:r>
              <a:rPr lang="en-US" dirty="0"/>
              <a:t>the squid, and the large number of muscle </a:t>
            </a:r>
            <a:r>
              <a:rPr lang="en-US" dirty="0" err="1"/>
              <a:t>fibres</a:t>
            </a:r>
            <a:r>
              <a:rPr lang="en-US" dirty="0"/>
              <a:t> which each innervates, make </a:t>
            </a:r>
            <a:r>
              <a:rPr lang="en-US" dirty="0" smtClean="0"/>
              <a:t>this system </a:t>
            </a:r>
            <a:r>
              <a:rPr lang="en-US" dirty="0"/>
              <a:t>ideal for showing the working of such single </a:t>
            </a:r>
            <a:r>
              <a:rPr lang="en-US" dirty="0" err="1"/>
              <a:t>neuromotor</a:t>
            </a:r>
            <a:r>
              <a:rPr lang="en-US" dirty="0"/>
              <a:t> units</a:t>
            </a:r>
            <a:r>
              <a:rPr lang="en-US" dirty="0" smtClean="0"/>
              <a:t>.”</a:t>
            </a:r>
            <a:endParaRPr lang="en-GB" dirty="0"/>
          </a:p>
        </p:txBody>
      </p:sp>
      <p:sp>
        <p:nvSpPr>
          <p:cNvPr id="4" name="TextBox 3"/>
          <p:cNvSpPr txBox="1"/>
          <p:nvPr/>
        </p:nvSpPr>
        <p:spPr>
          <a:xfrm>
            <a:off x="179512" y="1753071"/>
            <a:ext cx="284052" cy="307777"/>
          </a:xfrm>
          <a:prstGeom prst="rect">
            <a:avLst/>
          </a:prstGeom>
          <a:solidFill>
            <a:schemeClr val="bg1"/>
          </a:solidFill>
        </p:spPr>
        <p:txBody>
          <a:bodyPr wrap="none" rtlCol="0">
            <a:spAutoFit/>
          </a:bodyPr>
          <a:lstStyle/>
          <a:p>
            <a:r>
              <a:rPr lang="en-US" sz="1400" dirty="0" smtClean="0"/>
              <a:t>2</a:t>
            </a:r>
            <a:endParaRPr lang="en-GB" sz="1400" dirty="0"/>
          </a:p>
        </p:txBody>
      </p:sp>
      <p:sp>
        <p:nvSpPr>
          <p:cNvPr id="6" name="TextBox 5"/>
          <p:cNvSpPr txBox="1"/>
          <p:nvPr/>
        </p:nvSpPr>
        <p:spPr>
          <a:xfrm>
            <a:off x="1031171" y="1753071"/>
            <a:ext cx="284052" cy="307777"/>
          </a:xfrm>
          <a:prstGeom prst="rect">
            <a:avLst/>
          </a:prstGeom>
          <a:solidFill>
            <a:schemeClr val="bg1"/>
          </a:solidFill>
        </p:spPr>
        <p:txBody>
          <a:bodyPr wrap="none" rtlCol="0">
            <a:spAutoFit/>
          </a:bodyPr>
          <a:lstStyle/>
          <a:p>
            <a:r>
              <a:rPr lang="en-US" sz="1400" dirty="0" smtClean="0"/>
              <a:t>2</a:t>
            </a:r>
            <a:endParaRPr lang="en-GB" sz="1400" dirty="0"/>
          </a:p>
        </p:txBody>
      </p:sp>
      <p:sp>
        <p:nvSpPr>
          <p:cNvPr id="7" name="TextBox 6"/>
          <p:cNvSpPr txBox="1"/>
          <p:nvPr/>
        </p:nvSpPr>
        <p:spPr>
          <a:xfrm>
            <a:off x="2339752" y="1753071"/>
            <a:ext cx="284052" cy="307777"/>
          </a:xfrm>
          <a:prstGeom prst="rect">
            <a:avLst/>
          </a:prstGeom>
          <a:solidFill>
            <a:schemeClr val="bg1"/>
          </a:solidFill>
        </p:spPr>
        <p:txBody>
          <a:bodyPr wrap="none" rtlCol="0">
            <a:spAutoFit/>
          </a:bodyPr>
          <a:lstStyle/>
          <a:p>
            <a:r>
              <a:rPr lang="en-US" sz="1400" dirty="0" smtClean="0"/>
              <a:t>2</a:t>
            </a:r>
            <a:endParaRPr lang="en-GB" sz="1400" dirty="0"/>
          </a:p>
        </p:txBody>
      </p:sp>
      <p:sp>
        <p:nvSpPr>
          <p:cNvPr id="8" name="TextBox 7"/>
          <p:cNvSpPr txBox="1"/>
          <p:nvPr/>
        </p:nvSpPr>
        <p:spPr>
          <a:xfrm>
            <a:off x="1911684" y="1753071"/>
            <a:ext cx="284052" cy="307777"/>
          </a:xfrm>
          <a:prstGeom prst="rect">
            <a:avLst/>
          </a:prstGeom>
          <a:solidFill>
            <a:schemeClr val="bg1"/>
          </a:solidFill>
        </p:spPr>
        <p:txBody>
          <a:bodyPr wrap="none" rtlCol="0">
            <a:spAutoFit/>
          </a:bodyPr>
          <a:lstStyle/>
          <a:p>
            <a:r>
              <a:rPr lang="en-US" sz="1400" dirty="0" smtClean="0"/>
              <a:t>2</a:t>
            </a:r>
            <a:endParaRPr lang="en-GB" sz="1400" dirty="0"/>
          </a:p>
        </p:txBody>
      </p:sp>
      <p:sp>
        <p:nvSpPr>
          <p:cNvPr id="9" name="TextBox 8"/>
          <p:cNvSpPr txBox="1"/>
          <p:nvPr/>
        </p:nvSpPr>
        <p:spPr>
          <a:xfrm>
            <a:off x="4691142" y="1753071"/>
            <a:ext cx="284052" cy="307777"/>
          </a:xfrm>
          <a:prstGeom prst="rect">
            <a:avLst/>
          </a:prstGeom>
          <a:solidFill>
            <a:schemeClr val="bg1"/>
          </a:solidFill>
        </p:spPr>
        <p:txBody>
          <a:bodyPr wrap="none" rtlCol="0">
            <a:spAutoFit/>
          </a:bodyPr>
          <a:lstStyle/>
          <a:p>
            <a:r>
              <a:rPr lang="en-US" sz="1400" dirty="0" smtClean="0"/>
              <a:t>2</a:t>
            </a:r>
            <a:endParaRPr lang="en-GB" sz="1400" dirty="0"/>
          </a:p>
        </p:txBody>
      </p:sp>
      <p:sp>
        <p:nvSpPr>
          <p:cNvPr id="10" name="TextBox 9"/>
          <p:cNvSpPr txBox="1"/>
          <p:nvPr/>
        </p:nvSpPr>
        <p:spPr>
          <a:xfrm>
            <a:off x="7211422" y="1753071"/>
            <a:ext cx="284052" cy="307777"/>
          </a:xfrm>
          <a:prstGeom prst="rect">
            <a:avLst/>
          </a:prstGeom>
          <a:solidFill>
            <a:schemeClr val="bg1"/>
          </a:solidFill>
        </p:spPr>
        <p:txBody>
          <a:bodyPr wrap="none" rtlCol="0">
            <a:spAutoFit/>
          </a:bodyPr>
          <a:lstStyle/>
          <a:p>
            <a:r>
              <a:rPr lang="en-US" sz="1400" dirty="0" smtClean="0"/>
              <a:t>2</a:t>
            </a:r>
            <a:endParaRPr lang="en-GB" sz="1400" dirty="0"/>
          </a:p>
        </p:txBody>
      </p:sp>
      <p:sp>
        <p:nvSpPr>
          <p:cNvPr id="11" name="TextBox 10"/>
          <p:cNvSpPr txBox="1"/>
          <p:nvPr/>
        </p:nvSpPr>
        <p:spPr>
          <a:xfrm>
            <a:off x="8219534" y="1753071"/>
            <a:ext cx="284052" cy="307777"/>
          </a:xfrm>
          <a:prstGeom prst="rect">
            <a:avLst/>
          </a:prstGeom>
          <a:solidFill>
            <a:schemeClr val="bg1"/>
          </a:solidFill>
        </p:spPr>
        <p:txBody>
          <a:bodyPr wrap="none" rtlCol="0">
            <a:spAutoFit/>
          </a:bodyPr>
          <a:lstStyle/>
          <a:p>
            <a:r>
              <a:rPr lang="en-US" sz="1400" dirty="0" smtClean="0"/>
              <a:t>2</a:t>
            </a:r>
            <a:endParaRPr lang="en-GB" sz="1400" dirty="0"/>
          </a:p>
        </p:txBody>
      </p:sp>
      <p:sp>
        <p:nvSpPr>
          <p:cNvPr id="5" name="TextBox 4"/>
          <p:cNvSpPr txBox="1"/>
          <p:nvPr/>
        </p:nvSpPr>
        <p:spPr>
          <a:xfrm>
            <a:off x="2626573" y="1753071"/>
            <a:ext cx="433132" cy="307777"/>
          </a:xfrm>
          <a:prstGeom prst="rect">
            <a:avLst/>
          </a:prstGeom>
          <a:solidFill>
            <a:schemeClr val="bg1"/>
          </a:solidFill>
        </p:spPr>
        <p:txBody>
          <a:bodyPr wrap="none" rtlCol="0">
            <a:spAutoFit/>
          </a:bodyPr>
          <a:lstStyle/>
          <a:p>
            <a:r>
              <a:rPr lang="en-US" sz="1400" dirty="0" smtClean="0"/>
              <a:t>1.5</a:t>
            </a:r>
            <a:endParaRPr lang="en-GB" sz="1400" dirty="0"/>
          </a:p>
        </p:txBody>
      </p:sp>
      <p:sp>
        <p:nvSpPr>
          <p:cNvPr id="13" name="TextBox 12"/>
          <p:cNvSpPr txBox="1"/>
          <p:nvPr/>
        </p:nvSpPr>
        <p:spPr>
          <a:xfrm>
            <a:off x="3851920" y="1753071"/>
            <a:ext cx="433132" cy="307777"/>
          </a:xfrm>
          <a:prstGeom prst="rect">
            <a:avLst/>
          </a:prstGeom>
          <a:solidFill>
            <a:schemeClr val="bg1"/>
          </a:solidFill>
        </p:spPr>
        <p:txBody>
          <a:bodyPr wrap="none" rtlCol="0">
            <a:spAutoFit/>
          </a:bodyPr>
          <a:lstStyle/>
          <a:p>
            <a:r>
              <a:rPr lang="en-US" sz="1400" dirty="0" smtClean="0"/>
              <a:t>1.5</a:t>
            </a:r>
            <a:endParaRPr lang="en-GB" sz="1400" dirty="0"/>
          </a:p>
        </p:txBody>
      </p:sp>
      <p:sp>
        <p:nvSpPr>
          <p:cNvPr id="12" name="TextBox 11"/>
          <p:cNvSpPr txBox="1"/>
          <p:nvPr/>
        </p:nvSpPr>
        <p:spPr>
          <a:xfrm>
            <a:off x="3418788" y="1753071"/>
            <a:ext cx="433132" cy="307777"/>
          </a:xfrm>
          <a:prstGeom prst="rect">
            <a:avLst/>
          </a:prstGeom>
          <a:solidFill>
            <a:schemeClr val="bg1"/>
          </a:solidFill>
        </p:spPr>
        <p:txBody>
          <a:bodyPr wrap="none" rtlCol="0">
            <a:spAutoFit/>
          </a:bodyPr>
          <a:lstStyle/>
          <a:p>
            <a:r>
              <a:rPr lang="en-US" sz="1400" dirty="0" smtClean="0"/>
              <a:t>1.6</a:t>
            </a:r>
            <a:endParaRPr lang="en-GB" sz="1400" dirty="0"/>
          </a:p>
        </p:txBody>
      </p:sp>
      <p:sp>
        <p:nvSpPr>
          <p:cNvPr id="15" name="TextBox 14"/>
          <p:cNvSpPr txBox="1"/>
          <p:nvPr/>
        </p:nvSpPr>
        <p:spPr>
          <a:xfrm>
            <a:off x="4282757" y="1753071"/>
            <a:ext cx="433132" cy="307777"/>
          </a:xfrm>
          <a:prstGeom prst="rect">
            <a:avLst/>
          </a:prstGeom>
          <a:solidFill>
            <a:schemeClr val="bg1"/>
          </a:solidFill>
        </p:spPr>
        <p:txBody>
          <a:bodyPr wrap="none" rtlCol="0">
            <a:spAutoFit/>
          </a:bodyPr>
          <a:lstStyle/>
          <a:p>
            <a:r>
              <a:rPr lang="en-US" sz="1400" dirty="0" smtClean="0"/>
              <a:t>1.6</a:t>
            </a:r>
            <a:endParaRPr lang="en-GB" sz="1400" dirty="0"/>
          </a:p>
        </p:txBody>
      </p:sp>
      <p:sp>
        <p:nvSpPr>
          <p:cNvPr id="14" name="TextBox 13"/>
          <p:cNvSpPr txBox="1"/>
          <p:nvPr/>
        </p:nvSpPr>
        <p:spPr>
          <a:xfrm>
            <a:off x="588162" y="1753071"/>
            <a:ext cx="383438" cy="307777"/>
          </a:xfrm>
          <a:prstGeom prst="rect">
            <a:avLst/>
          </a:prstGeom>
          <a:solidFill>
            <a:schemeClr val="bg1"/>
          </a:solidFill>
        </p:spPr>
        <p:txBody>
          <a:bodyPr wrap="none" rtlCol="0">
            <a:spAutoFit/>
          </a:bodyPr>
          <a:lstStyle/>
          <a:p>
            <a:r>
              <a:rPr lang="en-US" sz="1400" dirty="0" smtClean="0"/>
              <a:t>20</a:t>
            </a:r>
            <a:endParaRPr lang="en-GB" sz="1400" dirty="0"/>
          </a:p>
        </p:txBody>
      </p:sp>
      <p:sp>
        <p:nvSpPr>
          <p:cNvPr id="17" name="TextBox 16"/>
          <p:cNvSpPr txBox="1"/>
          <p:nvPr/>
        </p:nvSpPr>
        <p:spPr>
          <a:xfrm>
            <a:off x="6492818" y="1753071"/>
            <a:ext cx="383438" cy="307777"/>
          </a:xfrm>
          <a:prstGeom prst="rect">
            <a:avLst/>
          </a:prstGeom>
          <a:solidFill>
            <a:schemeClr val="bg1"/>
          </a:solidFill>
        </p:spPr>
        <p:txBody>
          <a:bodyPr wrap="none" rtlCol="0">
            <a:spAutoFit/>
          </a:bodyPr>
          <a:lstStyle/>
          <a:p>
            <a:r>
              <a:rPr lang="en-US" sz="1400" dirty="0" smtClean="0"/>
              <a:t>20</a:t>
            </a:r>
            <a:endParaRPr lang="en-GB" sz="1400" dirty="0"/>
          </a:p>
        </p:txBody>
      </p:sp>
      <p:sp>
        <p:nvSpPr>
          <p:cNvPr id="18" name="TextBox 17"/>
          <p:cNvSpPr txBox="1"/>
          <p:nvPr/>
        </p:nvSpPr>
        <p:spPr>
          <a:xfrm>
            <a:off x="7452320" y="1753071"/>
            <a:ext cx="383438" cy="307777"/>
          </a:xfrm>
          <a:prstGeom prst="rect">
            <a:avLst/>
          </a:prstGeom>
          <a:solidFill>
            <a:schemeClr val="bg1"/>
          </a:solidFill>
        </p:spPr>
        <p:txBody>
          <a:bodyPr wrap="none" rtlCol="0">
            <a:spAutoFit/>
          </a:bodyPr>
          <a:lstStyle/>
          <a:p>
            <a:r>
              <a:rPr lang="en-US" sz="1400" dirty="0" smtClean="0"/>
              <a:t>30</a:t>
            </a:r>
            <a:endParaRPr lang="en-GB" sz="1400" dirty="0"/>
          </a:p>
        </p:txBody>
      </p:sp>
      <p:sp>
        <p:nvSpPr>
          <p:cNvPr id="19" name="TextBox 18"/>
          <p:cNvSpPr txBox="1"/>
          <p:nvPr/>
        </p:nvSpPr>
        <p:spPr>
          <a:xfrm>
            <a:off x="7788962" y="1753071"/>
            <a:ext cx="383438" cy="307777"/>
          </a:xfrm>
          <a:prstGeom prst="rect">
            <a:avLst/>
          </a:prstGeom>
          <a:solidFill>
            <a:schemeClr val="bg1"/>
          </a:solidFill>
        </p:spPr>
        <p:txBody>
          <a:bodyPr wrap="none" rtlCol="0">
            <a:spAutoFit/>
          </a:bodyPr>
          <a:lstStyle/>
          <a:p>
            <a:r>
              <a:rPr lang="en-US" sz="1400" dirty="0" smtClean="0"/>
              <a:t>30</a:t>
            </a:r>
            <a:endParaRPr lang="en-GB" sz="1400" dirty="0"/>
          </a:p>
        </p:txBody>
      </p:sp>
      <p:sp>
        <p:nvSpPr>
          <p:cNvPr id="20" name="TextBox 19"/>
          <p:cNvSpPr txBox="1"/>
          <p:nvPr/>
        </p:nvSpPr>
        <p:spPr>
          <a:xfrm>
            <a:off x="8581050" y="1753071"/>
            <a:ext cx="383438" cy="307777"/>
          </a:xfrm>
          <a:prstGeom prst="rect">
            <a:avLst/>
          </a:prstGeom>
          <a:solidFill>
            <a:schemeClr val="bg1"/>
          </a:solidFill>
        </p:spPr>
        <p:txBody>
          <a:bodyPr wrap="none" rtlCol="0">
            <a:spAutoFit/>
          </a:bodyPr>
          <a:lstStyle/>
          <a:p>
            <a:r>
              <a:rPr lang="en-US" sz="1400" dirty="0" smtClean="0"/>
              <a:t>30</a:t>
            </a:r>
            <a:endParaRPr lang="en-GB" sz="1400" dirty="0"/>
          </a:p>
        </p:txBody>
      </p:sp>
      <p:sp>
        <p:nvSpPr>
          <p:cNvPr id="21" name="TextBox 20"/>
          <p:cNvSpPr txBox="1"/>
          <p:nvPr/>
        </p:nvSpPr>
        <p:spPr>
          <a:xfrm>
            <a:off x="6876256" y="1753071"/>
            <a:ext cx="383438" cy="307777"/>
          </a:xfrm>
          <a:prstGeom prst="rect">
            <a:avLst/>
          </a:prstGeom>
          <a:solidFill>
            <a:schemeClr val="bg1"/>
          </a:solidFill>
        </p:spPr>
        <p:txBody>
          <a:bodyPr wrap="none" rtlCol="0">
            <a:spAutoFit/>
          </a:bodyPr>
          <a:lstStyle/>
          <a:p>
            <a:r>
              <a:rPr lang="en-US" sz="1400" dirty="0" smtClean="0"/>
              <a:t>30</a:t>
            </a:r>
            <a:endParaRPr lang="en-GB" sz="1400" dirty="0"/>
          </a:p>
        </p:txBody>
      </p:sp>
      <p:sp>
        <p:nvSpPr>
          <p:cNvPr id="22" name="TextBox 21"/>
          <p:cNvSpPr txBox="1"/>
          <p:nvPr/>
        </p:nvSpPr>
        <p:spPr>
          <a:xfrm>
            <a:off x="1452258" y="1753071"/>
            <a:ext cx="383438" cy="307777"/>
          </a:xfrm>
          <a:prstGeom prst="rect">
            <a:avLst/>
          </a:prstGeom>
          <a:solidFill>
            <a:schemeClr val="bg1"/>
          </a:solidFill>
        </p:spPr>
        <p:txBody>
          <a:bodyPr wrap="none" rtlCol="0">
            <a:spAutoFit/>
          </a:bodyPr>
          <a:lstStyle/>
          <a:p>
            <a:r>
              <a:rPr lang="en-US" sz="1400" dirty="0" smtClean="0"/>
              <a:t>20</a:t>
            </a:r>
            <a:endParaRPr lang="en-GB" sz="1400" dirty="0"/>
          </a:p>
        </p:txBody>
      </p:sp>
      <p:sp>
        <p:nvSpPr>
          <p:cNvPr id="23" name="TextBox 22"/>
          <p:cNvSpPr txBox="1"/>
          <p:nvPr/>
        </p:nvSpPr>
        <p:spPr>
          <a:xfrm>
            <a:off x="3058748" y="1753071"/>
            <a:ext cx="433132" cy="307777"/>
          </a:xfrm>
          <a:prstGeom prst="rect">
            <a:avLst/>
          </a:prstGeom>
          <a:solidFill>
            <a:schemeClr val="bg1"/>
          </a:solidFill>
        </p:spPr>
        <p:txBody>
          <a:bodyPr wrap="none" rtlCol="0">
            <a:spAutoFit/>
          </a:bodyPr>
          <a:lstStyle/>
          <a:p>
            <a:r>
              <a:rPr lang="en-US" sz="1400" dirty="0" smtClean="0"/>
              <a:t>1.7</a:t>
            </a:r>
            <a:endParaRPr lang="en-GB" sz="1400" dirty="0"/>
          </a:p>
        </p:txBody>
      </p:sp>
      <p:sp>
        <p:nvSpPr>
          <p:cNvPr id="24" name="TextBox 23"/>
          <p:cNvSpPr txBox="1"/>
          <p:nvPr/>
        </p:nvSpPr>
        <p:spPr>
          <a:xfrm>
            <a:off x="5004048" y="1753071"/>
            <a:ext cx="284052" cy="307777"/>
          </a:xfrm>
          <a:prstGeom prst="rect">
            <a:avLst/>
          </a:prstGeom>
          <a:solidFill>
            <a:schemeClr val="bg1"/>
          </a:solidFill>
        </p:spPr>
        <p:txBody>
          <a:bodyPr wrap="none" rtlCol="0">
            <a:spAutoFit/>
          </a:bodyPr>
          <a:lstStyle/>
          <a:p>
            <a:r>
              <a:rPr lang="en-US" sz="1400" dirty="0" smtClean="0"/>
              <a:t>3</a:t>
            </a:r>
            <a:endParaRPr lang="en-GB" sz="1400" dirty="0"/>
          </a:p>
        </p:txBody>
      </p:sp>
      <p:sp>
        <p:nvSpPr>
          <p:cNvPr id="25" name="TextBox 24"/>
          <p:cNvSpPr txBox="1"/>
          <p:nvPr/>
        </p:nvSpPr>
        <p:spPr>
          <a:xfrm>
            <a:off x="5436096" y="1753071"/>
            <a:ext cx="284052" cy="307777"/>
          </a:xfrm>
          <a:prstGeom prst="rect">
            <a:avLst/>
          </a:prstGeom>
          <a:solidFill>
            <a:schemeClr val="bg1"/>
          </a:solidFill>
        </p:spPr>
        <p:txBody>
          <a:bodyPr wrap="none" rtlCol="0">
            <a:spAutoFit/>
          </a:bodyPr>
          <a:lstStyle/>
          <a:p>
            <a:r>
              <a:rPr lang="en-US" sz="1400" dirty="0" smtClean="0"/>
              <a:t>4</a:t>
            </a:r>
            <a:endParaRPr lang="en-GB" sz="1400" dirty="0"/>
          </a:p>
        </p:txBody>
      </p:sp>
      <p:sp>
        <p:nvSpPr>
          <p:cNvPr id="26" name="TextBox 25"/>
          <p:cNvSpPr txBox="1"/>
          <p:nvPr/>
        </p:nvSpPr>
        <p:spPr>
          <a:xfrm>
            <a:off x="5724128" y="1753071"/>
            <a:ext cx="284052" cy="307777"/>
          </a:xfrm>
          <a:prstGeom prst="rect">
            <a:avLst/>
          </a:prstGeom>
          <a:solidFill>
            <a:schemeClr val="bg1"/>
          </a:solidFill>
        </p:spPr>
        <p:txBody>
          <a:bodyPr wrap="none" rtlCol="0">
            <a:spAutoFit/>
          </a:bodyPr>
          <a:lstStyle/>
          <a:p>
            <a:r>
              <a:rPr lang="en-US" sz="1400" dirty="0" smtClean="0"/>
              <a:t>5</a:t>
            </a:r>
            <a:endParaRPr lang="en-GB" sz="1400" dirty="0"/>
          </a:p>
        </p:txBody>
      </p:sp>
      <p:sp>
        <p:nvSpPr>
          <p:cNvPr id="27" name="TextBox 26"/>
          <p:cNvSpPr txBox="1"/>
          <p:nvPr/>
        </p:nvSpPr>
        <p:spPr>
          <a:xfrm>
            <a:off x="6160156" y="1753071"/>
            <a:ext cx="383438" cy="307777"/>
          </a:xfrm>
          <a:prstGeom prst="rect">
            <a:avLst/>
          </a:prstGeom>
          <a:solidFill>
            <a:schemeClr val="bg1"/>
          </a:solidFill>
        </p:spPr>
        <p:txBody>
          <a:bodyPr wrap="none" rtlCol="0">
            <a:spAutoFit/>
          </a:bodyPr>
          <a:lstStyle/>
          <a:p>
            <a:r>
              <a:rPr lang="en-US" sz="1400" dirty="0" smtClean="0"/>
              <a:t>10</a:t>
            </a:r>
            <a:endParaRPr lang="en-GB" sz="1400" dirty="0"/>
          </a:p>
        </p:txBody>
      </p:sp>
      <p:sp>
        <p:nvSpPr>
          <p:cNvPr id="28" name="TextBox 27"/>
          <p:cNvSpPr txBox="1"/>
          <p:nvPr/>
        </p:nvSpPr>
        <p:spPr>
          <a:xfrm>
            <a:off x="6835511" y="6525344"/>
            <a:ext cx="2345001" cy="307777"/>
          </a:xfrm>
          <a:prstGeom prst="rect">
            <a:avLst/>
          </a:prstGeom>
          <a:noFill/>
        </p:spPr>
        <p:txBody>
          <a:bodyPr wrap="none" rtlCol="0">
            <a:spAutoFit/>
          </a:bodyPr>
          <a:lstStyle/>
          <a:p>
            <a:r>
              <a:rPr lang="en-US" sz="1400" dirty="0" smtClean="0"/>
              <a:t>JZ Young (1937) J </a:t>
            </a:r>
            <a:r>
              <a:rPr lang="en-US" sz="1400" dirty="0" err="1" smtClean="0"/>
              <a:t>Exp</a:t>
            </a:r>
            <a:r>
              <a:rPr lang="en-US" sz="1400" dirty="0" smtClean="0"/>
              <a:t> Biol</a:t>
            </a:r>
            <a:endParaRPr lang="en-GB" sz="1400" dirty="0"/>
          </a:p>
        </p:txBody>
      </p:sp>
    </p:spTree>
    <p:extLst>
      <p:ext uri="{BB962C8B-B14F-4D97-AF65-F5344CB8AC3E}">
        <p14:creationId xmlns:p14="http://schemas.microsoft.com/office/powerpoint/2010/main" val="1592287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04775"/>
            <a:ext cx="9144000" cy="3323987"/>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srgbClr val="000000"/>
                </a:solidFill>
              </a:rPr>
              <a:t>1780’s </a:t>
            </a:r>
            <a:r>
              <a:rPr lang="en-US" sz="1400" dirty="0">
                <a:solidFill>
                  <a:srgbClr val="000000"/>
                </a:solidFill>
              </a:rPr>
              <a:t> </a:t>
            </a:r>
            <a:r>
              <a:rPr lang="en-US" sz="1400" dirty="0" err="1">
                <a:solidFill>
                  <a:srgbClr val="000000"/>
                </a:solidFill>
              </a:rPr>
              <a:t>Galavni’s</a:t>
            </a:r>
            <a:r>
              <a:rPr lang="en-US" sz="1400" dirty="0">
                <a:solidFill>
                  <a:srgbClr val="000000"/>
                </a:solidFill>
              </a:rPr>
              <a:t> experiments with “Animal Electricity” establish that nerves are conductors of electricity and not of fluid, establishing the basis for neurophysiology </a:t>
            </a:r>
            <a:endParaRPr lang="en-US" sz="1400" b="1" dirty="0">
              <a:solidFill>
                <a:srgbClr val="000000"/>
              </a:solidFill>
            </a:endParaRPr>
          </a:p>
          <a:p>
            <a:pPr fontAlgn="base">
              <a:spcBef>
                <a:spcPct val="0"/>
              </a:spcBef>
              <a:spcAft>
                <a:spcPct val="0"/>
              </a:spcAft>
            </a:pPr>
            <a:endParaRPr lang="en-US" sz="1400" b="1" dirty="0">
              <a:solidFill>
                <a:srgbClr val="000000"/>
              </a:solidFill>
            </a:endParaRPr>
          </a:p>
          <a:p>
            <a:pPr fontAlgn="base">
              <a:spcBef>
                <a:spcPct val="0"/>
              </a:spcBef>
              <a:spcAft>
                <a:spcPct val="0"/>
              </a:spcAft>
            </a:pPr>
            <a:r>
              <a:rPr lang="en-US" sz="1400" b="1" dirty="0">
                <a:solidFill>
                  <a:srgbClr val="000000"/>
                </a:solidFill>
              </a:rPr>
              <a:t> 1848</a:t>
            </a:r>
            <a:r>
              <a:rPr lang="en-US" sz="1400" dirty="0">
                <a:solidFill>
                  <a:srgbClr val="000000"/>
                </a:solidFill>
              </a:rPr>
              <a:t> Emile Du-Bois </a:t>
            </a:r>
            <a:r>
              <a:rPr lang="en-US" sz="1400" dirty="0" err="1">
                <a:solidFill>
                  <a:srgbClr val="000000"/>
                </a:solidFill>
              </a:rPr>
              <a:t>Reymond</a:t>
            </a:r>
            <a:r>
              <a:rPr lang="en-US" sz="1400" dirty="0">
                <a:solidFill>
                  <a:srgbClr val="000000"/>
                </a:solidFill>
              </a:rPr>
              <a:t> (1818 - 1896) discovered the nerve injury current and the \negative" variation (the nerve action potential). </a:t>
            </a:r>
            <a:endParaRPr lang="en-US" sz="1400" dirty="0" smtClean="0">
              <a:solidFill>
                <a:srgbClr val="000000"/>
              </a:solidFill>
            </a:endParaRPr>
          </a:p>
          <a:p>
            <a:pPr fontAlgn="base">
              <a:spcBef>
                <a:spcPct val="0"/>
              </a:spcBef>
              <a:spcAft>
                <a:spcPct val="0"/>
              </a:spcAft>
            </a:pPr>
            <a:endParaRPr lang="en-US" sz="1400" dirty="0" smtClean="0">
              <a:solidFill>
                <a:srgbClr val="000000"/>
              </a:solidFill>
            </a:endParaRPr>
          </a:p>
          <a:p>
            <a:pPr fontAlgn="base">
              <a:spcBef>
                <a:spcPct val="0"/>
              </a:spcBef>
              <a:spcAft>
                <a:spcPct val="0"/>
              </a:spcAft>
            </a:pPr>
            <a:r>
              <a:rPr lang="en-US" sz="1400" b="1" dirty="0" smtClean="0">
                <a:solidFill>
                  <a:srgbClr val="000000"/>
                </a:solidFill>
              </a:rPr>
              <a:t>1888</a:t>
            </a:r>
            <a:r>
              <a:rPr lang="en-US" sz="1400" dirty="0" smtClean="0">
                <a:solidFill>
                  <a:srgbClr val="000000"/>
                </a:solidFill>
              </a:rPr>
              <a:t>  </a:t>
            </a:r>
            <a:r>
              <a:rPr lang="en-AU" sz="1400" dirty="0" smtClean="0">
                <a:solidFill>
                  <a:srgbClr val="000000"/>
                </a:solidFill>
              </a:rPr>
              <a:t>Walther </a:t>
            </a:r>
            <a:r>
              <a:rPr lang="en-AU" sz="1400" dirty="0">
                <a:solidFill>
                  <a:srgbClr val="000000"/>
                </a:solidFill>
              </a:rPr>
              <a:t>Nernst develops a theory of electrical potentials based on diffusion of ions in solution. </a:t>
            </a:r>
            <a:endParaRPr lang="en-AU" sz="1400" dirty="0" smtClean="0">
              <a:solidFill>
                <a:srgbClr val="000000"/>
              </a:solidFill>
            </a:endParaRPr>
          </a:p>
          <a:p>
            <a:pPr marL="342900" indent="-342900" fontAlgn="base">
              <a:spcBef>
                <a:spcPct val="0"/>
              </a:spcBef>
              <a:spcAft>
                <a:spcPct val="0"/>
              </a:spcAft>
              <a:buAutoNum type="arabicPlain" startAt="1888"/>
            </a:pPr>
            <a:endParaRPr lang="en-AU" sz="1400" dirty="0" smtClean="0">
              <a:solidFill>
                <a:srgbClr val="000000"/>
              </a:solidFill>
            </a:endParaRPr>
          </a:p>
          <a:p>
            <a:pPr marL="342900" indent="-342900" fontAlgn="base">
              <a:spcBef>
                <a:spcPct val="0"/>
              </a:spcBef>
              <a:spcAft>
                <a:spcPct val="0"/>
              </a:spcAft>
            </a:pPr>
            <a:r>
              <a:rPr lang="en-AU" sz="1400" b="1" dirty="0" smtClean="0">
                <a:solidFill>
                  <a:srgbClr val="000000"/>
                </a:solidFill>
              </a:rPr>
              <a:t>1896</a:t>
            </a:r>
            <a:r>
              <a:rPr lang="en-AU" sz="1400" dirty="0" smtClean="0">
                <a:solidFill>
                  <a:srgbClr val="000000"/>
                </a:solidFill>
              </a:rPr>
              <a:t>  Bernstein proposes K</a:t>
            </a:r>
            <a:r>
              <a:rPr lang="en-AU" sz="1400" baseline="30000" dirty="0" smtClean="0">
                <a:solidFill>
                  <a:srgbClr val="000000"/>
                </a:solidFill>
              </a:rPr>
              <a:t>+</a:t>
            </a:r>
            <a:r>
              <a:rPr lang="en-AU" sz="1400" dirty="0" smtClean="0">
                <a:solidFill>
                  <a:srgbClr val="000000"/>
                </a:solidFill>
              </a:rPr>
              <a:t> selective membrane to explain Resting Potential </a:t>
            </a:r>
            <a:endParaRPr lang="en-US" sz="1400" dirty="0">
              <a:solidFill>
                <a:srgbClr val="000000"/>
              </a:solidFill>
            </a:endParaRPr>
          </a:p>
          <a:p>
            <a:pPr fontAlgn="base">
              <a:spcBef>
                <a:spcPct val="0"/>
              </a:spcBef>
              <a:spcAft>
                <a:spcPct val="0"/>
              </a:spcAft>
            </a:pPr>
            <a:r>
              <a:rPr lang="en-US" sz="1400" dirty="0">
                <a:solidFill>
                  <a:srgbClr val="000000"/>
                </a:solidFill>
              </a:rPr>
              <a:t> </a:t>
            </a:r>
          </a:p>
          <a:p>
            <a:pPr fontAlgn="base">
              <a:spcBef>
                <a:spcPct val="0"/>
              </a:spcBef>
              <a:spcAft>
                <a:spcPct val="0"/>
              </a:spcAft>
            </a:pPr>
            <a:r>
              <a:rPr lang="en-US" sz="1400" b="1" dirty="0">
                <a:solidFill>
                  <a:srgbClr val="000000"/>
                </a:solidFill>
              </a:rPr>
              <a:t>1902</a:t>
            </a:r>
            <a:r>
              <a:rPr lang="en-US" sz="1400" dirty="0">
                <a:solidFill>
                  <a:srgbClr val="000000"/>
                </a:solidFill>
              </a:rPr>
              <a:t> Bernstein predicted massive increase in non-selective membrane permeability during an action potential. This was subsequently referred to as the Bernstein Hypothesis.</a:t>
            </a:r>
          </a:p>
          <a:p>
            <a:pPr fontAlgn="base">
              <a:spcBef>
                <a:spcPct val="0"/>
              </a:spcBef>
              <a:spcAft>
                <a:spcPct val="0"/>
              </a:spcAft>
            </a:pPr>
            <a:r>
              <a:rPr lang="en-US" sz="1400" dirty="0">
                <a:solidFill>
                  <a:srgbClr val="000000"/>
                </a:solidFill>
              </a:rPr>
              <a:t> </a:t>
            </a:r>
          </a:p>
          <a:p>
            <a:pPr fontAlgn="base">
              <a:spcBef>
                <a:spcPct val="0"/>
              </a:spcBef>
              <a:spcAft>
                <a:spcPct val="0"/>
              </a:spcAft>
            </a:pPr>
            <a:r>
              <a:rPr lang="en-US" sz="1400" b="1" dirty="0" smtClean="0">
                <a:solidFill>
                  <a:srgbClr val="000000"/>
                </a:solidFill>
              </a:rPr>
              <a:t>1937</a:t>
            </a:r>
            <a:r>
              <a:rPr lang="en-US" sz="1400" dirty="0" smtClean="0">
                <a:solidFill>
                  <a:srgbClr val="000000"/>
                </a:solidFill>
              </a:rPr>
              <a:t> JZ Young introduces the squid axon as a preparation for </a:t>
            </a:r>
            <a:r>
              <a:rPr lang="en-US" sz="1400" dirty="0" err="1" smtClean="0">
                <a:solidFill>
                  <a:srgbClr val="000000"/>
                </a:solidFill>
              </a:rPr>
              <a:t>electrphysiology</a:t>
            </a:r>
            <a:endParaRPr lang="en-US" sz="1400" dirty="0">
              <a:solidFill>
                <a:srgbClr val="000000"/>
              </a:solidFill>
            </a:endParaRPr>
          </a:p>
          <a:p>
            <a:pPr fontAlgn="base">
              <a:spcBef>
                <a:spcPct val="0"/>
              </a:spcBef>
              <a:spcAft>
                <a:spcPct val="0"/>
              </a:spcAft>
            </a:pPr>
            <a:r>
              <a:rPr lang="en-US" sz="1400" dirty="0">
                <a:solidFill>
                  <a:srgbClr val="000000"/>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04775"/>
            <a:ext cx="9144000" cy="3323987"/>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srgbClr val="000000"/>
                </a:solidFill>
              </a:rPr>
              <a:t>1780’s </a:t>
            </a:r>
            <a:r>
              <a:rPr lang="en-US" sz="1400" dirty="0">
                <a:solidFill>
                  <a:srgbClr val="000000"/>
                </a:solidFill>
              </a:rPr>
              <a:t> </a:t>
            </a:r>
            <a:r>
              <a:rPr lang="en-US" sz="1400" dirty="0" err="1">
                <a:solidFill>
                  <a:srgbClr val="000000"/>
                </a:solidFill>
              </a:rPr>
              <a:t>Galavni’s</a:t>
            </a:r>
            <a:r>
              <a:rPr lang="en-US" sz="1400" dirty="0">
                <a:solidFill>
                  <a:srgbClr val="000000"/>
                </a:solidFill>
              </a:rPr>
              <a:t> experiments with “Animal Electricity” establish that nerves are conductors of electricity and not of fluid, establishing the basis for neurophysiology </a:t>
            </a:r>
            <a:endParaRPr lang="en-US" sz="1400" b="1" dirty="0">
              <a:solidFill>
                <a:srgbClr val="000000"/>
              </a:solidFill>
            </a:endParaRPr>
          </a:p>
          <a:p>
            <a:pPr fontAlgn="base">
              <a:spcBef>
                <a:spcPct val="0"/>
              </a:spcBef>
              <a:spcAft>
                <a:spcPct val="0"/>
              </a:spcAft>
            </a:pPr>
            <a:endParaRPr lang="en-US" sz="1400" b="1" dirty="0">
              <a:solidFill>
                <a:srgbClr val="000000"/>
              </a:solidFill>
            </a:endParaRPr>
          </a:p>
          <a:p>
            <a:pPr fontAlgn="base">
              <a:spcBef>
                <a:spcPct val="0"/>
              </a:spcBef>
              <a:spcAft>
                <a:spcPct val="0"/>
              </a:spcAft>
            </a:pPr>
            <a:r>
              <a:rPr lang="en-US" sz="1400" b="1" dirty="0">
                <a:solidFill>
                  <a:srgbClr val="000000"/>
                </a:solidFill>
              </a:rPr>
              <a:t> 1848</a:t>
            </a:r>
            <a:r>
              <a:rPr lang="en-US" sz="1400" dirty="0">
                <a:solidFill>
                  <a:srgbClr val="000000"/>
                </a:solidFill>
              </a:rPr>
              <a:t> Emile Du-Bois </a:t>
            </a:r>
            <a:r>
              <a:rPr lang="en-US" sz="1400" dirty="0" err="1">
                <a:solidFill>
                  <a:srgbClr val="000000"/>
                </a:solidFill>
              </a:rPr>
              <a:t>Reymond</a:t>
            </a:r>
            <a:r>
              <a:rPr lang="en-US" sz="1400" dirty="0">
                <a:solidFill>
                  <a:srgbClr val="000000"/>
                </a:solidFill>
              </a:rPr>
              <a:t> (1818 - 1896) discovered the nerve injury current and the \negative" variation (the nerve action potential). </a:t>
            </a:r>
            <a:endParaRPr lang="en-US" sz="1400" dirty="0" smtClean="0">
              <a:solidFill>
                <a:srgbClr val="000000"/>
              </a:solidFill>
            </a:endParaRPr>
          </a:p>
          <a:p>
            <a:pPr fontAlgn="base">
              <a:spcBef>
                <a:spcPct val="0"/>
              </a:spcBef>
              <a:spcAft>
                <a:spcPct val="0"/>
              </a:spcAft>
            </a:pPr>
            <a:endParaRPr lang="en-US" sz="1400" dirty="0" smtClean="0">
              <a:solidFill>
                <a:srgbClr val="000000"/>
              </a:solidFill>
            </a:endParaRPr>
          </a:p>
          <a:p>
            <a:pPr fontAlgn="base">
              <a:spcBef>
                <a:spcPct val="0"/>
              </a:spcBef>
              <a:spcAft>
                <a:spcPct val="0"/>
              </a:spcAft>
            </a:pPr>
            <a:r>
              <a:rPr lang="en-US" sz="1400" b="1" dirty="0" smtClean="0">
                <a:solidFill>
                  <a:srgbClr val="000000"/>
                </a:solidFill>
              </a:rPr>
              <a:t>1888</a:t>
            </a:r>
            <a:r>
              <a:rPr lang="en-US" sz="1400" dirty="0" smtClean="0">
                <a:solidFill>
                  <a:srgbClr val="000000"/>
                </a:solidFill>
              </a:rPr>
              <a:t>  </a:t>
            </a:r>
            <a:r>
              <a:rPr lang="en-AU" sz="1400" dirty="0" smtClean="0">
                <a:solidFill>
                  <a:srgbClr val="000000"/>
                </a:solidFill>
              </a:rPr>
              <a:t>Walther </a:t>
            </a:r>
            <a:r>
              <a:rPr lang="en-AU" sz="1400" dirty="0">
                <a:solidFill>
                  <a:srgbClr val="000000"/>
                </a:solidFill>
              </a:rPr>
              <a:t>Nernst develops a theory of electrical potentials based on diffusion of ions in solution. </a:t>
            </a:r>
            <a:endParaRPr lang="en-AU" sz="1400" dirty="0" smtClean="0">
              <a:solidFill>
                <a:srgbClr val="000000"/>
              </a:solidFill>
            </a:endParaRPr>
          </a:p>
          <a:p>
            <a:pPr marL="342900" indent="-342900" fontAlgn="base">
              <a:spcBef>
                <a:spcPct val="0"/>
              </a:spcBef>
              <a:spcAft>
                <a:spcPct val="0"/>
              </a:spcAft>
              <a:buAutoNum type="arabicPlain" startAt="1888"/>
            </a:pPr>
            <a:endParaRPr lang="en-AU" sz="1400" dirty="0" smtClean="0">
              <a:solidFill>
                <a:srgbClr val="000000"/>
              </a:solidFill>
            </a:endParaRPr>
          </a:p>
          <a:p>
            <a:pPr marL="342900" indent="-342900" fontAlgn="base">
              <a:spcBef>
                <a:spcPct val="0"/>
              </a:spcBef>
              <a:spcAft>
                <a:spcPct val="0"/>
              </a:spcAft>
            </a:pPr>
            <a:r>
              <a:rPr lang="en-AU" sz="1400" b="1" dirty="0" smtClean="0">
                <a:solidFill>
                  <a:srgbClr val="000000"/>
                </a:solidFill>
              </a:rPr>
              <a:t>1896</a:t>
            </a:r>
            <a:r>
              <a:rPr lang="en-AU" sz="1400" dirty="0" smtClean="0">
                <a:solidFill>
                  <a:srgbClr val="000000"/>
                </a:solidFill>
              </a:rPr>
              <a:t>  Bernstein proposes K</a:t>
            </a:r>
            <a:r>
              <a:rPr lang="en-AU" sz="1400" baseline="30000" dirty="0" smtClean="0">
                <a:solidFill>
                  <a:srgbClr val="000000"/>
                </a:solidFill>
              </a:rPr>
              <a:t>+</a:t>
            </a:r>
            <a:r>
              <a:rPr lang="en-AU" sz="1400" dirty="0" smtClean="0">
                <a:solidFill>
                  <a:srgbClr val="000000"/>
                </a:solidFill>
              </a:rPr>
              <a:t> selective membrane to explain Resting Potential </a:t>
            </a:r>
            <a:endParaRPr lang="en-US" sz="1400" dirty="0">
              <a:solidFill>
                <a:srgbClr val="000000"/>
              </a:solidFill>
            </a:endParaRPr>
          </a:p>
          <a:p>
            <a:pPr fontAlgn="base">
              <a:spcBef>
                <a:spcPct val="0"/>
              </a:spcBef>
              <a:spcAft>
                <a:spcPct val="0"/>
              </a:spcAft>
            </a:pPr>
            <a:r>
              <a:rPr lang="en-US" sz="1400" dirty="0">
                <a:solidFill>
                  <a:srgbClr val="000000"/>
                </a:solidFill>
              </a:rPr>
              <a:t> </a:t>
            </a:r>
          </a:p>
          <a:p>
            <a:pPr fontAlgn="base">
              <a:spcBef>
                <a:spcPct val="0"/>
              </a:spcBef>
              <a:spcAft>
                <a:spcPct val="0"/>
              </a:spcAft>
            </a:pPr>
            <a:r>
              <a:rPr lang="en-US" sz="1400" b="1" dirty="0">
                <a:solidFill>
                  <a:srgbClr val="000000"/>
                </a:solidFill>
              </a:rPr>
              <a:t>1902</a:t>
            </a:r>
            <a:r>
              <a:rPr lang="en-US" sz="1400" dirty="0">
                <a:solidFill>
                  <a:srgbClr val="000000"/>
                </a:solidFill>
              </a:rPr>
              <a:t> Bernstein predicted massive increase in non-selective membrane permeability during an action potential. This was subsequently referred to as the Bernstein Hypothesis.</a:t>
            </a:r>
          </a:p>
          <a:p>
            <a:pPr fontAlgn="base">
              <a:spcBef>
                <a:spcPct val="0"/>
              </a:spcBef>
              <a:spcAft>
                <a:spcPct val="0"/>
              </a:spcAft>
            </a:pPr>
            <a:r>
              <a:rPr lang="en-US" sz="1400" dirty="0">
                <a:solidFill>
                  <a:srgbClr val="000000"/>
                </a:solidFill>
              </a:rPr>
              <a:t> </a:t>
            </a:r>
          </a:p>
          <a:p>
            <a:pPr fontAlgn="base">
              <a:spcBef>
                <a:spcPct val="0"/>
              </a:spcBef>
              <a:spcAft>
                <a:spcPct val="0"/>
              </a:spcAft>
            </a:pPr>
            <a:r>
              <a:rPr lang="en-US" sz="1400" b="1" dirty="0" smtClean="0">
                <a:solidFill>
                  <a:srgbClr val="000000"/>
                </a:solidFill>
              </a:rPr>
              <a:t>1937</a:t>
            </a:r>
            <a:r>
              <a:rPr lang="en-US" sz="1400" dirty="0" smtClean="0">
                <a:solidFill>
                  <a:srgbClr val="000000"/>
                </a:solidFill>
              </a:rPr>
              <a:t> JZ Young introduces the squid axon as a preparation for </a:t>
            </a:r>
            <a:r>
              <a:rPr lang="en-US" sz="1400" dirty="0" err="1" smtClean="0">
                <a:solidFill>
                  <a:srgbClr val="000000"/>
                </a:solidFill>
              </a:rPr>
              <a:t>electrphysiology</a:t>
            </a:r>
            <a:endParaRPr lang="en-US" sz="1400" dirty="0">
              <a:solidFill>
                <a:srgbClr val="000000"/>
              </a:solidFill>
            </a:endParaRPr>
          </a:p>
          <a:p>
            <a:pPr fontAlgn="base">
              <a:spcBef>
                <a:spcPct val="0"/>
              </a:spcBef>
              <a:spcAft>
                <a:spcPct val="0"/>
              </a:spcAft>
            </a:pPr>
            <a:r>
              <a:rPr lang="en-US" sz="1400" dirty="0">
                <a:solidFill>
                  <a:srgbClr val="000000"/>
                </a:solidFill>
              </a:rPr>
              <a:t> </a:t>
            </a:r>
          </a:p>
        </p:txBody>
      </p:sp>
      <p:pic>
        <p:nvPicPr>
          <p:cNvPr id="28675" name="Picture 3" descr="wheatstone_bridge"/>
          <p:cNvPicPr>
            <a:picLocks noChangeAspect="1" noChangeArrowheads="1"/>
          </p:cNvPicPr>
          <p:nvPr/>
        </p:nvPicPr>
        <p:blipFill>
          <a:blip r:embed="rId2" cstate="print"/>
          <a:srcRect/>
          <a:stretch>
            <a:fillRect/>
          </a:stretch>
        </p:blipFill>
        <p:spPr bwMode="auto">
          <a:xfrm>
            <a:off x="2700338" y="3789040"/>
            <a:ext cx="4248150" cy="3014663"/>
          </a:xfrm>
          <a:prstGeom prst="rect">
            <a:avLst/>
          </a:prstGeom>
          <a:noFill/>
          <a:ln w="9525">
            <a:noFill/>
            <a:miter lim="800000"/>
            <a:headEnd/>
            <a:tailEnd/>
          </a:ln>
        </p:spPr>
      </p:pic>
    </p:spTree>
    <p:extLst>
      <p:ext uri="{BB962C8B-B14F-4D97-AF65-F5344CB8AC3E}">
        <p14:creationId xmlns:p14="http://schemas.microsoft.com/office/powerpoint/2010/main" val="2678712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0" y="3170271"/>
            <a:ext cx="4432300" cy="3459130"/>
          </a:xfrm>
          <a:prstGeom prst="rect">
            <a:avLst/>
          </a:prstGeom>
          <a:noFill/>
          <a:ln w="9525">
            <a:noFill/>
            <a:miter lim="800000"/>
            <a:headEnd/>
            <a:tailEnd/>
          </a:ln>
        </p:spPr>
      </p:pic>
      <p:sp>
        <p:nvSpPr>
          <p:cNvPr id="29699" name="Rectangle 5"/>
          <p:cNvSpPr>
            <a:spLocks noChangeArrowheads="1"/>
          </p:cNvSpPr>
          <p:nvPr/>
        </p:nvSpPr>
        <p:spPr bwMode="auto">
          <a:xfrm>
            <a:off x="6541136" y="1150937"/>
            <a:ext cx="2627312" cy="5478463"/>
          </a:xfrm>
          <a:prstGeom prst="rect">
            <a:avLst/>
          </a:prstGeom>
          <a:noFill/>
          <a:ln w="9525">
            <a:noFill/>
            <a:miter lim="800000"/>
            <a:headEnd/>
            <a:tailEnd/>
          </a:ln>
        </p:spPr>
        <p:txBody>
          <a:bodyPr>
            <a:spAutoFit/>
          </a:bodyPr>
          <a:lstStyle/>
          <a:p>
            <a:pPr fontAlgn="base">
              <a:spcBef>
                <a:spcPct val="0"/>
              </a:spcBef>
              <a:spcAft>
                <a:spcPct val="0"/>
              </a:spcAft>
            </a:pPr>
            <a:r>
              <a:rPr lang="en-US" sz="1400" dirty="0">
                <a:solidFill>
                  <a:srgbClr val="000000"/>
                </a:solidFill>
              </a:rPr>
              <a:t>FIG. 13. The classical demonstration of the increase of conductance in the</a:t>
            </a:r>
          </a:p>
          <a:p>
            <a:pPr fontAlgn="base">
              <a:spcBef>
                <a:spcPct val="0"/>
              </a:spcBef>
              <a:spcAft>
                <a:spcPct val="0"/>
              </a:spcAft>
            </a:pPr>
            <a:r>
              <a:rPr lang="en-US" sz="1400" dirty="0">
                <a:solidFill>
                  <a:srgbClr val="000000"/>
                </a:solidFill>
              </a:rPr>
              <a:t>squid axon during the discharge of the action potential. Upper line: action</a:t>
            </a:r>
          </a:p>
          <a:p>
            <a:pPr fontAlgn="base">
              <a:spcBef>
                <a:spcPct val="0"/>
              </a:spcBef>
              <a:spcAft>
                <a:spcPct val="0"/>
              </a:spcAft>
            </a:pPr>
            <a:r>
              <a:rPr lang="en-US" sz="1400" dirty="0">
                <a:solidFill>
                  <a:srgbClr val="000000"/>
                </a:solidFill>
              </a:rPr>
              <a:t>potential; white-dark band: measure of the membrane impedance obtained</a:t>
            </a:r>
          </a:p>
          <a:p>
            <a:pPr fontAlgn="base">
              <a:spcBef>
                <a:spcPct val="0"/>
              </a:spcBef>
              <a:spcAft>
                <a:spcPct val="0"/>
              </a:spcAft>
            </a:pPr>
            <a:r>
              <a:rPr lang="en-US" sz="1400" dirty="0">
                <a:solidFill>
                  <a:srgbClr val="000000"/>
                </a:solidFill>
              </a:rPr>
              <a:t>with the Wheatstone bridge method by applying a high frequency (20 KHz)</a:t>
            </a:r>
          </a:p>
          <a:p>
            <a:pPr fontAlgn="base">
              <a:spcBef>
                <a:spcPct val="0"/>
              </a:spcBef>
              <a:spcAft>
                <a:spcPct val="0"/>
              </a:spcAft>
            </a:pPr>
            <a:r>
              <a:rPr lang="en-US" sz="1400" dirty="0">
                <a:solidFill>
                  <a:srgbClr val="000000"/>
                </a:solidFill>
              </a:rPr>
              <a:t>sinusoidal signal to two electrodes placed on the opposite site of a giant</a:t>
            </a:r>
          </a:p>
          <a:p>
            <a:pPr fontAlgn="base">
              <a:spcBef>
                <a:spcPct val="0"/>
              </a:spcBef>
              <a:spcAft>
                <a:spcPct val="0"/>
              </a:spcAft>
            </a:pPr>
            <a:r>
              <a:rPr lang="en-US" sz="1400" dirty="0">
                <a:solidFill>
                  <a:srgbClr val="000000"/>
                </a:solidFill>
              </a:rPr>
              <a:t>axon. From a measure of the impedance changes obtained at various frequencies (and proportional to the width of the band) the change of conductance was estimated to be approximately 40 times at the peak of the action potential relative to rest. Time marks: 1 </a:t>
            </a:r>
            <a:r>
              <a:rPr lang="en-US" sz="1400" dirty="0" err="1">
                <a:solidFill>
                  <a:srgbClr val="000000"/>
                </a:solidFill>
              </a:rPr>
              <a:t>ms</a:t>
            </a:r>
            <a:r>
              <a:rPr lang="en-US" sz="1400" dirty="0">
                <a:solidFill>
                  <a:srgbClr val="000000"/>
                </a:solidFill>
              </a:rPr>
              <a:t> apart. (From [24]).</a:t>
            </a:r>
          </a:p>
        </p:txBody>
      </p:sp>
      <p:sp>
        <p:nvSpPr>
          <p:cNvPr id="29700" name="Rectangle 6"/>
          <p:cNvSpPr>
            <a:spLocks noChangeArrowheads="1"/>
          </p:cNvSpPr>
          <p:nvPr/>
        </p:nvSpPr>
        <p:spPr bwMode="auto">
          <a:xfrm>
            <a:off x="4432300" y="96180"/>
            <a:ext cx="4572000" cy="730250"/>
          </a:xfrm>
          <a:prstGeom prst="rect">
            <a:avLst/>
          </a:prstGeom>
          <a:noFill/>
          <a:ln w="9525">
            <a:noFill/>
            <a:miter lim="800000"/>
            <a:headEnd/>
            <a:tailEnd/>
          </a:ln>
        </p:spPr>
        <p:txBody>
          <a:bodyPr>
            <a:spAutoFit/>
          </a:bodyPr>
          <a:lstStyle/>
          <a:p>
            <a:pPr fontAlgn="base">
              <a:spcBef>
                <a:spcPct val="0"/>
              </a:spcBef>
              <a:spcAft>
                <a:spcPct val="0"/>
              </a:spcAft>
            </a:pPr>
            <a:r>
              <a:rPr lang="en-US" sz="1400" dirty="0">
                <a:solidFill>
                  <a:srgbClr val="000000"/>
                </a:solidFill>
              </a:rPr>
              <a:t>24. Cole, K. S.; Curtis, H. J. Electric impedance of the squid giant axon during activity. J. Gen. Physiol. 22:649–670; 1939.</a:t>
            </a:r>
          </a:p>
        </p:txBody>
      </p:sp>
      <p:sp>
        <p:nvSpPr>
          <p:cNvPr id="29701" name="Text Box 7"/>
          <p:cNvSpPr txBox="1">
            <a:spLocks noChangeArrowheads="1"/>
          </p:cNvSpPr>
          <p:nvPr/>
        </p:nvSpPr>
        <p:spPr bwMode="auto">
          <a:xfrm>
            <a:off x="4432300" y="6629400"/>
            <a:ext cx="4711700"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err="1" smtClean="0">
                <a:solidFill>
                  <a:srgbClr val="000000"/>
                </a:solidFill>
              </a:rPr>
              <a:t>Piccolino</a:t>
            </a:r>
            <a:r>
              <a:rPr lang="en-US" sz="1200" dirty="0" smtClean="0">
                <a:solidFill>
                  <a:srgbClr val="000000"/>
                </a:solidFill>
              </a:rPr>
              <a:t> (98) Brain Research Bulletin, Vol. 46, No. 5, pp. 381–407,</a:t>
            </a:r>
          </a:p>
          <a:p>
            <a:pPr fontAlgn="base">
              <a:spcBef>
                <a:spcPct val="0"/>
              </a:spcBef>
              <a:spcAft>
                <a:spcPct val="0"/>
              </a:spcAft>
            </a:pPr>
            <a:endParaRPr lang="en-US" sz="1200" dirty="0">
              <a:solidFill>
                <a:srgbClr val="000000"/>
              </a:solidFill>
            </a:endParaRPr>
          </a:p>
        </p:txBody>
      </p:sp>
      <p:pic>
        <p:nvPicPr>
          <p:cNvPr id="6" name="Picture 3" descr="wheatstone_bridge"/>
          <p:cNvPicPr>
            <a:picLocks noChangeAspect="1" noChangeArrowheads="1"/>
          </p:cNvPicPr>
          <p:nvPr/>
        </p:nvPicPr>
        <p:blipFill>
          <a:blip r:embed="rId3" cstate="print"/>
          <a:srcRect/>
          <a:stretch>
            <a:fillRect/>
          </a:stretch>
        </p:blipFill>
        <p:spPr bwMode="auto">
          <a:xfrm>
            <a:off x="34031" y="57943"/>
            <a:ext cx="4248150" cy="301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DEE1E2B0-6BA6-4685-9BF4-37DAD28F23FF}" type="slidenum">
              <a:rPr lang="en-US">
                <a:solidFill>
                  <a:srgbClr val="000000"/>
                </a:solidFill>
              </a:rPr>
              <a:pPr/>
              <a:t>2</a:t>
            </a:fld>
            <a:endParaRPr lang="en-US">
              <a:solidFill>
                <a:srgbClr val="000000"/>
              </a:solidFill>
            </a:endParaRPr>
          </a:p>
        </p:txBody>
      </p:sp>
      <p:pic>
        <p:nvPicPr>
          <p:cNvPr id="28675" name="Picture 5"/>
          <p:cNvPicPr>
            <a:picLocks noChangeAspect="1" noChangeArrowheads="1"/>
          </p:cNvPicPr>
          <p:nvPr/>
        </p:nvPicPr>
        <p:blipFill>
          <a:blip r:embed="rId2" cstate="print"/>
          <a:srcRect/>
          <a:stretch>
            <a:fillRect/>
          </a:stretch>
        </p:blipFill>
        <p:spPr bwMode="auto">
          <a:xfrm>
            <a:off x="1676400" y="838200"/>
            <a:ext cx="5791200" cy="4300538"/>
          </a:xfrm>
          <a:prstGeom prst="rect">
            <a:avLst/>
          </a:prstGeom>
          <a:noFill/>
          <a:ln w="9525">
            <a:noFill/>
            <a:miter lim="800000"/>
            <a:headEnd/>
            <a:tailEnd/>
          </a:ln>
        </p:spPr>
      </p:pic>
      <p:sp>
        <p:nvSpPr>
          <p:cNvPr id="28676" name="Rectangle 6"/>
          <p:cNvSpPr>
            <a:spLocks noChangeArrowheads="1"/>
          </p:cNvSpPr>
          <p:nvPr/>
        </p:nvSpPr>
        <p:spPr bwMode="auto">
          <a:xfrm>
            <a:off x="6553200" y="3352800"/>
            <a:ext cx="990600" cy="6858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sz="2400">
              <a:solidFill>
                <a:srgbClr val="000000"/>
              </a:solidFill>
            </a:endParaRPr>
          </a:p>
        </p:txBody>
      </p:sp>
      <p:sp>
        <p:nvSpPr>
          <p:cNvPr id="28677" name="Rectangle 7"/>
          <p:cNvSpPr>
            <a:spLocks noChangeArrowheads="1"/>
          </p:cNvSpPr>
          <p:nvPr/>
        </p:nvSpPr>
        <p:spPr bwMode="auto">
          <a:xfrm>
            <a:off x="881063" y="76200"/>
            <a:ext cx="7424737" cy="519113"/>
          </a:xfrm>
          <a:prstGeom prst="rect">
            <a:avLst/>
          </a:prstGeom>
          <a:noFill/>
          <a:ln w="9525">
            <a:noFill/>
            <a:miter lim="800000"/>
            <a:headEnd/>
            <a:tailEnd/>
          </a:ln>
        </p:spPr>
        <p:txBody>
          <a:bodyPr wrap="none">
            <a:spAutoFit/>
          </a:bodyPr>
          <a:lstStyle/>
          <a:p>
            <a:pPr fontAlgn="base">
              <a:spcBef>
                <a:spcPct val="20000"/>
              </a:spcBef>
              <a:spcAft>
                <a:spcPct val="0"/>
              </a:spcAft>
            </a:pPr>
            <a:r>
              <a:rPr lang="en-US" sz="2800" b="1" i="1">
                <a:solidFill>
                  <a:srgbClr val="FF0000"/>
                </a:solidFill>
                <a:latin typeface="Arial" charset="0"/>
              </a:rPr>
              <a:t>What is the main role of nervous systems?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0" y="0"/>
            <a:ext cx="5160963" cy="5445125"/>
          </a:xfrm>
          <a:prstGeom prst="rect">
            <a:avLst/>
          </a:prstGeom>
          <a:noFill/>
          <a:ln w="9525">
            <a:noFill/>
            <a:miter lim="800000"/>
            <a:headEnd/>
            <a:tailEnd/>
          </a:ln>
        </p:spPr>
      </p:pic>
      <p:sp>
        <p:nvSpPr>
          <p:cNvPr id="22531" name="Rectangle 5"/>
          <p:cNvSpPr>
            <a:spLocks noChangeArrowheads="1"/>
          </p:cNvSpPr>
          <p:nvPr/>
        </p:nvSpPr>
        <p:spPr bwMode="auto">
          <a:xfrm>
            <a:off x="4932363" y="188913"/>
            <a:ext cx="4211637" cy="2006600"/>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rPr>
              <a:t>FIG. 14. The first published intracellular recording of the action potential in the squid axon. Time course of the difference between the internal and</a:t>
            </a:r>
          </a:p>
          <a:p>
            <a:pPr fontAlgn="base">
              <a:spcBef>
                <a:spcPct val="0"/>
              </a:spcBef>
              <a:spcAft>
                <a:spcPct val="0"/>
              </a:spcAft>
            </a:pPr>
            <a:r>
              <a:rPr lang="en-US" sz="1400">
                <a:solidFill>
                  <a:srgbClr val="000000"/>
                </a:solidFill>
              </a:rPr>
              <a:t>external potential, in the resting state and during the discharge of an action potential. Time mark, 500 Hz. Notice the large positive overshoot of the</a:t>
            </a:r>
          </a:p>
          <a:p>
            <a:pPr fontAlgn="base">
              <a:spcBef>
                <a:spcPct val="0"/>
              </a:spcBef>
              <a:spcAft>
                <a:spcPct val="0"/>
              </a:spcAft>
            </a:pPr>
            <a:r>
              <a:rPr lang="en-US" sz="1400">
                <a:solidFill>
                  <a:srgbClr val="000000"/>
                </a:solidFill>
              </a:rPr>
              <a:t>membrane potential during the action potential, which contrasted with the expectation of the Bernstein’s theory (From [60]).</a:t>
            </a:r>
          </a:p>
        </p:txBody>
      </p:sp>
      <p:sp>
        <p:nvSpPr>
          <p:cNvPr id="22532" name="Text Box 6"/>
          <p:cNvSpPr txBox="1">
            <a:spLocks noChangeArrowheads="1"/>
          </p:cNvSpPr>
          <p:nvPr/>
        </p:nvSpPr>
        <p:spPr bwMode="auto">
          <a:xfrm>
            <a:off x="4432300" y="6629400"/>
            <a:ext cx="4711700"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1200">
                <a:solidFill>
                  <a:srgbClr val="000000"/>
                </a:solidFill>
              </a:rPr>
              <a:t>Piccolino (98) Brain Research Bulletin, Vol. 46, No. 5, pp. 381–407,</a:t>
            </a:r>
          </a:p>
          <a:p>
            <a:pPr fontAlgn="base">
              <a:spcBef>
                <a:spcPct val="0"/>
              </a:spcBef>
              <a:spcAft>
                <a:spcPct val="0"/>
              </a:spcAft>
            </a:pPr>
            <a:endParaRPr lang="en-US" sz="1200">
              <a:solidFill>
                <a:srgbClr val="000000"/>
              </a:solidFill>
            </a:endParaRPr>
          </a:p>
        </p:txBody>
      </p:sp>
      <p:sp>
        <p:nvSpPr>
          <p:cNvPr id="22533" name="Rectangle 7"/>
          <p:cNvSpPr>
            <a:spLocks noChangeArrowheads="1"/>
          </p:cNvSpPr>
          <p:nvPr/>
        </p:nvSpPr>
        <p:spPr bwMode="auto">
          <a:xfrm>
            <a:off x="0" y="6092825"/>
            <a:ext cx="7777163" cy="51752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rPr>
              <a:t>60. Hodgkin, A. L.; Huxley, A. F. Action potentials recorded from inside</a:t>
            </a:r>
          </a:p>
          <a:p>
            <a:pPr fontAlgn="base">
              <a:spcBef>
                <a:spcPct val="0"/>
              </a:spcBef>
              <a:spcAft>
                <a:spcPct val="0"/>
              </a:spcAft>
            </a:pPr>
            <a:r>
              <a:rPr lang="en-US" sz="1400">
                <a:solidFill>
                  <a:srgbClr val="000000"/>
                </a:solidFill>
              </a:rPr>
              <a:t>a nerve fibre. Nature 144:710 –711; 1939.</a:t>
            </a:r>
          </a:p>
        </p:txBody>
      </p:sp>
      <p:sp>
        <p:nvSpPr>
          <p:cNvPr id="22534" name="Rectangle 8"/>
          <p:cNvSpPr>
            <a:spLocks noChangeArrowheads="1"/>
          </p:cNvSpPr>
          <p:nvPr/>
        </p:nvSpPr>
        <p:spPr bwMode="auto">
          <a:xfrm>
            <a:off x="5795963" y="2420938"/>
            <a:ext cx="3348037" cy="39370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rPr>
              <a:t>Fig. 3, which illustrates one of these experiments, shows an</a:t>
            </a:r>
          </a:p>
          <a:p>
            <a:pPr fontAlgn="base">
              <a:spcBef>
                <a:spcPct val="0"/>
              </a:spcBef>
              <a:spcAft>
                <a:spcPct val="0"/>
              </a:spcAft>
            </a:pPr>
            <a:r>
              <a:rPr lang="en-US">
                <a:solidFill>
                  <a:srgbClr val="000000"/>
                </a:solidFill>
              </a:rPr>
              <a:t>action potential of 86 mV and a resting potential of 45 mV. In their 1939 experiments Curtis and Cole recorded the action potential with a condenser coupled amplifier; later measurements with a d. c. amplifier gave an average action potential of 108 mV and an average resting potential of 51 mV.</a:t>
            </a:r>
          </a:p>
          <a:p>
            <a:pPr fontAlgn="base">
              <a:spcBef>
                <a:spcPct val="0"/>
              </a:spcBef>
              <a:spcAft>
                <a:spcPct val="0"/>
              </a:spcAft>
            </a:pPr>
            <a:r>
              <a:rPr lang="en-US">
                <a:solidFill>
                  <a:srgbClr val="000000"/>
                </a:solidFill>
              </a:rPr>
              <a:t>	Hodgkin Lecture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Squire\Images\06f01.jpg"/>
          <p:cNvPicPr>
            <a:picLocks noChangeAspect="1" noChangeArrowheads="1"/>
          </p:cNvPicPr>
          <p:nvPr/>
        </p:nvPicPr>
        <p:blipFill>
          <a:blip r:embed="rId3" r:link="rId4" cstate="print"/>
          <a:srcRect b="7692"/>
          <a:stretch>
            <a:fillRect/>
          </a:stretch>
        </p:blipFill>
        <p:spPr bwMode="auto">
          <a:xfrm>
            <a:off x="-9525" y="714375"/>
            <a:ext cx="9042400"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2938" y="676275"/>
            <a:ext cx="7858125" cy="5505450"/>
          </a:xfrm>
          <a:prstGeom prst="rect">
            <a:avLst/>
          </a:prstGeom>
          <a:noFill/>
          <a:ln w="9525">
            <a:noFill/>
            <a:miter lim="800000"/>
            <a:headEnd/>
            <a:tailEnd/>
          </a:ln>
          <a:effectLst/>
        </p:spPr>
      </p:pic>
      <p:sp>
        <p:nvSpPr>
          <p:cNvPr id="3" name="TextBox 2"/>
          <p:cNvSpPr txBox="1"/>
          <p:nvPr/>
        </p:nvSpPr>
        <p:spPr>
          <a:xfrm>
            <a:off x="5296504" y="6500834"/>
            <a:ext cx="3847528" cy="307777"/>
          </a:xfrm>
          <a:prstGeom prst="rect">
            <a:avLst/>
          </a:prstGeom>
          <a:noFill/>
        </p:spPr>
        <p:txBody>
          <a:bodyPr wrap="none" rtlCol="0">
            <a:spAutoFit/>
          </a:bodyPr>
          <a:lstStyle/>
          <a:p>
            <a:r>
              <a:rPr lang="en-US" sz="1400" dirty="0">
                <a:solidFill>
                  <a:srgbClr val="000000"/>
                </a:solidFill>
              </a:rPr>
              <a:t>Hodgkin &amp; Huxley (45) </a:t>
            </a:r>
            <a:r>
              <a:rPr lang="nn-NO" sz="1400" dirty="0">
                <a:solidFill>
                  <a:srgbClr val="000000"/>
                </a:solidFill>
              </a:rPr>
              <a:t>J. Physiol.  </a:t>
            </a:r>
            <a:r>
              <a:rPr lang="nn-NO" sz="1400" u="sng" dirty="0">
                <a:solidFill>
                  <a:srgbClr val="000000"/>
                </a:solidFill>
              </a:rPr>
              <a:t>I04</a:t>
            </a:r>
            <a:r>
              <a:rPr lang="nn-NO" sz="1400" dirty="0">
                <a:solidFill>
                  <a:srgbClr val="000000"/>
                </a:solidFill>
              </a:rPr>
              <a:t>, I76-I95</a:t>
            </a:r>
            <a:endParaRPr lang="en-US" sz="1400" dirty="0">
              <a:solidFill>
                <a:srgbClr val="000000"/>
              </a:solidFill>
            </a:endParaRPr>
          </a:p>
        </p:txBody>
      </p:sp>
    </p:spTree>
    <p:extLst>
      <p:ext uri="{BB962C8B-B14F-4D97-AF65-F5344CB8AC3E}">
        <p14:creationId xmlns:p14="http://schemas.microsoft.com/office/powerpoint/2010/main" val="637088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0" y="0"/>
            <a:ext cx="5160963" cy="5445125"/>
          </a:xfrm>
          <a:prstGeom prst="rect">
            <a:avLst/>
          </a:prstGeom>
          <a:noFill/>
          <a:ln w="9525">
            <a:noFill/>
            <a:miter lim="800000"/>
            <a:headEnd/>
            <a:tailEnd/>
          </a:ln>
        </p:spPr>
      </p:pic>
      <p:sp>
        <p:nvSpPr>
          <p:cNvPr id="25603" name="Rectangle 5"/>
          <p:cNvSpPr>
            <a:spLocks noChangeArrowheads="1"/>
          </p:cNvSpPr>
          <p:nvPr/>
        </p:nvSpPr>
        <p:spPr bwMode="auto">
          <a:xfrm>
            <a:off x="4932363" y="188913"/>
            <a:ext cx="4211637" cy="2006600"/>
          </a:xfrm>
          <a:prstGeom prst="rect">
            <a:avLst/>
          </a:prstGeom>
          <a:noFill/>
          <a:ln w="9525">
            <a:noFill/>
            <a:miter lim="800000"/>
            <a:headEnd/>
            <a:tailEnd/>
          </a:ln>
        </p:spPr>
        <p:txBody>
          <a:bodyPr>
            <a:spAutoFit/>
          </a:bodyPr>
          <a:lstStyle/>
          <a:p>
            <a:r>
              <a:rPr lang="en-US" sz="1400">
                <a:solidFill>
                  <a:srgbClr val="000000"/>
                </a:solidFill>
              </a:rPr>
              <a:t>FIG. 14. The first published intracellular recording of the action potential in the squid axon. Time course of the difference between the internal and</a:t>
            </a:r>
          </a:p>
          <a:p>
            <a:r>
              <a:rPr lang="en-US" sz="1400">
                <a:solidFill>
                  <a:srgbClr val="000000"/>
                </a:solidFill>
              </a:rPr>
              <a:t>external potential, in the resting state and during the discharge of an action potential. Time mark, 500 Hz. Notice the large positive overshoot of the</a:t>
            </a:r>
          </a:p>
          <a:p>
            <a:r>
              <a:rPr lang="en-US" sz="1400">
                <a:solidFill>
                  <a:srgbClr val="000000"/>
                </a:solidFill>
              </a:rPr>
              <a:t>membrane potential during the action potential, which contrasted with the expectation of the Bernstein’s theory (From [60]).</a:t>
            </a:r>
          </a:p>
        </p:txBody>
      </p:sp>
      <p:sp>
        <p:nvSpPr>
          <p:cNvPr id="25605" name="Rectangle 7"/>
          <p:cNvSpPr>
            <a:spLocks noChangeArrowheads="1"/>
          </p:cNvSpPr>
          <p:nvPr/>
        </p:nvSpPr>
        <p:spPr bwMode="auto">
          <a:xfrm>
            <a:off x="0" y="6092825"/>
            <a:ext cx="7777163" cy="517525"/>
          </a:xfrm>
          <a:prstGeom prst="rect">
            <a:avLst/>
          </a:prstGeom>
          <a:noFill/>
          <a:ln w="9525">
            <a:noFill/>
            <a:miter lim="800000"/>
            <a:headEnd/>
            <a:tailEnd/>
          </a:ln>
        </p:spPr>
        <p:txBody>
          <a:bodyPr>
            <a:spAutoFit/>
          </a:bodyPr>
          <a:lstStyle/>
          <a:p>
            <a:r>
              <a:rPr lang="en-US" sz="1400" dirty="0">
                <a:solidFill>
                  <a:srgbClr val="000000"/>
                </a:solidFill>
              </a:rPr>
              <a:t>60. Hodgkin, A. L.; Huxley, A. F. Action potentials recorded from inside</a:t>
            </a:r>
          </a:p>
          <a:p>
            <a:r>
              <a:rPr lang="en-US" sz="1400" dirty="0">
                <a:solidFill>
                  <a:srgbClr val="000000"/>
                </a:solidFill>
              </a:rPr>
              <a:t>a nerve </a:t>
            </a:r>
            <a:r>
              <a:rPr lang="en-US" sz="1400" dirty="0" err="1">
                <a:solidFill>
                  <a:srgbClr val="000000"/>
                </a:solidFill>
              </a:rPr>
              <a:t>fibre</a:t>
            </a:r>
            <a:r>
              <a:rPr lang="en-US" sz="1400" dirty="0">
                <a:solidFill>
                  <a:srgbClr val="000000"/>
                </a:solidFill>
              </a:rPr>
              <a:t>. Nature 144:710 –711; 1939.</a:t>
            </a:r>
          </a:p>
        </p:txBody>
      </p:sp>
      <p:sp>
        <p:nvSpPr>
          <p:cNvPr id="25606" name="Rectangle 8"/>
          <p:cNvSpPr>
            <a:spLocks noChangeArrowheads="1"/>
          </p:cNvSpPr>
          <p:nvPr/>
        </p:nvSpPr>
        <p:spPr bwMode="auto">
          <a:xfrm>
            <a:off x="5795963" y="2420938"/>
            <a:ext cx="3348037" cy="3937000"/>
          </a:xfrm>
          <a:prstGeom prst="rect">
            <a:avLst/>
          </a:prstGeom>
          <a:noFill/>
          <a:ln w="9525">
            <a:noFill/>
            <a:miter lim="800000"/>
            <a:headEnd/>
            <a:tailEnd/>
          </a:ln>
        </p:spPr>
        <p:txBody>
          <a:bodyPr>
            <a:spAutoFit/>
          </a:bodyPr>
          <a:lstStyle/>
          <a:p>
            <a:r>
              <a:rPr lang="en-US">
                <a:solidFill>
                  <a:srgbClr val="000000"/>
                </a:solidFill>
              </a:rPr>
              <a:t>Fig. 3, which illustrates one of these experiments, shows an</a:t>
            </a:r>
          </a:p>
          <a:p>
            <a:r>
              <a:rPr lang="en-US">
                <a:solidFill>
                  <a:srgbClr val="000000"/>
                </a:solidFill>
              </a:rPr>
              <a:t>action potential of 86 mV and a resting potential of 45 mV. In their 1939 experiments Curtis and Cole recorded the action potential with a condenser coupled amplifier; later measurements with a d. c. amplifier gave an average action potential of 108 mV and an average resting potential of 51 mV.</a:t>
            </a:r>
          </a:p>
          <a:p>
            <a:r>
              <a:rPr lang="en-US">
                <a:solidFill>
                  <a:srgbClr val="000000"/>
                </a:solidFill>
              </a:rPr>
              <a:t>	Hodgkin Lecture</a:t>
            </a:r>
          </a:p>
        </p:txBody>
      </p:sp>
      <p:sp>
        <p:nvSpPr>
          <p:cNvPr id="7" name="TextBox 6"/>
          <p:cNvSpPr txBox="1"/>
          <p:nvPr/>
        </p:nvSpPr>
        <p:spPr>
          <a:xfrm>
            <a:off x="5296504" y="6500834"/>
            <a:ext cx="3847528" cy="307777"/>
          </a:xfrm>
          <a:prstGeom prst="rect">
            <a:avLst/>
          </a:prstGeom>
          <a:noFill/>
        </p:spPr>
        <p:txBody>
          <a:bodyPr wrap="none" rtlCol="0">
            <a:spAutoFit/>
          </a:bodyPr>
          <a:lstStyle/>
          <a:p>
            <a:r>
              <a:rPr lang="en-US" sz="1400" dirty="0">
                <a:solidFill>
                  <a:srgbClr val="000000"/>
                </a:solidFill>
              </a:rPr>
              <a:t>Hodgkin &amp; Huxley (45) </a:t>
            </a:r>
            <a:r>
              <a:rPr lang="nn-NO" sz="1400" dirty="0">
                <a:solidFill>
                  <a:srgbClr val="000000"/>
                </a:solidFill>
              </a:rPr>
              <a:t>J. Physiol.  </a:t>
            </a:r>
            <a:r>
              <a:rPr lang="nn-NO" sz="1400" u="sng" dirty="0">
                <a:solidFill>
                  <a:srgbClr val="000000"/>
                </a:solidFill>
              </a:rPr>
              <a:t>I04</a:t>
            </a:r>
            <a:r>
              <a:rPr lang="nn-NO" sz="1400" dirty="0">
                <a:solidFill>
                  <a:srgbClr val="000000"/>
                </a:solidFill>
              </a:rPr>
              <a:t>, I76-I95</a:t>
            </a:r>
            <a:endParaRPr lang="en-US" sz="1400" dirty="0">
              <a:solidFill>
                <a:srgbClr val="000000"/>
              </a:solidFill>
            </a:endParaRPr>
          </a:p>
        </p:txBody>
      </p:sp>
    </p:spTree>
    <p:extLst>
      <p:ext uri="{BB962C8B-B14F-4D97-AF65-F5344CB8AC3E}">
        <p14:creationId xmlns:p14="http://schemas.microsoft.com/office/powerpoint/2010/main" val="2685985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Squire\Images\06f01.jpg"/>
          <p:cNvPicPr>
            <a:picLocks noChangeAspect="1" noChangeArrowheads="1"/>
          </p:cNvPicPr>
          <p:nvPr/>
        </p:nvPicPr>
        <p:blipFill>
          <a:blip r:embed="rId3" r:link="rId4" cstate="print"/>
          <a:srcRect b="7692"/>
          <a:stretch>
            <a:fillRect/>
          </a:stretch>
        </p:blipFill>
        <p:spPr bwMode="auto">
          <a:xfrm>
            <a:off x="-9525" y="714375"/>
            <a:ext cx="9042400" cy="5357813"/>
          </a:xfrm>
          <a:prstGeom prst="rect">
            <a:avLst/>
          </a:prstGeom>
          <a:noFill/>
          <a:ln w="9525">
            <a:noFill/>
            <a:miter lim="800000"/>
            <a:headEnd/>
            <a:tailEnd/>
          </a:ln>
        </p:spPr>
      </p:pic>
      <p:sp>
        <p:nvSpPr>
          <p:cNvPr id="2" name="Oval 1"/>
          <p:cNvSpPr/>
          <p:nvPr/>
        </p:nvSpPr>
        <p:spPr>
          <a:xfrm>
            <a:off x="4067944" y="3717032"/>
            <a:ext cx="151216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8825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90638" y="-24"/>
            <a:ext cx="6562725" cy="59626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590675" y="6143646"/>
            <a:ext cx="5962650" cy="285750"/>
          </a:xfrm>
          <a:prstGeom prst="rect">
            <a:avLst/>
          </a:prstGeom>
          <a:noFill/>
          <a:ln w="9525">
            <a:noFill/>
            <a:miter lim="800000"/>
            <a:headEnd/>
            <a:tailEnd/>
          </a:ln>
          <a:effectLst/>
        </p:spPr>
      </p:pic>
    </p:spTree>
    <p:extLst>
      <p:ext uri="{BB962C8B-B14F-4D97-AF65-F5344CB8AC3E}">
        <p14:creationId xmlns:p14="http://schemas.microsoft.com/office/powerpoint/2010/main" val="1618605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Squire\Images\06f01.jpg"/>
          <p:cNvPicPr>
            <a:picLocks noChangeAspect="1" noChangeArrowheads="1"/>
          </p:cNvPicPr>
          <p:nvPr/>
        </p:nvPicPr>
        <p:blipFill>
          <a:blip r:embed="rId3" r:link="rId4" cstate="print"/>
          <a:srcRect b="7692"/>
          <a:stretch>
            <a:fillRect/>
          </a:stretch>
        </p:blipFill>
        <p:spPr bwMode="auto">
          <a:xfrm>
            <a:off x="-9525" y="714375"/>
            <a:ext cx="9042400" cy="5357813"/>
          </a:xfrm>
          <a:prstGeom prst="rect">
            <a:avLst/>
          </a:prstGeom>
          <a:noFill/>
          <a:ln w="9525">
            <a:noFill/>
            <a:miter lim="800000"/>
            <a:headEnd/>
            <a:tailEnd/>
          </a:ln>
        </p:spPr>
      </p:pic>
      <p:sp>
        <p:nvSpPr>
          <p:cNvPr id="2" name="Oval 1"/>
          <p:cNvSpPr/>
          <p:nvPr/>
        </p:nvSpPr>
        <p:spPr>
          <a:xfrm>
            <a:off x="5580112" y="714375"/>
            <a:ext cx="720080" cy="1202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6220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42910" y="1"/>
            <a:ext cx="7896253" cy="6910406"/>
          </a:xfrm>
          <a:prstGeom prst="rect">
            <a:avLst/>
          </a:prstGeom>
          <a:noFill/>
          <a:ln w="9525">
            <a:noFill/>
            <a:miter lim="800000"/>
            <a:headEnd/>
            <a:tailEnd/>
          </a:ln>
          <a:effectLst/>
        </p:spPr>
      </p:pic>
      <p:sp>
        <p:nvSpPr>
          <p:cNvPr id="3" name="TextBox 2"/>
          <p:cNvSpPr txBox="1"/>
          <p:nvPr/>
        </p:nvSpPr>
        <p:spPr>
          <a:xfrm>
            <a:off x="3851920" y="-27384"/>
            <a:ext cx="2121093" cy="369332"/>
          </a:xfrm>
          <a:prstGeom prst="rect">
            <a:avLst/>
          </a:prstGeom>
          <a:noFill/>
        </p:spPr>
        <p:txBody>
          <a:bodyPr wrap="none" rtlCol="0">
            <a:spAutoFit/>
          </a:bodyPr>
          <a:lstStyle/>
          <a:p>
            <a:r>
              <a:rPr lang="en-US" dirty="0">
                <a:solidFill>
                  <a:srgbClr val="000000"/>
                </a:solidFill>
              </a:rPr>
              <a:t>Dextrose perfusion</a:t>
            </a:r>
          </a:p>
        </p:txBody>
      </p:sp>
    </p:spTree>
    <p:extLst>
      <p:ext uri="{BB962C8B-B14F-4D97-AF65-F5344CB8AC3E}">
        <p14:creationId xmlns:p14="http://schemas.microsoft.com/office/powerpoint/2010/main" val="2284883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3831818"/>
          </a:xfrm>
          <a:prstGeom prst="rect">
            <a:avLst/>
          </a:prstGeom>
          <a:noFill/>
          <a:ln w="9525">
            <a:solidFill>
              <a:srgbClr val="FFFF00"/>
            </a:solidFill>
            <a:miter lim="800000"/>
            <a:headEnd/>
            <a:tailEnd/>
          </a:ln>
        </p:spPr>
        <p:txBody>
          <a:bodyPr>
            <a:spAutoFit/>
          </a:bodyPr>
          <a:lstStyle/>
          <a:p>
            <a:pPr>
              <a:lnSpc>
                <a:spcPct val="150000"/>
              </a:lnSpc>
            </a:pPr>
            <a:r>
              <a:rPr lang="en-US" dirty="0"/>
              <a:t/>
            </a:r>
            <a:br>
              <a:rPr lang="en-US" dirty="0"/>
            </a:br>
            <a:r>
              <a:rPr lang="en-US" dirty="0">
                <a:solidFill>
                  <a:srgbClr val="FF0066"/>
                </a:solidFill>
              </a:rPr>
              <a:t>ca. 500 B.C. - Empedocles suggests that "visual rays" cause sight</a:t>
            </a:r>
            <a:r>
              <a:rPr lang="en-US" dirty="0"/>
              <a:t/>
            </a:r>
            <a:br>
              <a:rPr lang="en-US" dirty="0"/>
            </a:br>
            <a:r>
              <a:rPr lang="en-US" dirty="0"/>
              <a:t>460-379 B.C. - Hippocrates discusses epilepsy as a disturbance of the brain</a:t>
            </a:r>
            <a:br>
              <a:rPr lang="en-US" dirty="0"/>
            </a:br>
            <a:r>
              <a:rPr lang="en-US" dirty="0"/>
              <a:t>460-379 B.C. - Hippocrates states that the brain is involved with sensation and is the seat of intelligence</a:t>
            </a:r>
            <a:br>
              <a:rPr lang="en-US" dirty="0"/>
            </a:br>
            <a:r>
              <a:rPr lang="en-US" dirty="0">
                <a:solidFill>
                  <a:srgbClr val="FF0066"/>
                </a:solidFill>
              </a:rPr>
              <a:t>387 B.C. - Plato teaches at Athens. Believes brain is seat of mental process</a:t>
            </a:r>
            <a:br>
              <a:rPr lang="en-US" dirty="0">
                <a:solidFill>
                  <a:srgbClr val="FF0066"/>
                </a:solidFill>
              </a:rPr>
            </a:br>
            <a:r>
              <a:rPr lang="en-US" dirty="0">
                <a:solidFill>
                  <a:srgbClr val="FF0066"/>
                </a:solidFill>
              </a:rPr>
              <a:t>335 B.C. - Aristotle writes about sleep; believes heart is seat of mental process</a:t>
            </a:r>
            <a:r>
              <a:rPr lang="en-US" dirty="0"/>
              <a:t/>
            </a:r>
            <a:br>
              <a:rPr lang="en-US" dirty="0"/>
            </a:br>
            <a:endParaRPr lang="en-US" dirty="0"/>
          </a:p>
          <a:p>
            <a:pPr>
              <a:lnSpc>
                <a:spcPct val="150000"/>
              </a:lnSpc>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4759994" cy="690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20272" y="1988840"/>
            <a:ext cx="1715919" cy="369332"/>
          </a:xfrm>
          <a:prstGeom prst="rect">
            <a:avLst/>
          </a:prstGeom>
          <a:noFill/>
        </p:spPr>
        <p:txBody>
          <a:bodyPr wrap="none" rtlCol="0">
            <a:spAutoFit/>
          </a:bodyPr>
          <a:lstStyle/>
          <a:p>
            <a:r>
              <a:rPr lang="en-US" dirty="0" err="1" smtClean="0"/>
              <a:t>Kitab</a:t>
            </a:r>
            <a:r>
              <a:rPr lang="en-US" dirty="0" smtClean="0"/>
              <a:t> al-</a:t>
            </a:r>
            <a:r>
              <a:rPr lang="en-US" dirty="0" err="1" smtClean="0"/>
              <a:t>Manazir</a:t>
            </a:r>
            <a:endParaRPr lang="en-GB" dirty="0"/>
          </a:p>
        </p:txBody>
      </p:sp>
      <p:sp>
        <p:nvSpPr>
          <p:cNvPr id="3" name="Rectangle 2"/>
          <p:cNvSpPr/>
          <p:nvPr/>
        </p:nvSpPr>
        <p:spPr>
          <a:xfrm>
            <a:off x="4688998" y="6381328"/>
            <a:ext cx="4455002" cy="369332"/>
          </a:xfrm>
          <a:prstGeom prst="rect">
            <a:avLst/>
          </a:prstGeom>
        </p:spPr>
        <p:txBody>
          <a:bodyPr wrap="none">
            <a:spAutoFit/>
          </a:bodyPr>
          <a:lstStyle/>
          <a:p>
            <a:r>
              <a:rPr lang="es-ES" dirty="0"/>
              <a:t>Abu ‘</a:t>
            </a:r>
            <a:r>
              <a:rPr lang="es-ES" dirty="0" err="1"/>
              <a:t>Ali</a:t>
            </a:r>
            <a:r>
              <a:rPr lang="es-ES" dirty="0"/>
              <a:t> al-Hasan </a:t>
            </a:r>
            <a:r>
              <a:rPr lang="es-ES" dirty="0" err="1"/>
              <a:t>ibn</a:t>
            </a:r>
            <a:r>
              <a:rPr lang="es-ES" dirty="0"/>
              <a:t> al-Hasan </a:t>
            </a:r>
            <a:r>
              <a:rPr lang="es-ES" dirty="0" err="1"/>
              <a:t>ibn</a:t>
            </a:r>
            <a:r>
              <a:rPr lang="es-ES" dirty="0"/>
              <a:t> al-</a:t>
            </a:r>
            <a:r>
              <a:rPr lang="es-ES" dirty="0" err="1"/>
              <a:t>Haytham</a:t>
            </a:r>
            <a:endParaRPr lang="en-GB" dirty="0"/>
          </a:p>
        </p:txBody>
      </p:sp>
    </p:spTree>
    <p:extLst>
      <p:ext uri="{BB962C8B-B14F-4D97-AF65-F5344CB8AC3E}">
        <p14:creationId xmlns:p14="http://schemas.microsoft.com/office/powerpoint/2010/main" val="902692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igure 2]"/>
          <p:cNvPicPr>
            <a:picLocks noChangeAspect="1" noChangeArrowheads="1"/>
          </p:cNvPicPr>
          <p:nvPr/>
        </p:nvPicPr>
        <p:blipFill>
          <a:blip r:embed="rId2" cstate="print"/>
          <a:srcRect/>
          <a:stretch>
            <a:fillRect/>
          </a:stretch>
        </p:blipFill>
        <p:spPr bwMode="auto">
          <a:xfrm>
            <a:off x="251520" y="1916832"/>
            <a:ext cx="2009775" cy="2200275"/>
          </a:xfrm>
          <a:prstGeom prst="rect">
            <a:avLst/>
          </a:prstGeom>
          <a:noFill/>
        </p:spPr>
      </p:pic>
      <p:sp>
        <p:nvSpPr>
          <p:cNvPr id="4" name="Rectangle 3"/>
          <p:cNvSpPr/>
          <p:nvPr/>
        </p:nvSpPr>
        <p:spPr>
          <a:xfrm>
            <a:off x="2339752" y="1556792"/>
            <a:ext cx="6804248" cy="2585323"/>
          </a:xfrm>
          <a:prstGeom prst="rect">
            <a:avLst/>
          </a:prstGeom>
        </p:spPr>
        <p:txBody>
          <a:bodyPr wrap="square">
            <a:spAutoFit/>
          </a:bodyPr>
          <a:lstStyle/>
          <a:p>
            <a:r>
              <a:rPr lang="en-US" dirty="0" smtClean="0"/>
              <a:t>Descartes proposed a mechanism for automatic reaction in response to external events. According to his proposal, external motions affect the peripheral ends of the nerve fibrils, which in turn displace the central ends. As the central ends are displaced, the pattern of </a:t>
            </a:r>
            <a:r>
              <a:rPr lang="en-US" dirty="0" err="1" smtClean="0"/>
              <a:t>interfibrillar</a:t>
            </a:r>
            <a:r>
              <a:rPr lang="en-US" dirty="0" smtClean="0"/>
              <a:t> space is rearranged and the flow of animal spirits is thereby directed into the appropriate nerves. It was Descartes' articulation of this mechanism for automatic, differentiated reaction that led to his generally being credited with the founding of reflex theory.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0"/>
            <a:ext cx="9144000" cy="4246563"/>
          </a:xfrm>
          <a:prstGeom prst="rect">
            <a:avLst/>
          </a:prstGeom>
          <a:noFill/>
          <a:ln w="9525">
            <a:noFill/>
            <a:miter lim="800000"/>
            <a:headEnd/>
            <a:tailEnd/>
          </a:ln>
        </p:spPr>
        <p:txBody>
          <a:bodyPr>
            <a:spAutoFit/>
          </a:bodyPr>
          <a:lstStyle/>
          <a:p>
            <a:pPr fontAlgn="base">
              <a:spcBef>
                <a:spcPct val="0"/>
              </a:spcBef>
              <a:spcAft>
                <a:spcPct val="0"/>
              </a:spcAft>
            </a:pPr>
            <a:r>
              <a:rPr lang="nl-NL">
                <a:solidFill>
                  <a:srgbClr val="000000"/>
                </a:solidFill>
              </a:rPr>
              <a:t>Antoni van Leeuwenhoek (1632–1723): </a:t>
            </a:r>
            <a:r>
              <a:rPr lang="en-US">
                <a:solidFill>
                  <a:srgbClr val="000000"/>
                </a:solidFill>
              </a:rPr>
              <a:t>‘</a:t>
            </a:r>
            <a:r>
              <a:rPr lang="en-US" i="1">
                <a:solidFill>
                  <a:srgbClr val="000000"/>
                </a:solidFill>
              </a:rPr>
              <a:t>Often and not without pleasure, I have observedthe structure of the nerves to be composed of very slender vessels of an indescribable fineness, running length-wise to form the nerve’</a:t>
            </a:r>
          </a:p>
          <a:p>
            <a:pPr fontAlgn="base">
              <a:spcBef>
                <a:spcPct val="0"/>
              </a:spcBef>
              <a:spcAft>
                <a:spcPct val="0"/>
              </a:spcAft>
            </a:pPr>
            <a:endParaRPr lang="en-US" i="1">
              <a:solidFill>
                <a:srgbClr val="000000"/>
              </a:solidFill>
            </a:endParaRPr>
          </a:p>
          <a:p>
            <a:pPr fontAlgn="base">
              <a:spcBef>
                <a:spcPct val="0"/>
              </a:spcBef>
              <a:spcAft>
                <a:spcPct val="0"/>
              </a:spcAft>
            </a:pPr>
            <a:r>
              <a:rPr lang="en-US">
                <a:solidFill>
                  <a:srgbClr val="000000"/>
                </a:solidFill>
              </a:rPr>
              <a:t>Felice Fontana (1730 –1805): Carried out nerve dissections at 700X magnification with fine needles. Found that nerves were composed of fine cylinders. </a:t>
            </a:r>
            <a:r>
              <a:rPr lang="en-US" i="1">
                <a:solidFill>
                  <a:srgbClr val="000000"/>
                </a:solidFill>
              </a:rPr>
              <a:t>These were</a:t>
            </a:r>
          </a:p>
          <a:p>
            <a:pPr fontAlgn="base">
              <a:spcBef>
                <a:spcPct val="0"/>
              </a:spcBef>
              <a:spcAft>
                <a:spcPct val="0"/>
              </a:spcAft>
            </a:pPr>
            <a:r>
              <a:rPr lang="en-US" i="1">
                <a:solidFill>
                  <a:srgbClr val="000000"/>
                </a:solidFill>
              </a:rPr>
              <a:t>transparent, homogeneous, not empty, as I had found them in previous occasions.</a:t>
            </a:r>
          </a:p>
          <a:p>
            <a:pPr fontAlgn="base">
              <a:spcBef>
                <a:spcPct val="0"/>
              </a:spcBef>
              <a:spcAft>
                <a:spcPct val="0"/>
              </a:spcAft>
            </a:pPr>
            <a:endParaRPr lang="en-US" i="1">
              <a:solidFill>
                <a:srgbClr val="000000"/>
              </a:solidFill>
            </a:endParaRPr>
          </a:p>
          <a:p>
            <a:pPr fontAlgn="base">
              <a:spcBef>
                <a:spcPct val="0"/>
              </a:spcBef>
              <a:spcAft>
                <a:spcPct val="0"/>
              </a:spcAft>
            </a:pPr>
            <a:r>
              <a:rPr lang="en-US">
                <a:solidFill>
                  <a:srgbClr val="000000"/>
                </a:solidFill>
              </a:rPr>
              <a:t>Swammerdam (1738): Showed that muscle contraction did not involve any change in volume – ie no animal spirits or corpuscles were flooding into it and causing the contraction.</a:t>
            </a:r>
          </a:p>
          <a:p>
            <a:pPr fontAlgn="base">
              <a:spcBef>
                <a:spcPct val="0"/>
              </a:spcBef>
              <a:spcAft>
                <a:spcPct val="0"/>
              </a:spcAft>
            </a:pPr>
            <a:endParaRPr lang="en-US">
              <a:solidFill>
                <a:srgbClr val="000000"/>
              </a:solidFill>
            </a:endParaRPr>
          </a:p>
          <a:p>
            <a:pPr fontAlgn="base">
              <a:spcBef>
                <a:spcPct val="0"/>
              </a:spcBef>
              <a:spcAft>
                <a:spcPct val="0"/>
              </a:spcAft>
            </a:pPr>
            <a:endParaRPr lang="en-US">
              <a:solidFill>
                <a:srgbClr val="000000"/>
              </a:solidFill>
            </a:endParaRPr>
          </a:p>
          <a:p>
            <a:pPr fontAlgn="base">
              <a:spcBef>
                <a:spcPct val="0"/>
              </a:spcBef>
              <a:spcAft>
                <a:spcPct val="0"/>
              </a:spcAft>
            </a:pPr>
            <a:endParaRPr lang="en-US">
              <a:solidFill>
                <a:srgbClr val="000000"/>
              </a:solidFill>
            </a:endParaRPr>
          </a:p>
          <a:p>
            <a:pPr fontAlgn="base">
              <a:spcBef>
                <a:spcPct val="0"/>
              </a:spcBef>
              <a:spcAft>
                <a:spcPct val="0"/>
              </a:spcAft>
            </a:pPr>
            <a:endParaRPr lang="en-US">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cstate="print"/>
          <a:srcRect/>
          <a:stretch>
            <a:fillRect/>
          </a:stretch>
        </p:blipFill>
        <p:spPr bwMode="auto">
          <a:xfrm>
            <a:off x="251520" y="-99392"/>
            <a:ext cx="7668343" cy="6773823"/>
          </a:xfrm>
          <a:prstGeom prst="rect">
            <a:avLst/>
          </a:prstGeom>
          <a:noFill/>
          <a:ln w="9525">
            <a:noFill/>
            <a:miter lim="800000"/>
            <a:headEnd/>
            <a:tailEnd/>
          </a:ln>
        </p:spPr>
      </p:pic>
      <p:sp>
        <p:nvSpPr>
          <p:cNvPr id="4" name="TextBox 3"/>
          <p:cNvSpPr txBox="1"/>
          <p:nvPr/>
        </p:nvSpPr>
        <p:spPr>
          <a:xfrm>
            <a:off x="5788877" y="6525344"/>
            <a:ext cx="3319627" cy="307777"/>
          </a:xfrm>
          <a:prstGeom prst="rect">
            <a:avLst/>
          </a:prstGeom>
          <a:noFill/>
        </p:spPr>
        <p:txBody>
          <a:bodyPr wrap="none" rtlCol="0">
            <a:spAutoFit/>
          </a:bodyPr>
          <a:lstStyle/>
          <a:p>
            <a:r>
              <a:rPr lang="en-US" sz="1400" dirty="0" err="1" smtClean="0"/>
              <a:t>Verkhratsky</a:t>
            </a:r>
            <a:r>
              <a:rPr lang="en-US" sz="1400" dirty="0" smtClean="0"/>
              <a:t> et al (2006) </a:t>
            </a:r>
            <a:r>
              <a:rPr lang="en-US" sz="1400" dirty="0" err="1" smtClean="0"/>
              <a:t>Pflugers</a:t>
            </a:r>
            <a:r>
              <a:rPr lang="en-US" sz="1400" dirty="0" smtClean="0"/>
              <a:t> </a:t>
            </a:r>
            <a:r>
              <a:rPr lang="en-US" sz="1400" dirty="0" err="1" smtClean="0"/>
              <a:t>Archiv</a:t>
            </a:r>
            <a:endParaRPr lang="en-US" sz="1400" dirty="0"/>
          </a:p>
        </p:txBody>
      </p:sp>
      <p:sp>
        <p:nvSpPr>
          <p:cNvPr id="5" name="Rectangle 4"/>
          <p:cNvSpPr/>
          <p:nvPr/>
        </p:nvSpPr>
        <p:spPr>
          <a:xfrm>
            <a:off x="4572000" y="0"/>
            <a:ext cx="4572000" cy="646331"/>
          </a:xfrm>
          <a:prstGeom prst="rect">
            <a:avLst/>
          </a:prstGeom>
          <a:solidFill>
            <a:schemeClr val="bg1"/>
          </a:solidFill>
        </p:spPr>
        <p:txBody>
          <a:bodyPr>
            <a:spAutoFit/>
          </a:bodyPr>
          <a:lstStyle/>
          <a:p>
            <a:r>
              <a:rPr lang="en-US" dirty="0" smtClean="0"/>
              <a:t>1 Neuromuscular preparations of Jan Swammerdam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500188" y="0"/>
            <a:ext cx="7215187" cy="6805613"/>
          </a:xfrm>
          <a:prstGeom prst="rect">
            <a:avLst/>
          </a:prstGeom>
          <a:noFill/>
          <a:ln w="9525">
            <a:noFill/>
            <a:miter lim="800000"/>
            <a:headEnd/>
            <a:tailEnd/>
          </a:ln>
        </p:spPr>
      </p:pic>
      <p:sp>
        <p:nvSpPr>
          <p:cNvPr id="20483" name="Rectangle 2"/>
          <p:cNvSpPr>
            <a:spLocks noChangeArrowheads="1"/>
          </p:cNvSpPr>
          <p:nvPr/>
        </p:nvSpPr>
        <p:spPr bwMode="auto">
          <a:xfrm>
            <a:off x="0" y="5103813"/>
            <a:ext cx="4572000" cy="17541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rPr>
              <a:t>The electrochemical behavior of two dissimilar metals [(zinc (Z) and copper (C)] in a bimetallic arch, in contact with the electrolytes of tissue, produces an electric stimulating current that elicits muscular contraction.</a:t>
            </a:r>
            <a:r>
              <a:rPr lang="en-US" baseline="30000">
                <a:solidFill>
                  <a:srgbClr val="000000"/>
                </a:solidFill>
                <a:hlinkClick r:id="rId3"/>
              </a:rPr>
              <a:t>[</a:t>
            </a:r>
            <a:endParaRPr lang="en-US">
              <a:solidFill>
                <a:srgbClr val="000000"/>
              </a:solidFill>
            </a:endParaRPr>
          </a:p>
        </p:txBody>
      </p:sp>
      <p:sp>
        <p:nvSpPr>
          <p:cNvPr id="20484" name="TextBox 3"/>
          <p:cNvSpPr txBox="1">
            <a:spLocks noChangeArrowheads="1"/>
          </p:cNvSpPr>
          <p:nvPr/>
        </p:nvSpPr>
        <p:spPr bwMode="auto">
          <a:xfrm>
            <a:off x="0" y="4724400"/>
            <a:ext cx="860425"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1780’s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4432300" y="6629400"/>
            <a:ext cx="4711700"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1200">
                <a:solidFill>
                  <a:srgbClr val="000000"/>
                </a:solidFill>
              </a:rPr>
              <a:t>Piccolino (98) Brain Research Bulletin, Vol. 46, No. 5, pp. 381–407,</a:t>
            </a:r>
          </a:p>
          <a:p>
            <a:pPr fontAlgn="base">
              <a:spcBef>
                <a:spcPct val="0"/>
              </a:spcBef>
              <a:spcAft>
                <a:spcPct val="0"/>
              </a:spcAft>
            </a:pPr>
            <a:endParaRPr lang="en-US" sz="1200">
              <a:solidFill>
                <a:srgbClr val="000000"/>
              </a:solidFill>
            </a:endParaRPr>
          </a:p>
        </p:txBody>
      </p:sp>
      <p:pic>
        <p:nvPicPr>
          <p:cNvPr id="21507" name="Picture 5"/>
          <p:cNvPicPr>
            <a:picLocks noChangeAspect="1" noChangeArrowheads="1"/>
          </p:cNvPicPr>
          <p:nvPr/>
        </p:nvPicPr>
        <p:blipFill>
          <a:blip r:embed="rId2" cstate="print"/>
          <a:srcRect/>
          <a:stretch>
            <a:fillRect/>
          </a:stretch>
        </p:blipFill>
        <p:spPr bwMode="auto">
          <a:xfrm>
            <a:off x="909638" y="731838"/>
            <a:ext cx="7323137"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1965</Words>
  <Application>Microsoft Office PowerPoint</Application>
  <PresentationFormat>On-screen Show (4:3)</PresentationFormat>
  <Paragraphs>173</Paragraphs>
  <Slides>27</Slides>
  <Notes>5</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Office Theme</vt:lpstr>
      <vt:lpstr>1_Default Design</vt:lpstr>
      <vt:lpstr>Default Design</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 Mathew</dc:creator>
  <cp:lastModifiedBy>MK Mathew</cp:lastModifiedBy>
  <cp:revision>26</cp:revision>
  <dcterms:created xsi:type="dcterms:W3CDTF">2012-02-14T12:14:02Z</dcterms:created>
  <dcterms:modified xsi:type="dcterms:W3CDTF">2013-08-21T12:10:47Z</dcterms:modified>
</cp:coreProperties>
</file>