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notesMasterIdLst>
    <p:notesMasterId r:id="rId25"/>
  </p:notesMasterIdLst>
  <p:sldIdLst>
    <p:sldId id="256" r:id="rId2"/>
    <p:sldId id="289" r:id="rId3"/>
    <p:sldId id="385" r:id="rId4"/>
    <p:sldId id="386" r:id="rId5"/>
    <p:sldId id="362" r:id="rId6"/>
    <p:sldId id="357" r:id="rId7"/>
    <p:sldId id="359" r:id="rId8"/>
    <p:sldId id="360" r:id="rId9"/>
    <p:sldId id="361" r:id="rId10"/>
    <p:sldId id="378" r:id="rId11"/>
    <p:sldId id="381" r:id="rId12"/>
    <p:sldId id="370" r:id="rId13"/>
    <p:sldId id="371" r:id="rId14"/>
    <p:sldId id="372" r:id="rId15"/>
    <p:sldId id="373" r:id="rId16"/>
    <p:sldId id="379" r:id="rId17"/>
    <p:sldId id="374" r:id="rId18"/>
    <p:sldId id="380" r:id="rId19"/>
    <p:sldId id="387" r:id="rId20"/>
    <p:sldId id="388" r:id="rId21"/>
    <p:sldId id="390" r:id="rId22"/>
    <p:sldId id="389" r:id="rId23"/>
    <p:sldId id="382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2787"/>
    <p:restoredTop sz="90929"/>
  </p:normalViewPr>
  <p:slideViewPr>
    <p:cSldViewPr>
      <p:cViewPr>
        <p:scale>
          <a:sx n="80" d="100"/>
          <a:sy n="80" d="100"/>
        </p:scale>
        <p:origin x="-1326" y="-7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Projekti\KALME\Dati\Atteli%202008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circle"/>
            <c:size val="8"/>
            <c:spPr>
              <a:solidFill>
                <a:srgbClr val="FFFF00"/>
              </a:solidFill>
            </c:spPr>
          </c:marker>
          <c:trendline>
            <c:trendlineType val="linear"/>
            <c:dispRSqr val="1"/>
            <c:trendlineLbl>
              <c:layout>
                <c:manualLayout>
                  <c:x val="0.11087904636920386"/>
                  <c:y val="-0.67847368037328692"/>
                </c:manualLayout>
              </c:layout>
              <c:numFmt formatCode="General" sourceLinked="0"/>
            </c:trendlineLbl>
          </c:trendline>
          <c:xVal>
            <c:numRef>
              <c:f>'Korel 2'!$A$39:$A$59</c:f>
              <c:numCache>
                <c:formatCode>General</c:formatCode>
                <c:ptCount val="21"/>
                <c:pt idx="0">
                  <c:v>776.25946499999998</c:v>
                </c:pt>
                <c:pt idx="1">
                  <c:v>542.73430999999994</c:v>
                </c:pt>
                <c:pt idx="2">
                  <c:v>921.39864000000011</c:v>
                </c:pt>
                <c:pt idx="3">
                  <c:v>1046.1860799999999</c:v>
                </c:pt>
                <c:pt idx="4">
                  <c:v>1286.4027499999997</c:v>
                </c:pt>
                <c:pt idx="5">
                  <c:v>1935.9082100000003</c:v>
                </c:pt>
                <c:pt idx="6">
                  <c:v>2642.8640799999998</c:v>
                </c:pt>
                <c:pt idx="7">
                  <c:v>1913.6393975000001</c:v>
                </c:pt>
                <c:pt idx="8">
                  <c:v>2316.4673699999994</c:v>
                </c:pt>
                <c:pt idx="9">
                  <c:v>2492.29288</c:v>
                </c:pt>
                <c:pt idx="10">
                  <c:v>2191.9349999999999</c:v>
                </c:pt>
                <c:pt idx="11">
                  <c:v>1940.9866666666665</c:v>
                </c:pt>
                <c:pt idx="12">
                  <c:v>8.8515000000000086</c:v>
                </c:pt>
                <c:pt idx="13">
                  <c:v>190.47333333333336</c:v>
                </c:pt>
                <c:pt idx="14">
                  <c:v>357.346</c:v>
                </c:pt>
                <c:pt idx="15">
                  <c:v>444.03425000000004</c:v>
                </c:pt>
                <c:pt idx="16">
                  <c:v>482.03250000000003</c:v>
                </c:pt>
                <c:pt idx="17">
                  <c:v>382.37799999999999</c:v>
                </c:pt>
                <c:pt idx="18">
                  <c:v>288.42900000000003</c:v>
                </c:pt>
                <c:pt idx="19">
                  <c:v>464.54866666666663</c:v>
                </c:pt>
                <c:pt idx="20">
                  <c:v>288.78375</c:v>
                </c:pt>
              </c:numCache>
            </c:numRef>
          </c:xVal>
          <c:yVal>
            <c:numRef>
              <c:f>'Korel 2'!$B$39:$B$59</c:f>
              <c:numCache>
                <c:formatCode>General</c:formatCode>
                <c:ptCount val="21"/>
                <c:pt idx="0">
                  <c:v>-266.35214100000002</c:v>
                </c:pt>
                <c:pt idx="1">
                  <c:v>-305.63951900000006</c:v>
                </c:pt>
                <c:pt idx="2">
                  <c:v>-511.3797550000001</c:v>
                </c:pt>
                <c:pt idx="3">
                  <c:v>-374.30940174999995</c:v>
                </c:pt>
                <c:pt idx="4">
                  <c:v>-389.30446300000006</c:v>
                </c:pt>
                <c:pt idx="5">
                  <c:v>-575.70860749999997</c:v>
                </c:pt>
                <c:pt idx="6">
                  <c:v>-582.3820424999999</c:v>
                </c:pt>
                <c:pt idx="7">
                  <c:v>-482.23329824999996</c:v>
                </c:pt>
                <c:pt idx="8">
                  <c:v>-684.64702266666654</c:v>
                </c:pt>
                <c:pt idx="9">
                  <c:v>-611.38200024999992</c:v>
                </c:pt>
                <c:pt idx="10">
                  <c:v>-618.38359949999972</c:v>
                </c:pt>
                <c:pt idx="11">
                  <c:v>-504.86068299999994</c:v>
                </c:pt>
                <c:pt idx="12">
                  <c:v>190.89000000000004</c:v>
                </c:pt>
                <c:pt idx="13">
                  <c:v>25.349999999999966</c:v>
                </c:pt>
                <c:pt idx="14">
                  <c:v>7.0974999999999007</c:v>
                </c:pt>
                <c:pt idx="15">
                  <c:v>-19.301924999999997</c:v>
                </c:pt>
                <c:pt idx="16">
                  <c:v>-93.309126666666629</c:v>
                </c:pt>
                <c:pt idx="17">
                  <c:v>85.841379000000074</c:v>
                </c:pt>
                <c:pt idx="18">
                  <c:v>122.46417200000019</c:v>
                </c:pt>
                <c:pt idx="19">
                  <c:v>1.1610393333333544</c:v>
                </c:pt>
                <c:pt idx="20">
                  <c:v>28.814471249999883</c:v>
                </c:pt>
              </c:numCache>
            </c:numRef>
          </c:yVal>
        </c:ser>
        <c:ser>
          <c:idx val="1"/>
          <c:order val="1"/>
          <c:spPr>
            <a:ln w="28575">
              <a:noFill/>
            </a:ln>
          </c:spPr>
          <c:marker>
            <c:spPr>
              <a:solidFill>
                <a:schemeClr val="accent6">
                  <a:lumMod val="60000"/>
                  <a:lumOff val="40000"/>
                </a:schemeClr>
              </a:solidFill>
            </c:spPr>
          </c:marker>
          <c:xVal>
            <c:numRef>
              <c:f>'Korel 2'!$A$27:$A$38</c:f>
              <c:numCache>
                <c:formatCode>General</c:formatCode>
                <c:ptCount val="12"/>
                <c:pt idx="0">
                  <c:v>1603.7693999999999</c:v>
                </c:pt>
                <c:pt idx="1">
                  <c:v>-83.987775000000084</c:v>
                </c:pt>
                <c:pt idx="2">
                  <c:v>739.59627333333333</c:v>
                </c:pt>
                <c:pt idx="3">
                  <c:v>1997.6150500000001</c:v>
                </c:pt>
                <c:pt idx="4">
                  <c:v>1530.8016500000001</c:v>
                </c:pt>
                <c:pt idx="5">
                  <c:v>1738.6402666666668</c:v>
                </c:pt>
                <c:pt idx="6">
                  <c:v>1762.1956749999999</c:v>
                </c:pt>
                <c:pt idx="7">
                  <c:v>1898.8866499999999</c:v>
                </c:pt>
                <c:pt idx="8">
                  <c:v>2017.6179566666667</c:v>
                </c:pt>
                <c:pt idx="9">
                  <c:v>1727.8185499999995</c:v>
                </c:pt>
                <c:pt idx="10">
                  <c:v>1737.4526249999999</c:v>
                </c:pt>
                <c:pt idx="11">
                  <c:v>1886.7169666666668</c:v>
                </c:pt>
              </c:numCache>
            </c:numRef>
          </c:xVal>
          <c:yVal>
            <c:numRef>
              <c:f>'Korel 2'!$B$27:$B$38</c:f>
              <c:numCache>
                <c:formatCode>General</c:formatCode>
                <c:ptCount val="12"/>
                <c:pt idx="0">
                  <c:v>-187.59321375000002</c:v>
                </c:pt>
                <c:pt idx="1">
                  <c:v>-240.83015624999985</c:v>
                </c:pt>
                <c:pt idx="2">
                  <c:v>-95.154159166666687</c:v>
                </c:pt>
                <c:pt idx="3">
                  <c:v>-232.13129474999994</c:v>
                </c:pt>
                <c:pt idx="4">
                  <c:v>-216.74581599999999</c:v>
                </c:pt>
                <c:pt idx="5">
                  <c:v>-200.46329800000004</c:v>
                </c:pt>
                <c:pt idx="6">
                  <c:v>-163.15844799999999</c:v>
                </c:pt>
                <c:pt idx="7">
                  <c:v>-178.71752450000011</c:v>
                </c:pt>
                <c:pt idx="8">
                  <c:v>-219.91961183333333</c:v>
                </c:pt>
                <c:pt idx="9">
                  <c:v>-164.11243050000007</c:v>
                </c:pt>
                <c:pt idx="10">
                  <c:v>-114.72598999999991</c:v>
                </c:pt>
                <c:pt idx="11">
                  <c:v>-111.45504333333329</c:v>
                </c:pt>
              </c:numCache>
            </c:numRef>
          </c:yVal>
        </c:ser>
        <c:ser>
          <c:idx val="2"/>
          <c:order val="2"/>
          <c:spPr>
            <a:ln w="28575">
              <a:noFill/>
            </a:ln>
          </c:spPr>
          <c:xVal>
            <c:numRef>
              <c:f>'Korel 2'!$A$61:$A$69</c:f>
              <c:numCache>
                <c:formatCode>General</c:formatCode>
                <c:ptCount val="9"/>
                <c:pt idx="0">
                  <c:v>-0.75274999999999448</c:v>
                </c:pt>
                <c:pt idx="1">
                  <c:v>124.08833333333334</c:v>
                </c:pt>
                <c:pt idx="2">
                  <c:v>134.01524999999998</c:v>
                </c:pt>
                <c:pt idx="3">
                  <c:v>107.0155</c:v>
                </c:pt>
                <c:pt idx="4">
                  <c:v>105.2531666666667</c:v>
                </c:pt>
                <c:pt idx="5">
                  <c:v>73.587999999999994</c:v>
                </c:pt>
                <c:pt idx="6">
                  <c:v>64.038749999999993</c:v>
                </c:pt>
                <c:pt idx="7">
                  <c:v>93.842166666666685</c:v>
                </c:pt>
                <c:pt idx="8">
                  <c:v>60.013999999999967</c:v>
                </c:pt>
              </c:numCache>
            </c:numRef>
          </c:xVal>
          <c:yVal>
            <c:numRef>
              <c:f>'Korel 2'!$B$61:$B$69</c:f>
              <c:numCache>
                <c:formatCode>General</c:formatCode>
                <c:ptCount val="9"/>
                <c:pt idx="0">
                  <c:v>121.3274999999999</c:v>
                </c:pt>
                <c:pt idx="1">
                  <c:v>115.85666666666664</c:v>
                </c:pt>
                <c:pt idx="2">
                  <c:v>207.04749999999996</c:v>
                </c:pt>
                <c:pt idx="3">
                  <c:v>224.30317499999981</c:v>
                </c:pt>
                <c:pt idx="4">
                  <c:v>233.0679008333334</c:v>
                </c:pt>
                <c:pt idx="5">
                  <c:v>286.93674875000005</c:v>
                </c:pt>
                <c:pt idx="6">
                  <c:v>170.96499525000019</c:v>
                </c:pt>
                <c:pt idx="7">
                  <c:v>276.96844649999997</c:v>
                </c:pt>
                <c:pt idx="8">
                  <c:v>252.83569649999993</c:v>
                </c:pt>
              </c:numCache>
            </c:numRef>
          </c:yVal>
        </c:ser>
        <c:axId val="103090048"/>
        <c:axId val="48080000"/>
      </c:scatterChart>
      <c:valAx>
        <c:axId val="10309004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NH</a:t>
                </a:r>
                <a:r>
                  <a:rPr lang="en-US" baseline="-25000"/>
                  <a:t>4</a:t>
                </a:r>
                <a:r>
                  <a:rPr lang="en-US"/>
                  <a:t> µmol m</a:t>
                </a:r>
                <a:r>
                  <a:rPr lang="en-US" baseline="30000"/>
                  <a:t>-</a:t>
                </a:r>
                <a:r>
                  <a:rPr lang="en-US">
                    <a:latin typeface="Times New Roman"/>
                    <a:cs typeface="Times New Roman"/>
                  </a:rPr>
                  <a:t>²</a:t>
                </a:r>
                <a:r>
                  <a:rPr lang="en-US"/>
                  <a:t>d</a:t>
                </a:r>
                <a:r>
                  <a:rPr lang="lv-LV" baseline="30000"/>
                  <a:t>-</a:t>
                </a:r>
                <a:r>
                  <a:rPr lang="en-US">
                    <a:latin typeface="Times New Roman"/>
                    <a:cs typeface="Times New Roman"/>
                  </a:rPr>
                  <a:t>¹</a:t>
                </a:r>
                <a:endParaRPr lang="en-US"/>
              </a:p>
            </c:rich>
          </c:tx>
          <c:layout/>
        </c:title>
        <c:numFmt formatCode="General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48080000"/>
        <c:crossesAt val="-800"/>
        <c:crossBetween val="midCat"/>
      </c:valAx>
      <c:valAx>
        <c:axId val="4808000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NO</a:t>
                </a:r>
                <a:r>
                  <a:rPr lang="en-US" baseline="-25000"/>
                  <a:t>3</a:t>
                </a:r>
                <a:r>
                  <a:rPr lang="en-US"/>
                  <a:t> µmol m-</a:t>
                </a:r>
                <a:r>
                  <a:rPr lang="en-US">
                    <a:latin typeface="Times New Roman"/>
                    <a:cs typeface="Times New Roman"/>
                  </a:rPr>
                  <a:t>²</a:t>
                </a:r>
                <a:r>
                  <a:rPr lang="lv-LV"/>
                  <a:t> </a:t>
                </a:r>
                <a:r>
                  <a:rPr lang="en-US"/>
                  <a:t>d-</a:t>
                </a:r>
                <a:r>
                  <a:rPr lang="en-US">
                    <a:latin typeface="Times New Roman"/>
                    <a:cs typeface="Times New Roman"/>
                  </a:rPr>
                  <a:t>¹</a:t>
                </a:r>
                <a:endParaRPr lang="en-US"/>
              </a:p>
            </c:rich>
          </c:tx>
          <c:layout/>
        </c:title>
        <c:numFmt formatCode="General" sourceLinked="1"/>
        <c:tickLblPos val="nextTo"/>
        <c:crossAx val="103090048"/>
        <c:crossesAt val="-500"/>
        <c:crossBetween val="midCat"/>
      </c:valAx>
    </c:plotArea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365B194-83E2-4472-B88B-E91C78B5E715}" type="datetimeFigureOut">
              <a:rPr lang="en-US"/>
              <a:pPr>
                <a:defRPr/>
              </a:pPr>
              <a:t>11/16/2009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769A659-E5BA-434D-81C4-7A58837D29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582EF0-6E50-477C-B852-FF70455D8E1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4F0126-7D21-4E03-818A-CA0F6E49E35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295C0-5803-46E0-BA48-6725703A595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0574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20574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7F6A98C-AD70-43A5-B79A-1CE68587B00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BB9821-C802-45BD-9819-1041BA41325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96429A-C961-4395-A0C6-E49B7783636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AFC6CF-2F2B-41F5-8FD5-330AA1B9196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A87C1A-8834-407B-89E1-16EFB9B4CB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CBDD4F-D455-4739-A53C-0051BAA2591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A83DF0-4509-459C-9867-EAD1FD6145E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5FD798-B02A-4F0F-B0AF-33542A46574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69C07B-A57E-45E9-B17A-374F6243300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C8D2BF8-7043-476A-A5B5-A8388C89BBC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10" y="714356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lv-LV" dirty="0" err="1" smtClean="0">
                <a:latin typeface="+mn-lt"/>
              </a:rPr>
              <a:t>Future</a:t>
            </a:r>
            <a:r>
              <a:rPr lang="lv-LV" dirty="0" smtClean="0">
                <a:latin typeface="+mn-lt"/>
              </a:rPr>
              <a:t> </a:t>
            </a:r>
            <a:r>
              <a:rPr lang="lv-LV" dirty="0" err="1" smtClean="0">
                <a:latin typeface="+mn-lt"/>
              </a:rPr>
              <a:t>climate</a:t>
            </a:r>
            <a:r>
              <a:rPr lang="lv-LV" dirty="0" smtClean="0">
                <a:latin typeface="+mn-lt"/>
              </a:rPr>
              <a:t> </a:t>
            </a:r>
            <a:r>
              <a:rPr lang="lv-LV" dirty="0" err="1" smtClean="0">
                <a:latin typeface="+mn-lt"/>
              </a:rPr>
              <a:t>scenarios</a:t>
            </a:r>
            <a:r>
              <a:rPr lang="lv-LV" dirty="0" smtClean="0">
                <a:latin typeface="+mn-lt"/>
              </a:rPr>
              <a:t> </a:t>
            </a:r>
            <a:r>
              <a:rPr lang="lv-LV" dirty="0" err="1" smtClean="0">
                <a:latin typeface="+mn-lt"/>
              </a:rPr>
              <a:t>for</a:t>
            </a:r>
            <a:r>
              <a:rPr lang="lv-LV" dirty="0" smtClean="0">
                <a:latin typeface="+mn-lt"/>
              </a:rPr>
              <a:t> </a:t>
            </a:r>
            <a:r>
              <a:rPr lang="lv-LV" dirty="0" err="1" smtClean="0">
                <a:latin typeface="+mn-lt"/>
              </a:rPr>
              <a:t>phosphorus</a:t>
            </a:r>
            <a:r>
              <a:rPr lang="lv-LV" dirty="0" smtClean="0">
                <a:latin typeface="+mn-lt"/>
              </a:rPr>
              <a:t> and </a:t>
            </a:r>
            <a:r>
              <a:rPr lang="lv-LV" dirty="0" err="1" smtClean="0">
                <a:latin typeface="+mn-lt"/>
              </a:rPr>
              <a:t>nitrogen</a:t>
            </a:r>
            <a:r>
              <a:rPr lang="lv-LV" dirty="0" smtClean="0">
                <a:latin typeface="+mn-lt"/>
              </a:rPr>
              <a:t> </a:t>
            </a:r>
            <a:r>
              <a:rPr lang="lv-LV" dirty="0" err="1" smtClean="0">
                <a:latin typeface="+mn-lt"/>
              </a:rPr>
              <a:t>dynamics</a:t>
            </a:r>
            <a:r>
              <a:rPr lang="lv-LV" dirty="0" smtClean="0">
                <a:latin typeface="+mn-lt"/>
              </a:rPr>
              <a:t> </a:t>
            </a:r>
            <a:r>
              <a:rPr lang="lv-LV" dirty="0" err="1" smtClean="0">
                <a:latin typeface="+mn-lt"/>
              </a:rPr>
              <a:t>in</a:t>
            </a:r>
            <a:r>
              <a:rPr lang="lv-LV" dirty="0" smtClean="0">
                <a:latin typeface="+mn-lt"/>
              </a:rPr>
              <a:t> </a:t>
            </a:r>
            <a:r>
              <a:rPr lang="lv-LV" dirty="0" err="1" smtClean="0">
                <a:latin typeface="+mn-lt"/>
              </a:rPr>
              <a:t>the</a:t>
            </a:r>
            <a:r>
              <a:rPr lang="lv-LV" dirty="0" smtClean="0">
                <a:latin typeface="+mn-lt"/>
              </a:rPr>
              <a:t> </a:t>
            </a:r>
            <a:r>
              <a:rPr lang="lv-LV" dirty="0" err="1" smtClean="0">
                <a:latin typeface="+mn-lt"/>
              </a:rPr>
              <a:t>Gulf</a:t>
            </a:r>
            <a:r>
              <a:rPr lang="lv-LV" dirty="0" smtClean="0">
                <a:latin typeface="+mn-lt"/>
              </a:rPr>
              <a:t> </a:t>
            </a:r>
            <a:r>
              <a:rPr lang="lv-LV" dirty="0" err="1" smtClean="0">
                <a:latin typeface="+mn-lt"/>
              </a:rPr>
              <a:t>of</a:t>
            </a:r>
            <a:r>
              <a:rPr lang="lv-LV" dirty="0" smtClean="0">
                <a:latin typeface="+mn-lt"/>
              </a:rPr>
              <a:t> </a:t>
            </a:r>
            <a:r>
              <a:rPr lang="lv-LV" dirty="0" err="1" smtClean="0">
                <a:latin typeface="+mn-lt"/>
              </a:rPr>
              <a:t>Riga</a:t>
            </a:r>
            <a:endParaRPr lang="en-US" dirty="0" smtClean="0">
              <a:latin typeface="+mn-lt"/>
            </a:endParaRPr>
          </a:p>
        </p:txBody>
      </p:sp>
      <p:sp>
        <p:nvSpPr>
          <p:cNvPr id="30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1357290" y="3214686"/>
            <a:ext cx="6772300" cy="2281238"/>
          </a:xfrm>
        </p:spPr>
        <p:txBody>
          <a:bodyPr>
            <a:normAutofit fontScale="55000" lnSpcReduction="20000"/>
          </a:bodyPr>
          <a:lstStyle/>
          <a:p>
            <a:pPr algn="l" eaLnBrk="1" hangingPunct="1"/>
            <a:r>
              <a:rPr lang="lv-LV" b="1" dirty="0" smtClean="0">
                <a:solidFill>
                  <a:schemeClr val="tx1"/>
                </a:solidFill>
              </a:rPr>
              <a:t>Bärbel Müller-Karulis</a:t>
            </a:r>
            <a:r>
              <a:rPr lang="lv-LV" dirty="0" smtClean="0">
                <a:solidFill>
                  <a:schemeClr val="tx1"/>
                </a:solidFill>
              </a:rPr>
              <a:t>, </a:t>
            </a:r>
            <a:r>
              <a:rPr lang="lv-LV" dirty="0" err="1" smtClean="0">
                <a:solidFill>
                  <a:schemeClr val="tx1"/>
                </a:solidFill>
              </a:rPr>
              <a:t>Latvian</a:t>
            </a:r>
            <a:r>
              <a:rPr lang="lv-LV" dirty="0" smtClean="0">
                <a:solidFill>
                  <a:schemeClr val="tx1"/>
                </a:solidFill>
              </a:rPr>
              <a:t> </a:t>
            </a:r>
            <a:r>
              <a:rPr lang="lv-LV" dirty="0" err="1" smtClean="0">
                <a:solidFill>
                  <a:schemeClr val="tx1"/>
                </a:solidFill>
              </a:rPr>
              <a:t>Institute</a:t>
            </a:r>
            <a:r>
              <a:rPr lang="lv-LV" dirty="0" smtClean="0">
                <a:solidFill>
                  <a:schemeClr val="tx1"/>
                </a:solidFill>
              </a:rPr>
              <a:t> of </a:t>
            </a:r>
            <a:r>
              <a:rPr lang="lv-LV" dirty="0" err="1" smtClean="0">
                <a:solidFill>
                  <a:schemeClr val="tx1"/>
                </a:solidFill>
              </a:rPr>
              <a:t>Aquatic</a:t>
            </a:r>
            <a:r>
              <a:rPr lang="lv-LV" dirty="0" smtClean="0">
                <a:solidFill>
                  <a:schemeClr val="tx1"/>
                </a:solidFill>
              </a:rPr>
              <a:t> </a:t>
            </a:r>
            <a:r>
              <a:rPr lang="lv-LV" dirty="0" err="1" smtClean="0">
                <a:solidFill>
                  <a:schemeClr val="tx1"/>
                </a:solidFill>
              </a:rPr>
              <a:t>Ecology</a:t>
            </a:r>
            <a:endParaRPr lang="lv-LV" dirty="0" smtClean="0">
              <a:solidFill>
                <a:schemeClr val="tx1"/>
              </a:solidFill>
            </a:endParaRPr>
          </a:p>
          <a:p>
            <a:pPr algn="l"/>
            <a:r>
              <a:rPr lang="lv-LV" b="1" dirty="0" smtClean="0">
                <a:solidFill>
                  <a:schemeClr val="tx1"/>
                </a:solidFill>
              </a:rPr>
              <a:t>Juris Aigars</a:t>
            </a:r>
            <a:r>
              <a:rPr lang="lv-LV" dirty="0" smtClean="0">
                <a:solidFill>
                  <a:schemeClr val="tx1"/>
                </a:solidFill>
              </a:rPr>
              <a:t>, </a:t>
            </a:r>
            <a:r>
              <a:rPr lang="lv-LV" dirty="0" err="1" smtClean="0">
                <a:solidFill>
                  <a:schemeClr val="tx1"/>
                </a:solidFill>
              </a:rPr>
              <a:t>Latvian</a:t>
            </a:r>
            <a:r>
              <a:rPr lang="lv-LV" dirty="0" smtClean="0">
                <a:solidFill>
                  <a:schemeClr val="tx1"/>
                </a:solidFill>
              </a:rPr>
              <a:t> </a:t>
            </a:r>
            <a:r>
              <a:rPr lang="lv-LV" dirty="0" err="1" smtClean="0">
                <a:solidFill>
                  <a:schemeClr val="tx1"/>
                </a:solidFill>
              </a:rPr>
              <a:t>Institute</a:t>
            </a:r>
            <a:r>
              <a:rPr lang="lv-LV" dirty="0" smtClean="0">
                <a:solidFill>
                  <a:schemeClr val="tx1"/>
                </a:solidFill>
              </a:rPr>
              <a:t> </a:t>
            </a:r>
            <a:r>
              <a:rPr lang="lv-LV" dirty="0" err="1" smtClean="0">
                <a:solidFill>
                  <a:schemeClr val="tx1"/>
                </a:solidFill>
              </a:rPr>
              <a:t>of</a:t>
            </a:r>
            <a:r>
              <a:rPr lang="lv-LV" dirty="0" smtClean="0">
                <a:solidFill>
                  <a:schemeClr val="tx1"/>
                </a:solidFill>
              </a:rPr>
              <a:t> </a:t>
            </a:r>
            <a:r>
              <a:rPr lang="lv-LV" dirty="0" err="1" smtClean="0">
                <a:solidFill>
                  <a:schemeClr val="tx1"/>
                </a:solidFill>
              </a:rPr>
              <a:t>Aquatic</a:t>
            </a:r>
            <a:r>
              <a:rPr lang="lv-LV" dirty="0" smtClean="0">
                <a:solidFill>
                  <a:schemeClr val="tx1"/>
                </a:solidFill>
              </a:rPr>
              <a:t> </a:t>
            </a:r>
            <a:r>
              <a:rPr lang="lv-LV" dirty="0" err="1" smtClean="0">
                <a:solidFill>
                  <a:schemeClr val="tx1"/>
                </a:solidFill>
              </a:rPr>
              <a:t>Ecology</a:t>
            </a:r>
            <a:r>
              <a:rPr lang="lv-LV" dirty="0" smtClean="0">
                <a:solidFill>
                  <a:schemeClr val="tx1"/>
                </a:solidFill>
              </a:rPr>
              <a:t/>
            </a:r>
            <a:br>
              <a:rPr lang="lv-LV" dirty="0" smtClean="0">
                <a:solidFill>
                  <a:schemeClr val="tx1"/>
                </a:solidFill>
              </a:rPr>
            </a:br>
            <a:endParaRPr lang="lv-LV" dirty="0" smtClean="0">
              <a:solidFill>
                <a:schemeClr val="tx1"/>
              </a:solidFill>
            </a:endParaRPr>
          </a:p>
          <a:p>
            <a:pPr algn="l"/>
            <a:r>
              <a:rPr lang="lv-LV" dirty="0" err="1" smtClean="0">
                <a:solidFill>
                  <a:schemeClr val="tx1"/>
                </a:solidFill>
              </a:rPr>
              <a:t>In</a:t>
            </a:r>
            <a:r>
              <a:rPr lang="lv-LV" dirty="0" smtClean="0">
                <a:solidFill>
                  <a:schemeClr val="tx1"/>
                </a:solidFill>
              </a:rPr>
              <a:t> </a:t>
            </a:r>
            <a:r>
              <a:rPr lang="lv-LV" dirty="0" err="1" smtClean="0">
                <a:solidFill>
                  <a:schemeClr val="tx1"/>
                </a:solidFill>
              </a:rPr>
              <a:t>colaboration</a:t>
            </a:r>
            <a:r>
              <a:rPr lang="lv-LV" dirty="0" smtClean="0">
                <a:solidFill>
                  <a:schemeClr val="tx1"/>
                </a:solidFill>
              </a:rPr>
              <a:t> </a:t>
            </a:r>
            <a:r>
              <a:rPr lang="lv-LV" dirty="0" err="1" smtClean="0">
                <a:solidFill>
                  <a:schemeClr val="tx1"/>
                </a:solidFill>
              </a:rPr>
              <a:t>with</a:t>
            </a:r>
            <a:r>
              <a:rPr lang="lv-LV" b="1" dirty="0" smtClean="0">
                <a:solidFill>
                  <a:schemeClr val="tx1"/>
                </a:solidFill>
              </a:rPr>
              <a:t> </a:t>
            </a:r>
            <a:r>
              <a:rPr lang="lv-LV" b="1" dirty="0" smtClean="0">
                <a:solidFill>
                  <a:schemeClr val="tx1"/>
                </a:solidFill>
              </a:rPr>
              <a:t>Juris </a:t>
            </a:r>
            <a:r>
              <a:rPr lang="lv-LV" b="1" dirty="0" err="1" smtClean="0">
                <a:solidFill>
                  <a:schemeClr val="tx1"/>
                </a:solidFill>
              </a:rPr>
              <a:t>Seņņikovs</a:t>
            </a:r>
            <a:r>
              <a:rPr lang="lv-LV" dirty="0" smtClean="0">
                <a:solidFill>
                  <a:schemeClr val="tx1"/>
                </a:solidFill>
              </a:rPr>
              <a:t>, Laboratory for </a:t>
            </a:r>
            <a:r>
              <a:rPr lang="lv-LV" dirty="0" err="1" smtClean="0">
                <a:solidFill>
                  <a:schemeClr val="tx1"/>
                </a:solidFill>
              </a:rPr>
              <a:t>Mathematical</a:t>
            </a:r>
            <a:r>
              <a:rPr lang="lv-LV" dirty="0" smtClean="0">
                <a:solidFill>
                  <a:schemeClr val="tx1"/>
                </a:solidFill>
              </a:rPr>
              <a:t> </a:t>
            </a:r>
            <a:r>
              <a:rPr lang="lv-LV" dirty="0" err="1" smtClean="0">
                <a:solidFill>
                  <a:schemeClr val="tx1"/>
                </a:solidFill>
              </a:rPr>
              <a:t>Modelling</a:t>
            </a:r>
            <a:r>
              <a:rPr lang="lv-LV" dirty="0" smtClean="0">
                <a:solidFill>
                  <a:schemeClr val="tx1"/>
                </a:solidFill>
              </a:rPr>
              <a:t> of </a:t>
            </a:r>
            <a:r>
              <a:rPr lang="lv-LV" dirty="0" err="1" smtClean="0">
                <a:solidFill>
                  <a:schemeClr val="tx1"/>
                </a:solidFill>
              </a:rPr>
              <a:t>Environmental</a:t>
            </a:r>
            <a:r>
              <a:rPr lang="lv-LV" dirty="0" smtClean="0">
                <a:solidFill>
                  <a:schemeClr val="tx1"/>
                </a:solidFill>
              </a:rPr>
              <a:t> and </a:t>
            </a:r>
            <a:r>
              <a:rPr lang="lv-LV" dirty="0" err="1" smtClean="0">
                <a:solidFill>
                  <a:schemeClr val="tx1"/>
                </a:solidFill>
              </a:rPr>
              <a:t>Technological</a:t>
            </a:r>
            <a:r>
              <a:rPr lang="lv-LV" dirty="0" smtClean="0">
                <a:solidFill>
                  <a:schemeClr val="tx1"/>
                </a:solidFill>
              </a:rPr>
              <a:t> </a:t>
            </a:r>
            <a:r>
              <a:rPr lang="lv-LV" dirty="0" err="1" smtClean="0">
                <a:solidFill>
                  <a:schemeClr val="tx1"/>
                </a:solidFill>
              </a:rPr>
              <a:t>Processes</a:t>
            </a:r>
            <a:r>
              <a:rPr lang="lv-LV" dirty="0" smtClean="0">
                <a:solidFill>
                  <a:schemeClr val="tx1"/>
                </a:solidFill>
              </a:rPr>
              <a:t>, </a:t>
            </a:r>
            <a:r>
              <a:rPr lang="lv-LV" dirty="0" err="1" smtClean="0">
                <a:solidFill>
                  <a:schemeClr val="tx1"/>
                </a:solidFill>
              </a:rPr>
              <a:t>Faculty</a:t>
            </a:r>
            <a:r>
              <a:rPr lang="lv-LV" dirty="0" smtClean="0">
                <a:solidFill>
                  <a:schemeClr val="tx1"/>
                </a:solidFill>
              </a:rPr>
              <a:t> of </a:t>
            </a:r>
            <a:r>
              <a:rPr lang="lv-LV" dirty="0" err="1" smtClean="0">
                <a:solidFill>
                  <a:schemeClr val="tx1"/>
                </a:solidFill>
              </a:rPr>
              <a:t>Physics</a:t>
            </a:r>
            <a:r>
              <a:rPr lang="lv-LV" dirty="0" smtClean="0">
                <a:solidFill>
                  <a:schemeClr val="tx1"/>
                </a:solidFill>
              </a:rPr>
              <a:t> and </a:t>
            </a:r>
            <a:r>
              <a:rPr lang="lv-LV" dirty="0" err="1" smtClean="0">
                <a:solidFill>
                  <a:schemeClr val="tx1"/>
                </a:solidFill>
              </a:rPr>
              <a:t>Mathematics</a:t>
            </a:r>
            <a:r>
              <a:rPr lang="lv-LV" dirty="0" smtClean="0">
                <a:solidFill>
                  <a:schemeClr val="tx1"/>
                </a:solidFill>
              </a:rPr>
              <a:t>, </a:t>
            </a:r>
            <a:r>
              <a:rPr lang="lv-LV" dirty="0" err="1" smtClean="0">
                <a:solidFill>
                  <a:schemeClr val="tx1"/>
                </a:solidFill>
              </a:rPr>
              <a:t>University</a:t>
            </a:r>
            <a:r>
              <a:rPr lang="lv-LV" dirty="0" smtClean="0">
                <a:solidFill>
                  <a:schemeClr val="tx1"/>
                </a:solidFill>
              </a:rPr>
              <a:t> of </a:t>
            </a:r>
            <a:r>
              <a:rPr lang="lv-LV" dirty="0" err="1" smtClean="0">
                <a:solidFill>
                  <a:schemeClr val="tx1"/>
                </a:solidFill>
              </a:rPr>
              <a:t>Latvia</a:t>
            </a:r>
            <a:endParaRPr lang="lv-LV" dirty="0" smtClean="0">
              <a:solidFill>
                <a:schemeClr val="tx1"/>
              </a:solidFill>
            </a:endParaRPr>
          </a:p>
          <a:p>
            <a:pPr algn="l" eaLnBrk="1" hangingPunct="1"/>
            <a:r>
              <a:rPr lang="lv-LV" dirty="0" smtClean="0">
                <a:solidFill>
                  <a:schemeClr val="tx1"/>
                </a:solidFill>
              </a:rPr>
              <a:t/>
            </a:r>
            <a:br>
              <a:rPr lang="lv-LV" dirty="0" smtClean="0">
                <a:solidFill>
                  <a:schemeClr val="tx1"/>
                </a:solidFill>
              </a:rPr>
            </a:br>
            <a:endParaRPr lang="en-US" dirty="0" smtClean="0">
              <a:solidFill>
                <a:schemeClr val="tx1"/>
              </a:solidFill>
            </a:endParaRPr>
          </a:p>
        </p:txBody>
      </p:sp>
      <p:grpSp>
        <p:nvGrpSpPr>
          <p:cNvPr id="3076" name="Group 5"/>
          <p:cNvGrpSpPr>
            <a:grpSpLocks/>
          </p:cNvGrpSpPr>
          <p:nvPr/>
        </p:nvGrpSpPr>
        <p:grpSpPr bwMode="auto">
          <a:xfrm>
            <a:off x="714375" y="5500688"/>
            <a:ext cx="1071563" cy="1000125"/>
            <a:chOff x="576" y="2448"/>
            <a:chExt cx="592" cy="870"/>
          </a:xfrm>
        </p:grpSpPr>
        <p:sp>
          <p:nvSpPr>
            <p:cNvPr id="3079" name="Freeform 6"/>
            <p:cNvSpPr>
              <a:spLocks/>
            </p:cNvSpPr>
            <p:nvPr/>
          </p:nvSpPr>
          <p:spPr bwMode="auto">
            <a:xfrm>
              <a:off x="576" y="2448"/>
              <a:ext cx="534" cy="870"/>
            </a:xfrm>
            <a:custGeom>
              <a:avLst/>
              <a:gdLst>
                <a:gd name="T0" fmla="*/ 0 w 2565"/>
                <a:gd name="T1" fmla="*/ 0 h 2775"/>
                <a:gd name="T2" fmla="*/ 0 w 2565"/>
                <a:gd name="T3" fmla="*/ 0 h 2775"/>
                <a:gd name="T4" fmla="*/ 0 w 2565"/>
                <a:gd name="T5" fmla="*/ 0 h 2775"/>
                <a:gd name="T6" fmla="*/ 0 w 2565"/>
                <a:gd name="T7" fmla="*/ 0 h 2775"/>
                <a:gd name="T8" fmla="*/ 0 w 2565"/>
                <a:gd name="T9" fmla="*/ 0 h 2775"/>
                <a:gd name="T10" fmla="*/ 0 w 2565"/>
                <a:gd name="T11" fmla="*/ 0 h 2775"/>
                <a:gd name="T12" fmla="*/ 0 w 2565"/>
                <a:gd name="T13" fmla="*/ 0 h 2775"/>
                <a:gd name="T14" fmla="*/ 0 w 2565"/>
                <a:gd name="T15" fmla="*/ 0 h 2775"/>
                <a:gd name="T16" fmla="*/ 0 w 2565"/>
                <a:gd name="T17" fmla="*/ 0 h 2775"/>
                <a:gd name="T18" fmla="*/ 0 w 2565"/>
                <a:gd name="T19" fmla="*/ 0 h 2775"/>
                <a:gd name="T20" fmla="*/ 0 w 2565"/>
                <a:gd name="T21" fmla="*/ 0 h 2775"/>
                <a:gd name="T22" fmla="*/ 0 w 2565"/>
                <a:gd name="T23" fmla="*/ 0 h 2775"/>
                <a:gd name="T24" fmla="*/ 0 w 2565"/>
                <a:gd name="T25" fmla="*/ 0 h 2775"/>
                <a:gd name="T26" fmla="*/ 0 w 2565"/>
                <a:gd name="T27" fmla="*/ 0 h 2775"/>
                <a:gd name="T28" fmla="*/ 0 w 2565"/>
                <a:gd name="T29" fmla="*/ 0 h 2775"/>
                <a:gd name="T30" fmla="*/ 0 w 2565"/>
                <a:gd name="T31" fmla="*/ 0 h 2775"/>
                <a:gd name="T32" fmla="*/ 0 w 2565"/>
                <a:gd name="T33" fmla="*/ 0 h 2775"/>
                <a:gd name="T34" fmla="*/ 0 w 2565"/>
                <a:gd name="T35" fmla="*/ 0 h 2775"/>
                <a:gd name="T36" fmla="*/ 0 w 2565"/>
                <a:gd name="T37" fmla="*/ 0 h 2775"/>
                <a:gd name="T38" fmla="*/ 0 w 2565"/>
                <a:gd name="T39" fmla="*/ 0 h 2775"/>
                <a:gd name="T40" fmla="*/ 0 w 2565"/>
                <a:gd name="T41" fmla="*/ 0 h 2775"/>
                <a:gd name="T42" fmla="*/ 0 w 2565"/>
                <a:gd name="T43" fmla="*/ 0 h 2775"/>
                <a:gd name="T44" fmla="*/ 0 w 2565"/>
                <a:gd name="T45" fmla="*/ 0 h 2775"/>
                <a:gd name="T46" fmla="*/ 0 w 2565"/>
                <a:gd name="T47" fmla="*/ 0 h 2775"/>
                <a:gd name="T48" fmla="*/ 0 w 2565"/>
                <a:gd name="T49" fmla="*/ 0 h 2775"/>
                <a:gd name="T50" fmla="*/ 0 w 2565"/>
                <a:gd name="T51" fmla="*/ 0 h 2775"/>
                <a:gd name="T52" fmla="*/ 0 w 2565"/>
                <a:gd name="T53" fmla="*/ 0 h 2775"/>
                <a:gd name="T54" fmla="*/ 0 w 2565"/>
                <a:gd name="T55" fmla="*/ 0 h 2775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2565"/>
                <a:gd name="T85" fmla="*/ 0 h 2775"/>
                <a:gd name="T86" fmla="*/ 2565 w 2565"/>
                <a:gd name="T87" fmla="*/ 2775 h 2775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2565" h="2775">
                  <a:moveTo>
                    <a:pt x="570" y="2685"/>
                  </a:moveTo>
                  <a:cubicBezTo>
                    <a:pt x="549" y="2616"/>
                    <a:pt x="524" y="2403"/>
                    <a:pt x="518" y="2332"/>
                  </a:cubicBezTo>
                  <a:cubicBezTo>
                    <a:pt x="512" y="2266"/>
                    <a:pt x="473" y="2144"/>
                    <a:pt x="428" y="1852"/>
                  </a:cubicBezTo>
                  <a:cubicBezTo>
                    <a:pt x="383" y="1560"/>
                    <a:pt x="352" y="1481"/>
                    <a:pt x="368" y="1350"/>
                  </a:cubicBezTo>
                  <a:cubicBezTo>
                    <a:pt x="384" y="1219"/>
                    <a:pt x="375" y="1245"/>
                    <a:pt x="435" y="1155"/>
                  </a:cubicBezTo>
                  <a:cubicBezTo>
                    <a:pt x="495" y="1065"/>
                    <a:pt x="480" y="1095"/>
                    <a:pt x="555" y="1012"/>
                  </a:cubicBezTo>
                  <a:cubicBezTo>
                    <a:pt x="630" y="929"/>
                    <a:pt x="858" y="901"/>
                    <a:pt x="960" y="892"/>
                  </a:cubicBezTo>
                  <a:cubicBezTo>
                    <a:pt x="969" y="896"/>
                    <a:pt x="1160" y="957"/>
                    <a:pt x="1170" y="960"/>
                  </a:cubicBezTo>
                  <a:cubicBezTo>
                    <a:pt x="1227" y="999"/>
                    <a:pt x="1282" y="1049"/>
                    <a:pt x="1335" y="1117"/>
                  </a:cubicBezTo>
                  <a:cubicBezTo>
                    <a:pt x="1388" y="1185"/>
                    <a:pt x="1491" y="1334"/>
                    <a:pt x="1545" y="1365"/>
                  </a:cubicBezTo>
                  <a:cubicBezTo>
                    <a:pt x="1599" y="1396"/>
                    <a:pt x="1635" y="1432"/>
                    <a:pt x="1710" y="1462"/>
                  </a:cubicBezTo>
                  <a:cubicBezTo>
                    <a:pt x="1785" y="1492"/>
                    <a:pt x="1777" y="1477"/>
                    <a:pt x="1905" y="1507"/>
                  </a:cubicBezTo>
                  <a:cubicBezTo>
                    <a:pt x="2033" y="1537"/>
                    <a:pt x="2105" y="1507"/>
                    <a:pt x="2190" y="1492"/>
                  </a:cubicBezTo>
                  <a:cubicBezTo>
                    <a:pt x="2255" y="1482"/>
                    <a:pt x="2376" y="1432"/>
                    <a:pt x="2415" y="1387"/>
                  </a:cubicBezTo>
                  <a:cubicBezTo>
                    <a:pt x="2442" y="1346"/>
                    <a:pt x="2483" y="1298"/>
                    <a:pt x="2513" y="1215"/>
                  </a:cubicBezTo>
                  <a:cubicBezTo>
                    <a:pt x="2543" y="1132"/>
                    <a:pt x="2565" y="1080"/>
                    <a:pt x="2558" y="960"/>
                  </a:cubicBezTo>
                  <a:cubicBezTo>
                    <a:pt x="2551" y="840"/>
                    <a:pt x="2474" y="672"/>
                    <a:pt x="2370" y="570"/>
                  </a:cubicBezTo>
                  <a:cubicBezTo>
                    <a:pt x="2266" y="468"/>
                    <a:pt x="2004" y="235"/>
                    <a:pt x="1890" y="180"/>
                  </a:cubicBezTo>
                  <a:cubicBezTo>
                    <a:pt x="1776" y="125"/>
                    <a:pt x="1591" y="44"/>
                    <a:pt x="1403" y="22"/>
                  </a:cubicBezTo>
                  <a:cubicBezTo>
                    <a:pt x="1215" y="0"/>
                    <a:pt x="945" y="14"/>
                    <a:pt x="780" y="67"/>
                  </a:cubicBezTo>
                  <a:cubicBezTo>
                    <a:pt x="615" y="120"/>
                    <a:pt x="503" y="225"/>
                    <a:pt x="368" y="345"/>
                  </a:cubicBezTo>
                  <a:cubicBezTo>
                    <a:pt x="233" y="465"/>
                    <a:pt x="181" y="524"/>
                    <a:pt x="113" y="652"/>
                  </a:cubicBezTo>
                  <a:cubicBezTo>
                    <a:pt x="45" y="780"/>
                    <a:pt x="30" y="788"/>
                    <a:pt x="15" y="960"/>
                  </a:cubicBezTo>
                  <a:cubicBezTo>
                    <a:pt x="0" y="1132"/>
                    <a:pt x="82" y="1358"/>
                    <a:pt x="150" y="1590"/>
                  </a:cubicBezTo>
                  <a:cubicBezTo>
                    <a:pt x="218" y="1822"/>
                    <a:pt x="277" y="2063"/>
                    <a:pt x="330" y="2175"/>
                  </a:cubicBezTo>
                  <a:cubicBezTo>
                    <a:pt x="383" y="2287"/>
                    <a:pt x="353" y="2287"/>
                    <a:pt x="413" y="2460"/>
                  </a:cubicBezTo>
                  <a:cubicBezTo>
                    <a:pt x="473" y="2633"/>
                    <a:pt x="443" y="2625"/>
                    <a:pt x="473" y="2700"/>
                  </a:cubicBezTo>
                  <a:cubicBezTo>
                    <a:pt x="503" y="2775"/>
                    <a:pt x="570" y="2746"/>
                    <a:pt x="570" y="2685"/>
                  </a:cubicBezTo>
                  <a:close/>
                </a:path>
              </a:pathLst>
            </a:custGeom>
            <a:solidFill>
              <a:srgbClr val="3366FF"/>
            </a:solidFill>
            <a:ln w="88900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0" name="Freeform 7"/>
            <p:cNvSpPr>
              <a:spLocks/>
            </p:cNvSpPr>
            <p:nvPr/>
          </p:nvSpPr>
          <p:spPr bwMode="auto">
            <a:xfrm>
              <a:off x="669" y="2804"/>
              <a:ext cx="499" cy="262"/>
            </a:xfrm>
            <a:custGeom>
              <a:avLst/>
              <a:gdLst>
                <a:gd name="T0" fmla="*/ 0 w 2393"/>
                <a:gd name="T1" fmla="*/ 0 h 838"/>
                <a:gd name="T2" fmla="*/ 0 w 2393"/>
                <a:gd name="T3" fmla="*/ 0 h 838"/>
                <a:gd name="T4" fmla="*/ 0 w 2393"/>
                <a:gd name="T5" fmla="*/ 0 h 838"/>
                <a:gd name="T6" fmla="*/ 0 w 2393"/>
                <a:gd name="T7" fmla="*/ 0 h 838"/>
                <a:gd name="T8" fmla="*/ 0 w 2393"/>
                <a:gd name="T9" fmla="*/ 0 h 838"/>
                <a:gd name="T10" fmla="*/ 0 w 2393"/>
                <a:gd name="T11" fmla="*/ 0 h 838"/>
                <a:gd name="T12" fmla="*/ 0 w 2393"/>
                <a:gd name="T13" fmla="*/ 0 h 838"/>
                <a:gd name="T14" fmla="*/ 0 w 2393"/>
                <a:gd name="T15" fmla="*/ 0 h 838"/>
                <a:gd name="T16" fmla="*/ 0 w 2393"/>
                <a:gd name="T17" fmla="*/ 0 h 838"/>
                <a:gd name="T18" fmla="*/ 0 w 2393"/>
                <a:gd name="T19" fmla="*/ 0 h 838"/>
                <a:gd name="T20" fmla="*/ 0 w 2393"/>
                <a:gd name="T21" fmla="*/ 0 h 838"/>
                <a:gd name="T22" fmla="*/ 0 w 2393"/>
                <a:gd name="T23" fmla="*/ 0 h 838"/>
                <a:gd name="T24" fmla="*/ 0 w 2393"/>
                <a:gd name="T25" fmla="*/ 0 h 838"/>
                <a:gd name="T26" fmla="*/ 0 w 2393"/>
                <a:gd name="T27" fmla="*/ 0 h 838"/>
                <a:gd name="T28" fmla="*/ 0 w 2393"/>
                <a:gd name="T29" fmla="*/ 0 h 838"/>
                <a:gd name="T30" fmla="*/ 0 w 2393"/>
                <a:gd name="T31" fmla="*/ 0 h 838"/>
                <a:gd name="T32" fmla="*/ 0 w 2393"/>
                <a:gd name="T33" fmla="*/ 0 h 838"/>
                <a:gd name="T34" fmla="*/ 0 w 2393"/>
                <a:gd name="T35" fmla="*/ 0 h 838"/>
                <a:gd name="T36" fmla="*/ 0 w 2393"/>
                <a:gd name="T37" fmla="*/ 0 h 838"/>
                <a:gd name="T38" fmla="*/ 0 w 2393"/>
                <a:gd name="T39" fmla="*/ 0 h 838"/>
                <a:gd name="T40" fmla="*/ 0 w 2393"/>
                <a:gd name="T41" fmla="*/ 0 h 83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393"/>
                <a:gd name="T64" fmla="*/ 0 h 838"/>
                <a:gd name="T65" fmla="*/ 2393 w 2393"/>
                <a:gd name="T66" fmla="*/ 838 h 83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393" h="838">
                  <a:moveTo>
                    <a:pt x="16" y="373"/>
                  </a:moveTo>
                  <a:cubicBezTo>
                    <a:pt x="32" y="444"/>
                    <a:pt x="67" y="547"/>
                    <a:pt x="136" y="613"/>
                  </a:cubicBezTo>
                  <a:cubicBezTo>
                    <a:pt x="234" y="703"/>
                    <a:pt x="339" y="740"/>
                    <a:pt x="429" y="770"/>
                  </a:cubicBezTo>
                  <a:cubicBezTo>
                    <a:pt x="519" y="800"/>
                    <a:pt x="511" y="792"/>
                    <a:pt x="631" y="815"/>
                  </a:cubicBezTo>
                  <a:cubicBezTo>
                    <a:pt x="751" y="838"/>
                    <a:pt x="852" y="807"/>
                    <a:pt x="961" y="815"/>
                  </a:cubicBezTo>
                  <a:cubicBezTo>
                    <a:pt x="1088" y="801"/>
                    <a:pt x="1301" y="753"/>
                    <a:pt x="1411" y="718"/>
                  </a:cubicBezTo>
                  <a:cubicBezTo>
                    <a:pt x="1466" y="689"/>
                    <a:pt x="1580" y="661"/>
                    <a:pt x="1629" y="635"/>
                  </a:cubicBezTo>
                  <a:cubicBezTo>
                    <a:pt x="1639" y="625"/>
                    <a:pt x="1814" y="588"/>
                    <a:pt x="1831" y="583"/>
                  </a:cubicBezTo>
                  <a:cubicBezTo>
                    <a:pt x="2000" y="589"/>
                    <a:pt x="2169" y="575"/>
                    <a:pt x="2229" y="605"/>
                  </a:cubicBezTo>
                  <a:cubicBezTo>
                    <a:pt x="2289" y="635"/>
                    <a:pt x="2302" y="649"/>
                    <a:pt x="2356" y="635"/>
                  </a:cubicBezTo>
                  <a:cubicBezTo>
                    <a:pt x="2379" y="605"/>
                    <a:pt x="2393" y="583"/>
                    <a:pt x="2341" y="553"/>
                  </a:cubicBezTo>
                  <a:cubicBezTo>
                    <a:pt x="2289" y="523"/>
                    <a:pt x="2356" y="538"/>
                    <a:pt x="2259" y="523"/>
                  </a:cubicBezTo>
                  <a:cubicBezTo>
                    <a:pt x="2162" y="508"/>
                    <a:pt x="1764" y="518"/>
                    <a:pt x="1516" y="515"/>
                  </a:cubicBezTo>
                  <a:cubicBezTo>
                    <a:pt x="1355" y="509"/>
                    <a:pt x="1338" y="491"/>
                    <a:pt x="1291" y="485"/>
                  </a:cubicBezTo>
                  <a:cubicBezTo>
                    <a:pt x="1204" y="459"/>
                    <a:pt x="1040" y="388"/>
                    <a:pt x="991" y="358"/>
                  </a:cubicBezTo>
                  <a:cubicBezTo>
                    <a:pt x="942" y="328"/>
                    <a:pt x="884" y="311"/>
                    <a:pt x="841" y="268"/>
                  </a:cubicBezTo>
                  <a:cubicBezTo>
                    <a:pt x="798" y="225"/>
                    <a:pt x="706" y="167"/>
                    <a:pt x="684" y="155"/>
                  </a:cubicBezTo>
                  <a:cubicBezTo>
                    <a:pt x="632" y="121"/>
                    <a:pt x="601" y="87"/>
                    <a:pt x="526" y="65"/>
                  </a:cubicBezTo>
                  <a:cubicBezTo>
                    <a:pt x="451" y="43"/>
                    <a:pt x="315" y="0"/>
                    <a:pt x="234" y="20"/>
                  </a:cubicBezTo>
                  <a:cubicBezTo>
                    <a:pt x="167" y="35"/>
                    <a:pt x="92" y="110"/>
                    <a:pt x="39" y="185"/>
                  </a:cubicBezTo>
                  <a:cubicBezTo>
                    <a:pt x="3" y="244"/>
                    <a:pt x="0" y="302"/>
                    <a:pt x="16" y="373"/>
                  </a:cubicBezTo>
                  <a:close/>
                </a:path>
              </a:pathLst>
            </a:custGeom>
            <a:solidFill>
              <a:srgbClr val="00FF00"/>
            </a:solidFill>
            <a:ln w="88900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Oval 8"/>
            <p:cNvSpPr>
              <a:spLocks noChangeArrowheads="1"/>
            </p:cNvSpPr>
            <p:nvPr/>
          </p:nvSpPr>
          <p:spPr bwMode="auto">
            <a:xfrm>
              <a:off x="586" y="2695"/>
              <a:ext cx="74" cy="113"/>
            </a:xfrm>
            <a:prstGeom prst="ellipse">
              <a:avLst/>
            </a:prstGeom>
            <a:solidFill>
              <a:srgbClr val="FF0000"/>
            </a:solidFill>
            <a:ln w="88900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077" name="Picture 9" descr="veidlapa_k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3" y="5572125"/>
            <a:ext cx="274002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TextBox 11"/>
          <p:cNvSpPr txBox="1">
            <a:spLocks noChangeArrowheads="1"/>
          </p:cNvSpPr>
          <p:nvPr/>
        </p:nvSpPr>
        <p:spPr bwMode="auto">
          <a:xfrm>
            <a:off x="928688" y="6215063"/>
            <a:ext cx="1857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/>
              <a:t>Latvian Institute </a:t>
            </a:r>
          </a:p>
          <a:p>
            <a:r>
              <a:rPr lang="en-US" sz="1200"/>
              <a:t>of Aquatic Ecology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62533" y="1600200"/>
            <a:ext cx="621893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/>
              <a:t>Vertical</a:t>
            </a:r>
            <a:r>
              <a:rPr lang="lv-LV" dirty="0" smtClean="0"/>
              <a:t> </a:t>
            </a:r>
            <a:r>
              <a:rPr lang="lv-LV" dirty="0" err="1" smtClean="0"/>
              <a:t>water</a:t>
            </a:r>
            <a:r>
              <a:rPr lang="lv-LV" dirty="0" smtClean="0"/>
              <a:t> </a:t>
            </a:r>
            <a:r>
              <a:rPr lang="lv-LV" dirty="0" err="1" smtClean="0"/>
              <a:t>exchange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71604" y="4214818"/>
            <a:ext cx="228601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lv-LV" sz="1800" dirty="0" err="1" smtClean="0"/>
              <a:t>decreased</a:t>
            </a:r>
            <a:r>
              <a:rPr lang="lv-LV" sz="1800" dirty="0" smtClean="0"/>
              <a:t> </a:t>
            </a:r>
            <a:r>
              <a:rPr lang="lv-LV" sz="1800" dirty="0" err="1" smtClean="0"/>
              <a:t>vertical</a:t>
            </a:r>
            <a:r>
              <a:rPr lang="lv-LV" sz="1800" dirty="0" smtClean="0"/>
              <a:t> </a:t>
            </a:r>
            <a:r>
              <a:rPr lang="lv-LV" sz="1800" dirty="0" err="1" smtClean="0"/>
              <a:t>water</a:t>
            </a:r>
            <a:r>
              <a:rPr lang="lv-LV" sz="1800" dirty="0" smtClean="0"/>
              <a:t> </a:t>
            </a:r>
            <a:r>
              <a:rPr lang="lv-LV" sz="1800" dirty="0" err="1" smtClean="0"/>
              <a:t>exchange</a:t>
            </a:r>
            <a:endParaRPr lang="en-US" sz="1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Demersal oxygen – GR mean 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62533" y="1600200"/>
            <a:ext cx="621893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/>
              <a:t>Species</a:t>
            </a:r>
            <a:r>
              <a:rPr lang="lv-LV" dirty="0" smtClean="0"/>
              <a:t> </a:t>
            </a:r>
            <a:r>
              <a:rPr lang="lv-LV" dirty="0" err="1" smtClean="0"/>
              <a:t>succession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62533" y="1600200"/>
            <a:ext cx="621893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3357554" y="3071810"/>
            <a:ext cx="200026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lv-LV" sz="1800" dirty="0" err="1" smtClean="0"/>
              <a:t>earlier</a:t>
            </a:r>
            <a:r>
              <a:rPr lang="lv-LV" sz="1800" dirty="0" smtClean="0"/>
              <a:t> </a:t>
            </a:r>
            <a:r>
              <a:rPr lang="lv-LV" sz="1800" dirty="0" err="1" smtClean="0"/>
              <a:t>and</a:t>
            </a:r>
            <a:r>
              <a:rPr lang="lv-LV" sz="1800" dirty="0" smtClean="0"/>
              <a:t> </a:t>
            </a:r>
            <a:r>
              <a:rPr lang="lv-LV" sz="1800" dirty="0" err="1" smtClean="0"/>
              <a:t>more</a:t>
            </a:r>
            <a:r>
              <a:rPr lang="lv-LV" sz="1800" dirty="0" smtClean="0"/>
              <a:t> </a:t>
            </a:r>
            <a:r>
              <a:rPr lang="lv-LV" sz="1800" dirty="0" err="1" smtClean="0"/>
              <a:t>vigorous</a:t>
            </a:r>
            <a:r>
              <a:rPr lang="lv-LV" sz="1800" dirty="0" smtClean="0"/>
              <a:t> </a:t>
            </a:r>
            <a:r>
              <a:rPr lang="lv-LV" sz="1800" dirty="0" err="1" smtClean="0"/>
              <a:t>spring</a:t>
            </a:r>
            <a:r>
              <a:rPr lang="lv-LV" sz="1800" dirty="0" smtClean="0"/>
              <a:t> </a:t>
            </a:r>
            <a:r>
              <a:rPr lang="lv-LV" sz="1800" dirty="0" err="1" smtClean="0"/>
              <a:t>bloom</a:t>
            </a:r>
            <a:endParaRPr lang="en-US" sz="1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/>
              <a:t>Species</a:t>
            </a:r>
            <a:r>
              <a:rPr lang="lv-LV" dirty="0" smtClean="0"/>
              <a:t> </a:t>
            </a:r>
            <a:r>
              <a:rPr lang="lv-LV" dirty="0" err="1" smtClean="0"/>
              <a:t>succession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62533" y="1600200"/>
            <a:ext cx="621893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4000496" y="4357694"/>
            <a:ext cx="20002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lv-LV" sz="1800" dirty="0" err="1" smtClean="0"/>
              <a:t>larger</a:t>
            </a:r>
            <a:r>
              <a:rPr lang="lv-LV" sz="1800" dirty="0" smtClean="0"/>
              <a:t> </a:t>
            </a:r>
            <a:r>
              <a:rPr lang="lv-LV" sz="1800" dirty="0" err="1" smtClean="0"/>
              <a:t>biomass</a:t>
            </a:r>
            <a:r>
              <a:rPr lang="lv-LV" sz="1800" dirty="0" smtClean="0"/>
              <a:t> of </a:t>
            </a:r>
            <a:r>
              <a:rPr lang="lv-LV" sz="1800" dirty="0" err="1" smtClean="0"/>
              <a:t>summer</a:t>
            </a:r>
            <a:r>
              <a:rPr lang="lv-LV" sz="1800" dirty="0" smtClean="0"/>
              <a:t> </a:t>
            </a:r>
            <a:r>
              <a:rPr lang="lv-LV" sz="1800" dirty="0" err="1" smtClean="0"/>
              <a:t>species</a:t>
            </a:r>
            <a:endParaRPr lang="en-US" sz="1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62533" y="1600200"/>
            <a:ext cx="621893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/>
              <a:t>Species</a:t>
            </a:r>
            <a:r>
              <a:rPr lang="lv-LV" dirty="0" smtClean="0"/>
              <a:t> </a:t>
            </a:r>
            <a:r>
              <a:rPr lang="lv-LV" dirty="0" err="1" smtClean="0"/>
              <a:t>succession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643438" y="2786058"/>
            <a:ext cx="20002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lv-LV" sz="1800" dirty="0" err="1" smtClean="0"/>
              <a:t>more</a:t>
            </a:r>
            <a:r>
              <a:rPr lang="lv-LV" sz="1800" dirty="0" smtClean="0"/>
              <a:t> </a:t>
            </a:r>
            <a:r>
              <a:rPr lang="lv-LV" sz="1800" dirty="0" err="1" smtClean="0"/>
              <a:t>cyanobacteria</a:t>
            </a:r>
            <a:endParaRPr lang="en-US" sz="1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636600"/>
            <a:ext cx="6423019" cy="4672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/>
              <a:t>Pelagic</a:t>
            </a:r>
            <a:r>
              <a:rPr lang="lv-LV" dirty="0" smtClean="0"/>
              <a:t> </a:t>
            </a:r>
            <a:r>
              <a:rPr lang="lv-LV" dirty="0" err="1" smtClean="0"/>
              <a:t>nutrients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00760" y="2071678"/>
            <a:ext cx="20002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lv-LV" sz="1800" dirty="0" err="1" smtClean="0"/>
              <a:t>larger</a:t>
            </a:r>
            <a:r>
              <a:rPr lang="lv-LV" sz="1800" dirty="0" smtClean="0"/>
              <a:t> </a:t>
            </a:r>
            <a:r>
              <a:rPr lang="lv-LV" sz="1800" dirty="0" err="1" smtClean="0"/>
              <a:t>winter</a:t>
            </a:r>
            <a:r>
              <a:rPr lang="lv-LV" sz="1800" dirty="0" smtClean="0"/>
              <a:t> </a:t>
            </a:r>
            <a:r>
              <a:rPr lang="lv-LV" sz="1800" dirty="0" err="1" smtClean="0"/>
              <a:t>pool</a:t>
            </a:r>
            <a:endParaRPr lang="en-US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714348" y="4286256"/>
            <a:ext cx="20002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lv-LV" sz="1800" dirty="0" err="1" smtClean="0"/>
              <a:t>earlier</a:t>
            </a:r>
            <a:r>
              <a:rPr lang="lv-LV" sz="1800" dirty="0" smtClean="0"/>
              <a:t> </a:t>
            </a:r>
            <a:r>
              <a:rPr lang="lv-LV" sz="1800" dirty="0" err="1" smtClean="0"/>
              <a:t>depletion</a:t>
            </a:r>
            <a:endParaRPr lang="en-US" sz="1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62533" y="1600200"/>
            <a:ext cx="621893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/>
              <a:t>Demersal</a:t>
            </a:r>
            <a:r>
              <a:rPr lang="lv-LV" dirty="0" smtClean="0"/>
              <a:t> </a:t>
            </a:r>
            <a:r>
              <a:rPr lang="lv-LV" dirty="0" err="1" smtClean="0"/>
              <a:t>nutrients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357686" y="4857760"/>
            <a:ext cx="285752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lv-LV" sz="1800" dirty="0" err="1" smtClean="0"/>
              <a:t>larger</a:t>
            </a:r>
            <a:r>
              <a:rPr lang="lv-LV" sz="1800" dirty="0" smtClean="0"/>
              <a:t> </a:t>
            </a:r>
            <a:r>
              <a:rPr lang="lv-LV" sz="1800" dirty="0" err="1" smtClean="0"/>
              <a:t>demersal</a:t>
            </a:r>
            <a:r>
              <a:rPr lang="lv-LV" sz="1800" dirty="0" smtClean="0"/>
              <a:t> </a:t>
            </a:r>
            <a:r>
              <a:rPr lang="lv-LV" sz="1800" dirty="0" err="1" smtClean="0"/>
              <a:t>nutrient</a:t>
            </a:r>
            <a:r>
              <a:rPr lang="lv-LV" sz="1800" dirty="0" smtClean="0"/>
              <a:t> </a:t>
            </a:r>
            <a:r>
              <a:rPr lang="lv-LV" sz="1800" dirty="0" err="1" smtClean="0"/>
              <a:t>concentrations</a:t>
            </a:r>
            <a:r>
              <a:rPr lang="lv-LV" sz="1800" dirty="0" smtClean="0"/>
              <a:t> </a:t>
            </a:r>
            <a:r>
              <a:rPr lang="lv-LV" sz="1800" dirty="0" err="1" smtClean="0"/>
              <a:t>in</a:t>
            </a:r>
            <a:r>
              <a:rPr lang="lv-LV" sz="1800" dirty="0" smtClean="0"/>
              <a:t> </a:t>
            </a:r>
            <a:r>
              <a:rPr lang="lv-LV" sz="1800" dirty="0" err="1" smtClean="0"/>
              <a:t>summer</a:t>
            </a:r>
            <a:endParaRPr lang="en-US" sz="1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61255" y="1600200"/>
            <a:ext cx="622149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/>
              <a:t>Vertical</a:t>
            </a:r>
            <a:r>
              <a:rPr lang="lv-LV" dirty="0" smtClean="0"/>
              <a:t> </a:t>
            </a:r>
            <a:r>
              <a:rPr lang="lv-LV" dirty="0" err="1" smtClean="0"/>
              <a:t>nutrient</a:t>
            </a:r>
            <a:r>
              <a:rPr lang="lv-LV" dirty="0" smtClean="0"/>
              <a:t> </a:t>
            </a:r>
            <a:r>
              <a:rPr lang="lv-LV" dirty="0" err="1" smtClean="0"/>
              <a:t>flux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071934" y="5429264"/>
            <a:ext cx="2286016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lv-LV" sz="1800" dirty="0" err="1" smtClean="0"/>
              <a:t>increased</a:t>
            </a:r>
            <a:r>
              <a:rPr lang="lv-LV" sz="1800" dirty="0" smtClean="0"/>
              <a:t> </a:t>
            </a:r>
            <a:r>
              <a:rPr lang="lv-LV" sz="1800" dirty="0" err="1" smtClean="0"/>
              <a:t>demersal</a:t>
            </a:r>
            <a:r>
              <a:rPr lang="lv-LV" sz="1800" dirty="0" smtClean="0"/>
              <a:t> </a:t>
            </a:r>
            <a:r>
              <a:rPr lang="lv-LV" sz="1800" dirty="0" err="1" smtClean="0"/>
              <a:t>concentrations</a:t>
            </a:r>
            <a:r>
              <a:rPr lang="lv-LV" sz="1800" dirty="0" smtClean="0"/>
              <a:t> </a:t>
            </a:r>
            <a:r>
              <a:rPr lang="lv-LV" sz="1800" dirty="0" err="1" smtClean="0"/>
              <a:t>compensate</a:t>
            </a:r>
            <a:r>
              <a:rPr lang="lv-LV" sz="1800" dirty="0" smtClean="0"/>
              <a:t> </a:t>
            </a:r>
            <a:r>
              <a:rPr lang="lv-LV" sz="1800" dirty="0" err="1" smtClean="0"/>
              <a:t>stratification</a:t>
            </a:r>
            <a:r>
              <a:rPr lang="lv-LV" sz="1800" dirty="0" smtClean="0"/>
              <a:t> </a:t>
            </a:r>
            <a:r>
              <a:rPr lang="lv-LV" sz="1800" dirty="0" err="1" smtClean="0"/>
              <a:t>effect</a:t>
            </a:r>
            <a:endParaRPr lang="en-US" sz="1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62533" y="1600200"/>
            <a:ext cx="621893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/>
              <a:t>Nutrient</a:t>
            </a:r>
            <a:r>
              <a:rPr lang="lv-LV" dirty="0" smtClean="0"/>
              <a:t> </a:t>
            </a:r>
            <a:r>
              <a:rPr lang="lv-LV" dirty="0" err="1" smtClean="0"/>
              <a:t>regeneration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428992" y="5143512"/>
            <a:ext cx="285752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lv-LV" sz="1800" dirty="0" err="1" smtClean="0"/>
              <a:t>Pronounced</a:t>
            </a:r>
            <a:r>
              <a:rPr lang="lv-LV" sz="1800" dirty="0" smtClean="0"/>
              <a:t> </a:t>
            </a:r>
            <a:r>
              <a:rPr lang="lv-LV" sz="1800" dirty="0" err="1" smtClean="0"/>
              <a:t>increase</a:t>
            </a:r>
            <a:r>
              <a:rPr lang="lv-LV" sz="1800" dirty="0" smtClean="0"/>
              <a:t> </a:t>
            </a:r>
            <a:r>
              <a:rPr lang="lv-LV" sz="1800" dirty="0" err="1" smtClean="0"/>
              <a:t>in</a:t>
            </a:r>
            <a:r>
              <a:rPr lang="lv-LV" sz="1800" dirty="0" smtClean="0"/>
              <a:t> </a:t>
            </a:r>
            <a:r>
              <a:rPr lang="lv-LV" sz="1800" dirty="0" err="1" smtClean="0"/>
              <a:t>nutrient</a:t>
            </a:r>
            <a:r>
              <a:rPr lang="lv-LV" sz="1800" dirty="0" smtClean="0"/>
              <a:t> </a:t>
            </a:r>
            <a:r>
              <a:rPr lang="lv-LV" sz="1800" dirty="0" err="1" smtClean="0"/>
              <a:t>recycling</a:t>
            </a:r>
            <a:r>
              <a:rPr lang="lv-LV" sz="1800" dirty="0" smtClean="0"/>
              <a:t>!</a:t>
            </a:r>
            <a:endParaRPr lang="en-US" sz="1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Denitrification</a:t>
            </a:r>
            <a:endParaRPr lang="lv-LV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428736"/>
            <a:ext cx="6086475" cy="442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/>
              <a:t>Gulf</a:t>
            </a:r>
            <a:r>
              <a:rPr lang="lv-LV" dirty="0"/>
              <a:t> of </a:t>
            </a:r>
            <a:r>
              <a:rPr lang="lv-LV" dirty="0" err="1"/>
              <a:t>Riga</a:t>
            </a:r>
            <a:r>
              <a:rPr lang="lv-LV" dirty="0"/>
              <a:t> </a:t>
            </a:r>
            <a:r>
              <a:rPr lang="lv-LV" dirty="0" err="1" smtClean="0"/>
              <a:t>characteristics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28596" y="2043122"/>
            <a:ext cx="4067204" cy="4529150"/>
          </a:xfrm>
        </p:spPr>
        <p:txBody>
          <a:bodyPr>
            <a:normAutofit fontScale="77500" lnSpcReduction="20000"/>
          </a:bodyPr>
          <a:lstStyle/>
          <a:p>
            <a:r>
              <a:rPr lang="lv-LV" sz="2800" dirty="0" err="1"/>
              <a:t>Semi-enclosed</a:t>
            </a:r>
            <a:r>
              <a:rPr lang="lv-LV" sz="2800" dirty="0"/>
              <a:t> </a:t>
            </a:r>
            <a:r>
              <a:rPr lang="lv-LV" sz="2800" dirty="0" err="1" smtClean="0"/>
              <a:t>basin</a:t>
            </a:r>
            <a:endParaRPr lang="lv-LV" sz="2800" dirty="0" smtClean="0"/>
          </a:p>
          <a:p>
            <a:r>
              <a:rPr lang="lv-LV" sz="2800" dirty="0" err="1" smtClean="0"/>
              <a:t>Connected</a:t>
            </a:r>
            <a:r>
              <a:rPr lang="lv-LV" sz="2800" dirty="0" smtClean="0"/>
              <a:t> to </a:t>
            </a:r>
            <a:r>
              <a:rPr lang="lv-LV" sz="2800" dirty="0" err="1" smtClean="0"/>
              <a:t>Eastern</a:t>
            </a:r>
            <a:r>
              <a:rPr lang="lv-LV" sz="2800" dirty="0" smtClean="0"/>
              <a:t> </a:t>
            </a:r>
            <a:r>
              <a:rPr lang="lv-LV" sz="2800" dirty="0" err="1" smtClean="0"/>
              <a:t>Gotland</a:t>
            </a:r>
            <a:r>
              <a:rPr lang="lv-LV" sz="2800" dirty="0" smtClean="0"/>
              <a:t> </a:t>
            </a:r>
            <a:r>
              <a:rPr lang="lv-LV" sz="2800" dirty="0" err="1" smtClean="0"/>
              <a:t>basin</a:t>
            </a:r>
            <a:r>
              <a:rPr lang="lv-LV" sz="2800" dirty="0" smtClean="0"/>
              <a:t> </a:t>
            </a:r>
            <a:r>
              <a:rPr lang="lv-LV" sz="2800" b="1" dirty="0" err="1" smtClean="0"/>
              <a:t>surface</a:t>
            </a:r>
            <a:r>
              <a:rPr lang="lv-LV" sz="2800" dirty="0" smtClean="0"/>
              <a:t> </a:t>
            </a:r>
            <a:r>
              <a:rPr lang="lv-LV" sz="2800" dirty="0" err="1" smtClean="0"/>
              <a:t>waters</a:t>
            </a:r>
            <a:endParaRPr lang="lv-LV" sz="2800" dirty="0" smtClean="0"/>
          </a:p>
          <a:p>
            <a:r>
              <a:rPr lang="lv-LV" sz="2800" dirty="0" err="1" smtClean="0"/>
              <a:t>Salinity</a:t>
            </a:r>
            <a:r>
              <a:rPr lang="lv-LV" sz="2800" dirty="0" smtClean="0"/>
              <a:t> 5.5 – 6.2 PSU</a:t>
            </a:r>
            <a:endParaRPr lang="lv-LV" sz="2800" dirty="0"/>
          </a:p>
          <a:p>
            <a:r>
              <a:rPr lang="lv-LV" sz="2800" dirty="0" err="1"/>
              <a:t>Shallow</a:t>
            </a:r>
            <a:r>
              <a:rPr lang="lv-LV" sz="2800" dirty="0"/>
              <a:t>: </a:t>
            </a:r>
            <a:r>
              <a:rPr lang="lv-LV" sz="2800" dirty="0" err="1"/>
              <a:t>average</a:t>
            </a:r>
            <a:r>
              <a:rPr lang="lv-LV" sz="2800" dirty="0"/>
              <a:t> </a:t>
            </a:r>
            <a:r>
              <a:rPr lang="lv-LV" sz="2800" dirty="0" err="1"/>
              <a:t>depth</a:t>
            </a:r>
            <a:r>
              <a:rPr lang="lv-LV" sz="2800" dirty="0"/>
              <a:t> 22 m, </a:t>
            </a:r>
            <a:r>
              <a:rPr lang="lv-LV" sz="2800" dirty="0" err="1"/>
              <a:t>maximum</a:t>
            </a:r>
            <a:r>
              <a:rPr lang="lv-LV" sz="2800" dirty="0"/>
              <a:t> 56 </a:t>
            </a:r>
            <a:r>
              <a:rPr lang="lv-LV" sz="2800" dirty="0" smtClean="0"/>
              <a:t>m</a:t>
            </a:r>
          </a:p>
          <a:p>
            <a:r>
              <a:rPr lang="lv-LV" sz="2800" dirty="0" smtClean="0"/>
              <a:t>no </a:t>
            </a:r>
            <a:r>
              <a:rPr lang="lv-LV" sz="2800" dirty="0" err="1"/>
              <a:t>permament</a:t>
            </a:r>
            <a:r>
              <a:rPr lang="lv-LV" sz="2800" dirty="0"/>
              <a:t> </a:t>
            </a:r>
            <a:r>
              <a:rPr lang="lv-LV" sz="2800" dirty="0" err="1"/>
              <a:t>halocline</a:t>
            </a:r>
            <a:r>
              <a:rPr lang="lv-LV" sz="2800" dirty="0"/>
              <a:t>, </a:t>
            </a:r>
            <a:r>
              <a:rPr lang="lv-LV" sz="2800" dirty="0" err="1" smtClean="0"/>
              <a:t>seasonal</a:t>
            </a:r>
            <a:r>
              <a:rPr lang="lv-LV" sz="2800" dirty="0" smtClean="0"/>
              <a:t> thermocline, </a:t>
            </a:r>
            <a:r>
              <a:rPr lang="lv-LV" sz="2800" dirty="0" err="1" smtClean="0"/>
              <a:t>monomictic</a:t>
            </a:r>
            <a:r>
              <a:rPr lang="lv-LV" sz="2800" dirty="0" smtClean="0"/>
              <a:t> </a:t>
            </a:r>
            <a:r>
              <a:rPr lang="lv-LV" sz="2800" dirty="0" err="1"/>
              <a:t>circulation</a:t>
            </a:r>
            <a:endParaRPr lang="lv-LV" sz="2800" dirty="0"/>
          </a:p>
          <a:p>
            <a:r>
              <a:rPr lang="lv-LV" sz="2800" dirty="0" err="1"/>
              <a:t>High</a:t>
            </a:r>
            <a:r>
              <a:rPr lang="lv-LV" sz="2800" dirty="0"/>
              <a:t> </a:t>
            </a:r>
            <a:r>
              <a:rPr lang="lv-LV" sz="2800" dirty="0" err="1"/>
              <a:t>freshwater</a:t>
            </a:r>
            <a:r>
              <a:rPr lang="lv-LV" sz="2800" dirty="0"/>
              <a:t> </a:t>
            </a:r>
            <a:r>
              <a:rPr lang="lv-LV" sz="2800" dirty="0" err="1" smtClean="0"/>
              <a:t>and</a:t>
            </a:r>
            <a:r>
              <a:rPr lang="lv-LV" sz="2800" dirty="0" smtClean="0"/>
              <a:t> riverine </a:t>
            </a:r>
            <a:r>
              <a:rPr lang="lv-LV" sz="2800" dirty="0" err="1" smtClean="0"/>
              <a:t>nutrient</a:t>
            </a:r>
            <a:r>
              <a:rPr lang="lv-LV" sz="2800" dirty="0" smtClean="0"/>
              <a:t> </a:t>
            </a:r>
            <a:r>
              <a:rPr lang="lv-LV" sz="2800" dirty="0" err="1" smtClean="0"/>
              <a:t>input</a:t>
            </a:r>
            <a:endParaRPr lang="lv-LV" sz="2800" dirty="0" smtClean="0"/>
          </a:p>
          <a:p>
            <a:r>
              <a:rPr lang="lv-LV" sz="2800" dirty="0" err="1" smtClean="0"/>
              <a:t>Regular</a:t>
            </a:r>
            <a:r>
              <a:rPr lang="lv-LV" sz="2800" dirty="0" smtClean="0"/>
              <a:t> </a:t>
            </a:r>
            <a:r>
              <a:rPr lang="lv-LV" sz="2800" dirty="0" err="1" smtClean="0"/>
              <a:t>monitoring</a:t>
            </a:r>
            <a:r>
              <a:rPr lang="lv-LV" sz="2800" dirty="0" smtClean="0"/>
              <a:t> </a:t>
            </a:r>
            <a:r>
              <a:rPr lang="lv-LV" sz="2800" dirty="0" err="1" smtClean="0"/>
              <a:t>since</a:t>
            </a:r>
            <a:r>
              <a:rPr lang="lv-LV" sz="2800" dirty="0" smtClean="0"/>
              <a:t> 1973</a:t>
            </a:r>
            <a:endParaRPr lang="en-GB" sz="2800" dirty="0"/>
          </a:p>
        </p:txBody>
      </p:sp>
      <p:pic>
        <p:nvPicPr>
          <p:cNvPr id="1124" name="Picture 100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978400" y="2057400"/>
            <a:ext cx="3148013" cy="4114800"/>
          </a:xfrm>
          <a:noFill/>
          <a:ln/>
        </p:spPr>
      </p:pic>
      <p:sp>
        <p:nvSpPr>
          <p:cNvPr id="5" name="TextBox 4"/>
          <p:cNvSpPr txBox="1"/>
          <p:nvPr/>
        </p:nvSpPr>
        <p:spPr>
          <a:xfrm>
            <a:off x="4929190" y="2090876"/>
            <a:ext cx="3286148" cy="4124206"/>
          </a:xfrm>
          <a:prstGeom prst="rect">
            <a:avLst/>
          </a:prstGeom>
          <a:solidFill>
            <a:schemeClr val="accent1">
              <a:lumMod val="20000"/>
              <a:lumOff val="80000"/>
              <a:alpha val="87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lv-LV" sz="32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lv-LV" sz="32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Response</a:t>
            </a:r>
            <a:r>
              <a:rPr lang="lv-LV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to </a:t>
            </a:r>
            <a:r>
              <a:rPr lang="lv-LV" sz="32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climate</a:t>
            </a:r>
            <a:r>
              <a:rPr lang="lv-LV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lv-LV" sz="32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change</a:t>
            </a:r>
            <a:endParaRPr lang="lv-LV" dirty="0" smtClean="0"/>
          </a:p>
          <a:p>
            <a:pPr algn="ctr"/>
            <a:r>
              <a:rPr lang="lv-LV" sz="16600" b="1" dirty="0" smtClean="0"/>
              <a:t>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600" dirty="0" smtClean="0"/>
              <a:t>Nitrate uptake/release (oxygen control)</a:t>
            </a:r>
            <a:endParaRPr lang="lv-LV" sz="36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857364"/>
            <a:ext cx="5781675" cy="401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/>
              <a:t>Ammonium</a:t>
            </a:r>
            <a:r>
              <a:rPr lang="lv-LV" dirty="0" smtClean="0"/>
              <a:t> </a:t>
            </a:r>
            <a:r>
              <a:rPr lang="lv-LV" dirty="0" err="1" smtClean="0"/>
              <a:t>versus</a:t>
            </a:r>
            <a:r>
              <a:rPr lang="lv-LV" dirty="0" smtClean="0"/>
              <a:t> </a:t>
            </a:r>
            <a:r>
              <a:rPr lang="lv-LV" dirty="0" err="1" smtClean="0"/>
              <a:t>nitrate</a:t>
            </a:r>
            <a:r>
              <a:rPr lang="lv-LV" dirty="0" err="1" smtClean="0"/>
              <a:t>release</a:t>
            </a:r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1643042" y="1857364"/>
          <a:ext cx="5643602" cy="4143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Mean nitrate (period 1973-2008)</a:t>
            </a:r>
            <a:endParaRPr lang="lv-LV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714488"/>
            <a:ext cx="831532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lv-LV" dirty="0" err="1" smtClean="0"/>
              <a:t>Increase</a:t>
            </a:r>
            <a:r>
              <a:rPr lang="lv-LV" dirty="0" smtClean="0"/>
              <a:t> </a:t>
            </a:r>
            <a:r>
              <a:rPr lang="lv-LV" dirty="0" err="1" smtClean="0"/>
              <a:t>in</a:t>
            </a:r>
            <a:r>
              <a:rPr lang="lv-LV" dirty="0" smtClean="0"/>
              <a:t> </a:t>
            </a:r>
            <a:r>
              <a:rPr lang="lv-LV" dirty="0" err="1" smtClean="0"/>
              <a:t>phytoplankton</a:t>
            </a:r>
            <a:r>
              <a:rPr lang="lv-LV" dirty="0" smtClean="0"/>
              <a:t> </a:t>
            </a:r>
            <a:r>
              <a:rPr lang="lv-LV" dirty="0" err="1" smtClean="0"/>
              <a:t>growth</a:t>
            </a:r>
            <a:r>
              <a:rPr lang="lv-LV" dirty="0" smtClean="0"/>
              <a:t> </a:t>
            </a:r>
            <a:r>
              <a:rPr lang="lv-LV" dirty="0" err="1" smtClean="0"/>
              <a:t>and</a:t>
            </a:r>
            <a:r>
              <a:rPr lang="lv-LV" dirty="0" smtClean="0"/>
              <a:t> </a:t>
            </a:r>
            <a:r>
              <a:rPr lang="lv-LV" dirty="0" err="1" smtClean="0"/>
              <a:t>primary</a:t>
            </a:r>
            <a:r>
              <a:rPr lang="lv-LV" dirty="0" smtClean="0"/>
              <a:t> </a:t>
            </a:r>
            <a:r>
              <a:rPr lang="lv-LV" dirty="0" err="1" smtClean="0"/>
              <a:t>productivity</a:t>
            </a:r>
            <a:r>
              <a:rPr lang="lv-LV" dirty="0" smtClean="0"/>
              <a:t> </a:t>
            </a:r>
            <a:r>
              <a:rPr lang="lv-LV" dirty="0" err="1" smtClean="0"/>
              <a:t>caused</a:t>
            </a:r>
            <a:r>
              <a:rPr lang="lv-LV" dirty="0" smtClean="0"/>
              <a:t> </a:t>
            </a:r>
            <a:r>
              <a:rPr lang="lv-LV" dirty="0" err="1" smtClean="0"/>
              <a:t>by</a:t>
            </a:r>
            <a:r>
              <a:rPr lang="lv-LV" dirty="0" smtClean="0"/>
              <a:t> </a:t>
            </a:r>
            <a:r>
              <a:rPr lang="lv-LV" dirty="0" err="1" smtClean="0"/>
              <a:t>increased</a:t>
            </a:r>
            <a:r>
              <a:rPr lang="lv-LV" dirty="0" smtClean="0"/>
              <a:t> </a:t>
            </a:r>
            <a:r>
              <a:rPr lang="lv-LV" dirty="0" err="1" smtClean="0"/>
              <a:t>nutrient</a:t>
            </a:r>
            <a:r>
              <a:rPr lang="lv-LV" dirty="0" smtClean="0"/>
              <a:t> </a:t>
            </a:r>
            <a:r>
              <a:rPr lang="lv-LV" dirty="0" err="1" smtClean="0"/>
              <a:t>regeneration</a:t>
            </a:r>
            <a:endParaRPr lang="lv-LV" dirty="0" smtClean="0"/>
          </a:p>
          <a:p>
            <a:r>
              <a:rPr lang="lv-LV" dirty="0" err="1" smtClean="0"/>
              <a:t>Slightly</a:t>
            </a:r>
            <a:r>
              <a:rPr lang="lv-LV" dirty="0" smtClean="0"/>
              <a:t> </a:t>
            </a:r>
            <a:r>
              <a:rPr lang="lv-LV" dirty="0" err="1" smtClean="0"/>
              <a:t>increased</a:t>
            </a:r>
            <a:r>
              <a:rPr lang="lv-LV" dirty="0" smtClean="0"/>
              <a:t> </a:t>
            </a:r>
            <a:r>
              <a:rPr lang="lv-LV" dirty="0" err="1" smtClean="0"/>
              <a:t>winter</a:t>
            </a:r>
            <a:r>
              <a:rPr lang="lv-LV" dirty="0" smtClean="0"/>
              <a:t> </a:t>
            </a:r>
            <a:r>
              <a:rPr lang="lv-LV" dirty="0" err="1" smtClean="0"/>
              <a:t>nutrient</a:t>
            </a:r>
            <a:r>
              <a:rPr lang="lv-LV" dirty="0" smtClean="0"/>
              <a:t> </a:t>
            </a:r>
            <a:r>
              <a:rPr lang="lv-LV" dirty="0" err="1" smtClean="0"/>
              <a:t>concentrations</a:t>
            </a:r>
            <a:endParaRPr lang="lv-LV" dirty="0" smtClean="0"/>
          </a:p>
          <a:p>
            <a:r>
              <a:rPr lang="lv-LV" dirty="0" smtClean="0"/>
              <a:t>Earlier spring bloom (earlier stratification, no ice cover)</a:t>
            </a:r>
          </a:p>
          <a:p>
            <a:r>
              <a:rPr lang="lv-LV" dirty="0" err="1" smtClean="0"/>
              <a:t>Larger</a:t>
            </a:r>
            <a:r>
              <a:rPr lang="lv-LV" dirty="0" smtClean="0"/>
              <a:t> </a:t>
            </a:r>
            <a:r>
              <a:rPr lang="lv-LV" dirty="0" err="1" smtClean="0"/>
              <a:t>summer</a:t>
            </a:r>
            <a:r>
              <a:rPr lang="lv-LV" dirty="0" smtClean="0"/>
              <a:t> </a:t>
            </a:r>
            <a:r>
              <a:rPr lang="lv-LV" dirty="0" err="1" smtClean="0"/>
              <a:t>phytoplankton</a:t>
            </a:r>
            <a:r>
              <a:rPr lang="lv-LV" dirty="0" smtClean="0"/>
              <a:t> </a:t>
            </a:r>
            <a:r>
              <a:rPr lang="lv-LV" dirty="0" err="1" smtClean="0"/>
              <a:t>biomass</a:t>
            </a:r>
            <a:r>
              <a:rPr lang="lv-LV" dirty="0" smtClean="0"/>
              <a:t>, </a:t>
            </a:r>
            <a:r>
              <a:rPr lang="lv-LV" dirty="0" err="1" smtClean="0"/>
              <a:t>more</a:t>
            </a:r>
            <a:r>
              <a:rPr lang="lv-LV" dirty="0" smtClean="0"/>
              <a:t> </a:t>
            </a:r>
            <a:r>
              <a:rPr lang="lv-LV" dirty="0" err="1" smtClean="0"/>
              <a:t>cyanobacteria</a:t>
            </a:r>
            <a:r>
              <a:rPr lang="lv-LV" dirty="0" smtClean="0"/>
              <a:t> </a:t>
            </a:r>
            <a:r>
              <a:rPr lang="lv-LV" dirty="0" err="1" smtClean="0"/>
              <a:t>because</a:t>
            </a:r>
            <a:r>
              <a:rPr lang="lv-LV" dirty="0" smtClean="0"/>
              <a:t> of </a:t>
            </a:r>
            <a:r>
              <a:rPr lang="lv-LV" dirty="0" err="1" smtClean="0"/>
              <a:t>more</a:t>
            </a:r>
            <a:r>
              <a:rPr lang="lv-LV" dirty="0" smtClean="0"/>
              <a:t> </a:t>
            </a:r>
            <a:r>
              <a:rPr lang="lv-LV" dirty="0" err="1" smtClean="0"/>
              <a:t>intensive</a:t>
            </a:r>
            <a:r>
              <a:rPr lang="lv-LV" dirty="0" smtClean="0"/>
              <a:t> </a:t>
            </a:r>
            <a:r>
              <a:rPr lang="lv-LV" dirty="0" err="1" smtClean="0"/>
              <a:t>nutrient</a:t>
            </a:r>
            <a:r>
              <a:rPr lang="lv-LV" dirty="0" smtClean="0"/>
              <a:t> </a:t>
            </a:r>
            <a:r>
              <a:rPr lang="lv-LV" dirty="0" err="1" smtClean="0"/>
              <a:t>regeneration</a:t>
            </a:r>
            <a:endParaRPr lang="lv-LV" dirty="0" smtClean="0"/>
          </a:p>
          <a:p>
            <a:r>
              <a:rPr lang="lv-LV" dirty="0" smtClean="0"/>
              <a:t>Lower demersal oxygen concentration caused by more stable and longer stratification</a:t>
            </a:r>
          </a:p>
          <a:p>
            <a:r>
              <a:rPr lang="lv-LV" dirty="0" smtClean="0"/>
              <a:t>Denitrification – open question for future research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Mean temperature (period 1973-2008)</a:t>
            </a:r>
            <a:endParaRPr lang="lv-LV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714488"/>
            <a:ext cx="8048625" cy="427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Mean oxygen (period 1973-2008) </a:t>
            </a:r>
            <a:endParaRPr lang="lv-LV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643050"/>
            <a:ext cx="834390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/>
              <a:t>Model</a:t>
            </a:r>
            <a:r>
              <a:rPr lang="lv-LV" dirty="0" smtClean="0"/>
              <a:t> </a:t>
            </a:r>
            <a:r>
              <a:rPr lang="lv-LV" dirty="0" err="1" smtClean="0"/>
              <a:t>setup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sz="half" idx="1"/>
          </p:nvPr>
        </p:nvSpPr>
        <p:spPr>
          <a:xfrm>
            <a:off x="500034" y="1285860"/>
            <a:ext cx="4038600" cy="4525963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lv-LV" dirty="0" err="1" smtClean="0"/>
              <a:t>Biogeochemical</a:t>
            </a:r>
            <a:r>
              <a:rPr lang="lv-LV" dirty="0" smtClean="0"/>
              <a:t> </a:t>
            </a:r>
            <a:r>
              <a:rPr lang="lv-LV" dirty="0" err="1" smtClean="0"/>
              <a:t>model</a:t>
            </a:r>
            <a:endParaRPr lang="lv-LV" dirty="0" smtClean="0"/>
          </a:p>
          <a:p>
            <a:pPr lvl="1"/>
            <a:r>
              <a:rPr lang="lv-LV" dirty="0" err="1" smtClean="0"/>
              <a:t>phytoplankton</a:t>
            </a:r>
            <a:r>
              <a:rPr lang="lv-LV" dirty="0" smtClean="0"/>
              <a:t>, </a:t>
            </a:r>
            <a:r>
              <a:rPr lang="lv-LV" dirty="0" err="1" smtClean="0"/>
              <a:t>zooplankton</a:t>
            </a:r>
            <a:r>
              <a:rPr lang="lv-LV" dirty="0" smtClean="0"/>
              <a:t> </a:t>
            </a:r>
            <a:r>
              <a:rPr lang="lv-LV" dirty="0" err="1" smtClean="0"/>
              <a:t>and</a:t>
            </a:r>
            <a:r>
              <a:rPr lang="lv-LV" dirty="0" smtClean="0"/>
              <a:t> </a:t>
            </a:r>
            <a:r>
              <a:rPr lang="lv-LV" dirty="0" err="1" smtClean="0"/>
              <a:t>nutrients</a:t>
            </a:r>
            <a:endParaRPr lang="lv-LV" dirty="0" smtClean="0"/>
          </a:p>
          <a:p>
            <a:pPr lvl="1"/>
            <a:r>
              <a:rPr lang="lv-LV" dirty="0" smtClean="0"/>
              <a:t>NPZD </a:t>
            </a:r>
            <a:r>
              <a:rPr lang="lv-LV" dirty="0" err="1" smtClean="0"/>
              <a:t>Box</a:t>
            </a:r>
            <a:r>
              <a:rPr lang="lv-LV" dirty="0" smtClean="0"/>
              <a:t> </a:t>
            </a:r>
            <a:r>
              <a:rPr lang="lv-LV" dirty="0" err="1" smtClean="0"/>
              <a:t>model</a:t>
            </a:r>
            <a:r>
              <a:rPr lang="lv-LV" dirty="0" smtClean="0"/>
              <a:t> </a:t>
            </a:r>
            <a:r>
              <a:rPr lang="lv-LV" dirty="0" err="1" smtClean="0"/>
              <a:t>based</a:t>
            </a:r>
            <a:r>
              <a:rPr lang="lv-LV" dirty="0" smtClean="0"/>
              <a:t> </a:t>
            </a:r>
            <a:r>
              <a:rPr lang="lv-LV" dirty="0" err="1" smtClean="0"/>
              <a:t>on</a:t>
            </a:r>
            <a:r>
              <a:rPr lang="lv-LV" dirty="0" smtClean="0"/>
              <a:t> Savchuk 2002 </a:t>
            </a:r>
          </a:p>
          <a:p>
            <a:pPr lvl="1"/>
            <a:r>
              <a:rPr lang="lv-LV" dirty="0" smtClean="0"/>
              <a:t>2 </a:t>
            </a:r>
            <a:r>
              <a:rPr lang="lv-LV" dirty="0" err="1" smtClean="0"/>
              <a:t>boxes</a:t>
            </a:r>
            <a:r>
              <a:rPr lang="lv-LV" dirty="0" smtClean="0"/>
              <a:t> (</a:t>
            </a:r>
            <a:r>
              <a:rPr lang="lv-LV" dirty="0" err="1" smtClean="0"/>
              <a:t>pelagic</a:t>
            </a:r>
            <a:r>
              <a:rPr lang="lv-LV" dirty="0" smtClean="0"/>
              <a:t>, </a:t>
            </a:r>
            <a:r>
              <a:rPr lang="lv-LV" dirty="0" err="1" smtClean="0"/>
              <a:t>demersal</a:t>
            </a:r>
            <a:r>
              <a:rPr lang="lv-LV" dirty="0" smtClean="0"/>
              <a:t>) + </a:t>
            </a:r>
            <a:r>
              <a:rPr lang="lv-LV" dirty="0" err="1" smtClean="0"/>
              <a:t>sediments</a:t>
            </a:r>
            <a:endParaRPr lang="lv-LV" dirty="0" smtClean="0"/>
          </a:p>
          <a:p>
            <a:pPr lvl="1"/>
            <a:r>
              <a:rPr lang="lv-LV" dirty="0" smtClean="0"/>
              <a:t>3 </a:t>
            </a:r>
            <a:r>
              <a:rPr lang="lv-LV" dirty="0" err="1" smtClean="0"/>
              <a:t>phytoplankton</a:t>
            </a:r>
            <a:r>
              <a:rPr lang="lv-LV" dirty="0" smtClean="0"/>
              <a:t> </a:t>
            </a:r>
            <a:r>
              <a:rPr lang="lv-LV" dirty="0" err="1" smtClean="0"/>
              <a:t>groups</a:t>
            </a:r>
            <a:endParaRPr lang="lv-LV" dirty="0" smtClean="0"/>
          </a:p>
          <a:p>
            <a:pPr lvl="1"/>
            <a:r>
              <a:rPr lang="lv-LV" dirty="0" err="1" smtClean="0"/>
              <a:t>Zooplankton</a:t>
            </a:r>
            <a:endParaRPr lang="lv-LV" dirty="0" smtClean="0"/>
          </a:p>
          <a:p>
            <a:pPr lvl="1"/>
            <a:r>
              <a:rPr lang="lv-LV" dirty="0" smtClean="0"/>
              <a:t>NO</a:t>
            </a:r>
            <a:r>
              <a:rPr lang="lv-LV" baseline="-25000" dirty="0" smtClean="0"/>
              <a:t>3</a:t>
            </a:r>
            <a:r>
              <a:rPr lang="lv-LV" dirty="0" smtClean="0"/>
              <a:t>, NH</a:t>
            </a:r>
            <a:r>
              <a:rPr lang="lv-LV" baseline="-25000" dirty="0" smtClean="0"/>
              <a:t>4</a:t>
            </a:r>
            <a:r>
              <a:rPr lang="lv-LV" dirty="0" smtClean="0"/>
              <a:t>, PO</a:t>
            </a:r>
            <a:r>
              <a:rPr lang="lv-LV" baseline="-25000" dirty="0" smtClean="0"/>
              <a:t>4</a:t>
            </a:r>
            <a:r>
              <a:rPr lang="lv-LV" dirty="0" smtClean="0"/>
              <a:t>, O</a:t>
            </a:r>
            <a:r>
              <a:rPr lang="lv-LV" baseline="-25000" dirty="0" smtClean="0"/>
              <a:t>2</a:t>
            </a:r>
            <a:endParaRPr lang="lv-LV" dirty="0" smtClean="0"/>
          </a:p>
          <a:p>
            <a:pPr lvl="1"/>
            <a:r>
              <a:rPr lang="lv-LV" dirty="0" err="1" smtClean="0"/>
              <a:t>Calibrated</a:t>
            </a:r>
            <a:r>
              <a:rPr lang="lv-LV" dirty="0" smtClean="0"/>
              <a:t> to 28-year </a:t>
            </a:r>
            <a:r>
              <a:rPr lang="lv-LV" dirty="0" err="1" smtClean="0"/>
              <a:t>observation</a:t>
            </a:r>
            <a:r>
              <a:rPr lang="lv-LV" dirty="0" smtClean="0"/>
              <a:t> </a:t>
            </a:r>
            <a:r>
              <a:rPr lang="lv-LV" dirty="0" err="1" smtClean="0"/>
              <a:t>series</a:t>
            </a:r>
            <a:endParaRPr lang="lv-LV" baseline="-25000" dirty="0" smtClean="0"/>
          </a:p>
          <a:p>
            <a:pPr lvl="1"/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3438" y="1285860"/>
            <a:ext cx="4038600" cy="4525963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lv-LV" dirty="0" err="1" smtClean="0"/>
              <a:t>Physical</a:t>
            </a:r>
            <a:r>
              <a:rPr lang="lv-LV" dirty="0" smtClean="0"/>
              <a:t> </a:t>
            </a:r>
            <a:r>
              <a:rPr lang="lv-LV" dirty="0" err="1" smtClean="0"/>
              <a:t>model</a:t>
            </a:r>
            <a:r>
              <a:rPr lang="lv-LV" dirty="0" smtClean="0"/>
              <a:t> (1D)</a:t>
            </a:r>
          </a:p>
          <a:p>
            <a:pPr lvl="1"/>
            <a:r>
              <a:rPr lang="lv-LV" dirty="0" err="1" smtClean="0"/>
              <a:t>vertical</a:t>
            </a:r>
            <a:r>
              <a:rPr lang="lv-LV" dirty="0" smtClean="0"/>
              <a:t> </a:t>
            </a:r>
            <a:r>
              <a:rPr lang="lv-LV" dirty="0" err="1" smtClean="0"/>
              <a:t>temperature</a:t>
            </a:r>
            <a:r>
              <a:rPr lang="lv-LV" dirty="0" smtClean="0"/>
              <a:t> </a:t>
            </a:r>
            <a:r>
              <a:rPr lang="lv-LV" dirty="0" err="1" smtClean="0"/>
              <a:t>distribution</a:t>
            </a:r>
            <a:r>
              <a:rPr lang="lv-LV" dirty="0" smtClean="0"/>
              <a:t> </a:t>
            </a:r>
            <a:r>
              <a:rPr lang="lv-LV" dirty="0" err="1" smtClean="0"/>
              <a:t>in</a:t>
            </a:r>
            <a:r>
              <a:rPr lang="lv-LV" dirty="0" smtClean="0"/>
              <a:t> the </a:t>
            </a:r>
            <a:r>
              <a:rPr lang="lv-LV" dirty="0" err="1" smtClean="0"/>
              <a:t>GoR</a:t>
            </a:r>
            <a:endParaRPr lang="lv-LV" dirty="0" smtClean="0"/>
          </a:p>
          <a:p>
            <a:pPr lvl="1"/>
            <a:r>
              <a:rPr lang="es-ES" dirty="0" smtClean="0"/>
              <a:t>General </a:t>
            </a:r>
            <a:r>
              <a:rPr lang="es-ES" dirty="0" err="1" smtClean="0"/>
              <a:t>Ocean</a:t>
            </a:r>
            <a:r>
              <a:rPr lang="es-ES" dirty="0" smtClean="0"/>
              <a:t> </a:t>
            </a:r>
            <a:r>
              <a:rPr lang="es-ES" dirty="0" err="1" smtClean="0"/>
              <a:t>Turbulence</a:t>
            </a:r>
            <a:r>
              <a:rPr lang="es-ES" dirty="0" smtClean="0"/>
              <a:t> </a:t>
            </a:r>
            <a:r>
              <a:rPr lang="es-ES" dirty="0" err="1" smtClean="0"/>
              <a:t>Model</a:t>
            </a:r>
            <a:r>
              <a:rPr lang="es-ES" dirty="0" smtClean="0"/>
              <a:t> (GOTM)</a:t>
            </a:r>
            <a:endParaRPr lang="lv-LV" dirty="0" smtClean="0"/>
          </a:p>
          <a:p>
            <a:pPr lvl="1"/>
            <a:r>
              <a:rPr lang="es-ES" dirty="0" smtClean="0"/>
              <a:t> </a:t>
            </a:r>
            <a:r>
              <a:rPr lang="lv-LV" dirty="0" err="1" smtClean="0"/>
              <a:t>Coefficients</a:t>
            </a:r>
            <a:r>
              <a:rPr lang="lv-LV" dirty="0" smtClean="0"/>
              <a:t> of </a:t>
            </a:r>
            <a:r>
              <a:rPr lang="lv-LV" dirty="0" err="1" smtClean="0"/>
              <a:t>second</a:t>
            </a:r>
            <a:r>
              <a:rPr lang="lv-LV" dirty="0" smtClean="0"/>
              <a:t> </a:t>
            </a:r>
            <a:r>
              <a:rPr lang="lv-LV" dirty="0" err="1" smtClean="0"/>
              <a:t>order</a:t>
            </a:r>
            <a:r>
              <a:rPr lang="lv-LV" dirty="0" smtClean="0"/>
              <a:t> </a:t>
            </a:r>
            <a:r>
              <a:rPr lang="lv-LV" dirty="0" err="1" smtClean="0"/>
              <a:t>model</a:t>
            </a:r>
            <a:r>
              <a:rPr lang="lv-LV" dirty="0" smtClean="0"/>
              <a:t>: </a:t>
            </a:r>
            <a:r>
              <a:rPr lang="lv-LV" dirty="0" err="1" smtClean="0"/>
              <a:t>Cheng</a:t>
            </a:r>
            <a:r>
              <a:rPr lang="lv-LV" dirty="0" smtClean="0"/>
              <a:t> (2002)</a:t>
            </a:r>
          </a:p>
          <a:p>
            <a:pPr lvl="1"/>
            <a:r>
              <a:rPr lang="lv-LV" dirty="0" err="1" smtClean="0"/>
              <a:t>Dynamic</a:t>
            </a:r>
            <a:r>
              <a:rPr lang="lv-LV" dirty="0" smtClean="0"/>
              <a:t> </a:t>
            </a:r>
            <a:r>
              <a:rPr lang="lv-LV" dirty="0" err="1" smtClean="0"/>
              <a:t>equation</a:t>
            </a:r>
            <a:r>
              <a:rPr lang="lv-LV" dirty="0" smtClean="0"/>
              <a:t> (k-</a:t>
            </a:r>
            <a:r>
              <a:rPr lang="el-GR" dirty="0" smtClean="0"/>
              <a:t>ε</a:t>
            </a:r>
            <a:r>
              <a:rPr lang="lv-LV" dirty="0" smtClean="0"/>
              <a:t> </a:t>
            </a:r>
            <a:r>
              <a:rPr lang="lv-LV" dirty="0" err="1" smtClean="0"/>
              <a:t>style</a:t>
            </a:r>
            <a:r>
              <a:rPr lang="lv-LV" dirty="0" smtClean="0"/>
              <a:t>) for TKE</a:t>
            </a:r>
          </a:p>
          <a:p>
            <a:pPr lvl="1"/>
            <a:r>
              <a:rPr lang="lv-LV" dirty="0" err="1" smtClean="0"/>
              <a:t>Dynamic</a:t>
            </a:r>
            <a:r>
              <a:rPr lang="lv-LV" dirty="0" smtClean="0"/>
              <a:t> </a:t>
            </a:r>
            <a:r>
              <a:rPr lang="lv-LV" dirty="0" err="1" smtClean="0"/>
              <a:t>dissipation</a:t>
            </a:r>
            <a:r>
              <a:rPr lang="lv-LV" dirty="0" smtClean="0"/>
              <a:t> </a:t>
            </a:r>
            <a:r>
              <a:rPr lang="lv-LV" dirty="0" err="1" smtClean="0"/>
              <a:t>rate</a:t>
            </a:r>
            <a:r>
              <a:rPr lang="lv-LV" dirty="0" smtClean="0"/>
              <a:t> </a:t>
            </a:r>
            <a:r>
              <a:rPr lang="lv-LV" dirty="0" err="1" smtClean="0"/>
              <a:t>equation</a:t>
            </a:r>
            <a:endParaRPr lang="lv-LV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5072066" y="6243600"/>
            <a:ext cx="3214710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lv-LV" sz="2000" dirty="0" err="1" smtClean="0"/>
              <a:t>Temperature</a:t>
            </a:r>
            <a:r>
              <a:rPr lang="lv-LV" sz="2000" dirty="0" smtClean="0"/>
              <a:t> </a:t>
            </a:r>
            <a:r>
              <a:rPr lang="lv-LV" sz="2000" dirty="0" err="1" smtClean="0"/>
              <a:t>change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928662" y="6243600"/>
            <a:ext cx="3214710" cy="4001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lv-LV" sz="2000" dirty="0" err="1" smtClean="0"/>
              <a:t>Ecosystem</a:t>
            </a:r>
            <a:r>
              <a:rPr lang="lv-LV" sz="2000" dirty="0" smtClean="0"/>
              <a:t> </a:t>
            </a:r>
            <a:r>
              <a:rPr lang="lv-LV" sz="2000" dirty="0" err="1" smtClean="0"/>
              <a:t>response</a:t>
            </a:r>
            <a:endParaRPr lang="en-US" sz="2000" dirty="0"/>
          </a:p>
        </p:txBody>
      </p:sp>
      <p:sp>
        <p:nvSpPr>
          <p:cNvPr id="8" name="Down Arrow 7"/>
          <p:cNvSpPr/>
          <p:nvPr/>
        </p:nvSpPr>
        <p:spPr>
          <a:xfrm>
            <a:off x="6072198" y="5572140"/>
            <a:ext cx="1071570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 rot="7491532">
            <a:off x="4128568" y="5264092"/>
            <a:ext cx="1071570" cy="9245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>
            <a:off x="1714480" y="5572140"/>
            <a:ext cx="1071570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76" name="Picture 3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000240"/>
            <a:ext cx="7980362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177" name="TextBox 3"/>
          <p:cNvSpPr txBox="1">
            <a:spLocks noChangeArrowheads="1"/>
          </p:cNvSpPr>
          <p:nvPr/>
        </p:nvSpPr>
        <p:spPr bwMode="auto">
          <a:xfrm>
            <a:off x="500034" y="1214422"/>
            <a:ext cx="81359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Calibri" pitchFamily="34" charset="0"/>
              </a:rPr>
              <a:t>Climate data</a:t>
            </a:r>
            <a:r>
              <a:rPr lang="lv-LV" dirty="0"/>
              <a:t> </a:t>
            </a:r>
            <a:r>
              <a:rPr lang="lv-LV" dirty="0" err="1"/>
              <a:t>from</a:t>
            </a:r>
            <a:r>
              <a:rPr lang="lv-LV" dirty="0"/>
              <a:t> PRUDENCE. </a:t>
            </a:r>
            <a:r>
              <a:rPr lang="lv-LV" dirty="0" err="1"/>
              <a:t>Control</a:t>
            </a:r>
            <a:r>
              <a:rPr lang="lv-LV" dirty="0"/>
              <a:t>: 1961-1990, </a:t>
            </a:r>
            <a:r>
              <a:rPr lang="lv-LV" dirty="0" err="1"/>
              <a:t>Scenario</a:t>
            </a:r>
            <a:r>
              <a:rPr lang="lv-LV" dirty="0"/>
              <a:t> A2: 2070-2100</a:t>
            </a:r>
            <a:endParaRPr lang="en-US" dirty="0"/>
          </a:p>
        </p:txBody>
      </p:sp>
      <p:sp>
        <p:nvSpPr>
          <p:cNvPr id="6178" name="TextBox 4"/>
          <p:cNvSpPr txBox="1">
            <a:spLocks noChangeArrowheads="1"/>
          </p:cNvSpPr>
          <p:nvPr/>
        </p:nvSpPr>
        <p:spPr bwMode="auto">
          <a:xfrm>
            <a:off x="500034" y="3143248"/>
            <a:ext cx="788990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lv-LV" sz="1800" dirty="0" err="1"/>
              <a:t>Extra</a:t>
            </a:r>
            <a:r>
              <a:rPr lang="lv-LV" sz="1800" dirty="0"/>
              <a:t> </a:t>
            </a:r>
            <a:r>
              <a:rPr lang="lv-LV" sz="1800" dirty="0" err="1"/>
              <a:t>downscaling</a:t>
            </a:r>
            <a:r>
              <a:rPr lang="lv-LV" sz="1800" dirty="0"/>
              <a:t> of RCM </a:t>
            </a:r>
            <a:r>
              <a:rPr lang="lv-LV" sz="1800" dirty="0" err="1"/>
              <a:t>data</a:t>
            </a:r>
            <a:r>
              <a:rPr lang="lv-LV" sz="1800" dirty="0"/>
              <a:t> (</a:t>
            </a:r>
            <a:r>
              <a:rPr lang="lv-LV" sz="1800" dirty="0" err="1"/>
              <a:t>bias</a:t>
            </a:r>
            <a:r>
              <a:rPr lang="lv-LV" sz="1800" dirty="0"/>
              <a:t> </a:t>
            </a:r>
            <a:r>
              <a:rPr lang="lv-LV" sz="1800" dirty="0" err="1"/>
              <a:t>correction</a:t>
            </a:r>
            <a:r>
              <a:rPr lang="lv-LV" sz="1800" dirty="0"/>
              <a:t> </a:t>
            </a:r>
            <a:r>
              <a:rPr lang="lv-LV" sz="1800" dirty="0" err="1"/>
              <a:t>via</a:t>
            </a:r>
            <a:r>
              <a:rPr lang="lv-LV" sz="1800" dirty="0"/>
              <a:t> </a:t>
            </a:r>
            <a:r>
              <a:rPr lang="lv-LV" sz="1800" dirty="0" err="1"/>
              <a:t>histogram</a:t>
            </a:r>
            <a:r>
              <a:rPr lang="lv-LV" sz="1800" dirty="0"/>
              <a:t> </a:t>
            </a:r>
            <a:r>
              <a:rPr lang="lv-LV" sz="1800" dirty="0" err="1"/>
              <a:t>equalisation</a:t>
            </a:r>
            <a:r>
              <a:rPr lang="lv-LV" sz="1800" dirty="0"/>
              <a:t>)</a:t>
            </a:r>
            <a:r>
              <a:rPr lang="en-US" sz="1800" dirty="0">
                <a:latin typeface="Calibri" pitchFamily="34" charset="0"/>
              </a:rPr>
              <a:t>: </a:t>
            </a:r>
          </a:p>
          <a:p>
            <a:r>
              <a:rPr lang="en-US" sz="1800" dirty="0">
                <a:latin typeface="Calibri" pitchFamily="34" charset="0"/>
              </a:rPr>
              <a:t>	relative humidity (used variable </a:t>
            </a:r>
            <a:r>
              <a:rPr lang="en-US" sz="1800" b="1" dirty="0">
                <a:latin typeface="Calibri" pitchFamily="34" charset="0"/>
              </a:rPr>
              <a:t>td2m</a:t>
            </a:r>
            <a:r>
              <a:rPr lang="en-US" sz="1800" dirty="0">
                <a:latin typeface="Calibri" pitchFamily="34" charset="0"/>
              </a:rPr>
              <a:t>) </a:t>
            </a:r>
          </a:p>
          <a:p>
            <a:r>
              <a:rPr lang="en-US" sz="1800" dirty="0">
                <a:latin typeface="Calibri" pitchFamily="34" charset="0"/>
              </a:rPr>
              <a:t>	air temperature (used variable </a:t>
            </a:r>
            <a:r>
              <a:rPr lang="en-US" sz="1800" b="1" dirty="0">
                <a:latin typeface="Calibri" pitchFamily="34" charset="0"/>
              </a:rPr>
              <a:t>t2m</a:t>
            </a:r>
            <a:r>
              <a:rPr lang="en-US" sz="1800" dirty="0">
                <a:latin typeface="Calibri" pitchFamily="34" charset="0"/>
              </a:rPr>
              <a:t>)</a:t>
            </a:r>
          </a:p>
          <a:p>
            <a:r>
              <a:rPr lang="en-US" sz="1800" dirty="0">
                <a:latin typeface="Calibri" pitchFamily="34" charset="0"/>
              </a:rPr>
              <a:t>Original </a:t>
            </a:r>
            <a:r>
              <a:rPr lang="lv-LV" sz="1800" dirty="0"/>
              <a:t>RCM </a:t>
            </a:r>
            <a:r>
              <a:rPr lang="en-US" sz="1800" dirty="0">
                <a:latin typeface="Calibri" pitchFamily="34" charset="0"/>
              </a:rPr>
              <a:t>data:</a:t>
            </a:r>
          </a:p>
          <a:p>
            <a:r>
              <a:rPr lang="en-US" sz="1800" dirty="0">
                <a:latin typeface="Calibri" pitchFamily="34" charset="0"/>
              </a:rPr>
              <a:t>	sea level pressure (used variable </a:t>
            </a:r>
            <a:r>
              <a:rPr lang="en-US" sz="1800" b="1" dirty="0">
                <a:latin typeface="Calibri" pitchFamily="34" charset="0"/>
              </a:rPr>
              <a:t>MSLP</a:t>
            </a:r>
            <a:r>
              <a:rPr lang="en-US" sz="1800" dirty="0">
                <a:latin typeface="Calibri" pitchFamily="34" charset="0"/>
              </a:rPr>
              <a:t>)</a:t>
            </a:r>
          </a:p>
          <a:p>
            <a:r>
              <a:rPr lang="en-US" sz="1800" dirty="0">
                <a:latin typeface="Calibri" pitchFamily="34" charset="0"/>
              </a:rPr>
              <a:t>	cloudiness (used variable </a:t>
            </a:r>
            <a:r>
              <a:rPr lang="en-US" sz="1800" b="1" dirty="0" err="1">
                <a:latin typeface="Calibri" pitchFamily="34" charset="0"/>
              </a:rPr>
              <a:t>clcov</a:t>
            </a:r>
            <a:r>
              <a:rPr lang="en-US" sz="1800" dirty="0">
                <a:latin typeface="Calibri" pitchFamily="34" charset="0"/>
              </a:rPr>
              <a:t>)</a:t>
            </a:r>
          </a:p>
          <a:p>
            <a:r>
              <a:rPr lang="en-US" sz="1800" dirty="0">
                <a:latin typeface="Calibri" pitchFamily="34" charset="0"/>
              </a:rPr>
              <a:t>	wind speed (used variable </a:t>
            </a:r>
            <a:r>
              <a:rPr lang="en-US" sz="1800" b="1" dirty="0">
                <a:latin typeface="Calibri" pitchFamily="34" charset="0"/>
              </a:rPr>
              <a:t>w10m</a:t>
            </a:r>
            <a:r>
              <a:rPr lang="en-US" sz="1800" dirty="0">
                <a:latin typeface="Calibri" pitchFamily="34" charset="0"/>
              </a:rPr>
              <a:t>)</a:t>
            </a:r>
          </a:p>
          <a:p>
            <a:r>
              <a:rPr lang="en-US" sz="1800" dirty="0">
                <a:latin typeface="Calibri" pitchFamily="34" charset="0"/>
              </a:rPr>
              <a:t>	wind direction (used variable </a:t>
            </a:r>
            <a:r>
              <a:rPr lang="en-US" sz="1800" b="1" dirty="0">
                <a:latin typeface="Calibri" pitchFamily="34" charset="0"/>
              </a:rPr>
              <a:t>w10dir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6179" name="TextBox 4"/>
          <p:cNvSpPr txBox="1">
            <a:spLocks noChangeArrowheads="1"/>
          </p:cNvSpPr>
          <p:nvPr/>
        </p:nvSpPr>
        <p:spPr bwMode="auto">
          <a:xfrm>
            <a:off x="500034" y="5572140"/>
            <a:ext cx="760256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lv-LV" dirty="0" err="1"/>
              <a:t>Calculations</a:t>
            </a:r>
            <a:r>
              <a:rPr lang="lv-LV" dirty="0"/>
              <a:t> </a:t>
            </a:r>
            <a:r>
              <a:rPr lang="lv-LV" dirty="0" err="1"/>
              <a:t>made</a:t>
            </a:r>
            <a:r>
              <a:rPr lang="lv-LV" dirty="0"/>
              <a:t> for </a:t>
            </a:r>
            <a:r>
              <a:rPr lang="lv-LV" dirty="0" err="1"/>
              <a:t>Gulf</a:t>
            </a:r>
            <a:r>
              <a:rPr lang="lv-LV" dirty="0"/>
              <a:t> of </a:t>
            </a:r>
            <a:r>
              <a:rPr lang="lv-LV" dirty="0" err="1"/>
              <a:t>Riga</a:t>
            </a:r>
            <a:r>
              <a:rPr lang="lv-LV" dirty="0"/>
              <a:t> (50 m), 30 </a:t>
            </a:r>
            <a:r>
              <a:rPr lang="lv-LV" dirty="0" err="1"/>
              <a:t>year</a:t>
            </a:r>
            <a:r>
              <a:rPr lang="lv-LV" dirty="0"/>
              <a:t> </a:t>
            </a:r>
            <a:r>
              <a:rPr lang="lv-LV" dirty="0" err="1"/>
              <a:t>period</a:t>
            </a:r>
            <a:r>
              <a:rPr lang="lv-LV" dirty="0"/>
              <a:t>, </a:t>
            </a:r>
            <a:r>
              <a:rPr lang="lv-LV" dirty="0" err="1"/>
              <a:t>daily</a:t>
            </a:r>
            <a:r>
              <a:rPr lang="lv-LV" dirty="0"/>
              <a:t> </a:t>
            </a:r>
            <a:r>
              <a:rPr lang="lv-LV" dirty="0" err="1"/>
              <a:t>output</a:t>
            </a:r>
            <a:r>
              <a:rPr lang="lv-LV" dirty="0"/>
              <a:t> </a:t>
            </a:r>
            <a:r>
              <a:rPr lang="lv-LV" dirty="0" err="1"/>
              <a:t>data</a:t>
            </a:r>
            <a:r>
              <a:rPr lang="lv-LV" dirty="0"/>
              <a:t> – </a:t>
            </a:r>
            <a:r>
              <a:rPr lang="lv-LV" dirty="0" err="1"/>
              <a:t>water</a:t>
            </a:r>
            <a:r>
              <a:rPr lang="lv-LV" dirty="0"/>
              <a:t> </a:t>
            </a:r>
            <a:r>
              <a:rPr lang="lv-LV" dirty="0" err="1"/>
              <a:t>temperature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/>
              <a:t>Climate</a:t>
            </a:r>
            <a:r>
              <a:rPr lang="lv-LV" dirty="0" smtClean="0"/>
              <a:t> </a:t>
            </a:r>
            <a:r>
              <a:rPr lang="lv-LV" dirty="0" err="1" smtClean="0"/>
              <a:t>change</a:t>
            </a:r>
            <a:r>
              <a:rPr lang="lv-LV" dirty="0" smtClean="0"/>
              <a:t> </a:t>
            </a:r>
            <a:r>
              <a:rPr lang="lv-LV" dirty="0" err="1" smtClean="0"/>
              <a:t>scenario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457200" y="274638"/>
            <a:ext cx="7859713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lv-LV" sz="2400" b="1">
                <a:solidFill>
                  <a:schemeClr val="tx2"/>
                </a:solidFill>
              </a:rPr>
              <a:t>Physical model results – I</a:t>
            </a:r>
            <a:br>
              <a:rPr lang="lv-LV" sz="2400" b="1">
                <a:solidFill>
                  <a:schemeClr val="tx2"/>
                </a:solidFill>
              </a:rPr>
            </a:br>
            <a:r>
              <a:rPr lang="lv-LV" b="1">
                <a:solidFill>
                  <a:schemeClr val="tx2"/>
                </a:solidFill>
              </a:rPr>
              <a:t>(mean temperature distribution over depth)</a:t>
            </a:r>
          </a:p>
        </p:txBody>
      </p:sp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96975"/>
            <a:ext cx="8964613" cy="549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5429256" y="3714752"/>
            <a:ext cx="3135341" cy="646331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lv-LV" sz="1800" dirty="0"/>
              <a:t>T </a:t>
            </a:r>
            <a:r>
              <a:rPr lang="lv-LV" sz="1800" dirty="0" err="1"/>
              <a:t>increase</a:t>
            </a:r>
            <a:r>
              <a:rPr lang="lv-LV" sz="1800" dirty="0"/>
              <a:t> </a:t>
            </a:r>
            <a:r>
              <a:rPr lang="lv-LV" sz="1800" dirty="0" err="1"/>
              <a:t>by</a:t>
            </a:r>
            <a:r>
              <a:rPr lang="lv-LV" sz="1800" dirty="0"/>
              <a:t> 1,5 (</a:t>
            </a:r>
            <a:r>
              <a:rPr lang="lv-LV" sz="1800" dirty="0" err="1"/>
              <a:t>bottom</a:t>
            </a:r>
            <a:r>
              <a:rPr lang="lv-LV" sz="1800" dirty="0"/>
              <a:t>) to 3 (</a:t>
            </a:r>
            <a:r>
              <a:rPr lang="lv-LV" sz="1800" dirty="0" err="1"/>
              <a:t>surface</a:t>
            </a:r>
            <a:r>
              <a:rPr lang="lv-LV" sz="1800" dirty="0"/>
              <a:t>) </a:t>
            </a:r>
            <a:r>
              <a:rPr lang="lv-LV" sz="1800" dirty="0" err="1"/>
              <a:t>degrees</a:t>
            </a:r>
            <a:endParaRPr lang="lv-LV" sz="1800" dirty="0"/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3428992" y="1142984"/>
            <a:ext cx="4752975" cy="369332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lv-LV" sz="1800" dirty="0" err="1"/>
              <a:t>Surface</a:t>
            </a:r>
            <a:r>
              <a:rPr lang="lv-LV" sz="1800" dirty="0"/>
              <a:t> T </a:t>
            </a:r>
            <a:r>
              <a:rPr lang="lv-LV" sz="1800" dirty="0" err="1"/>
              <a:t>increase</a:t>
            </a:r>
            <a:r>
              <a:rPr lang="lv-LV" sz="1800" dirty="0"/>
              <a:t> </a:t>
            </a:r>
            <a:r>
              <a:rPr lang="lv-LV" sz="1800" dirty="0" err="1"/>
              <a:t>close</a:t>
            </a:r>
            <a:r>
              <a:rPr lang="lv-LV" sz="1800" dirty="0"/>
              <a:t> to </a:t>
            </a:r>
            <a:r>
              <a:rPr lang="lv-LV" sz="1800" dirty="0" err="1"/>
              <a:t>air</a:t>
            </a:r>
            <a:r>
              <a:rPr lang="lv-LV" sz="1800" dirty="0"/>
              <a:t> T </a:t>
            </a:r>
            <a:r>
              <a:rPr lang="lv-LV" sz="1800" dirty="0" err="1"/>
              <a:t>increase</a:t>
            </a:r>
            <a:endParaRPr lang="lv-LV" sz="1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animBg="1"/>
      <p:bldP spid="92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457200" y="274638"/>
            <a:ext cx="7859713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lv-LV" sz="2400" b="1">
                <a:solidFill>
                  <a:schemeClr val="tx2"/>
                </a:solidFill>
              </a:rPr>
              <a:t>Physical model results – II</a:t>
            </a:r>
            <a:br>
              <a:rPr lang="lv-LV" sz="2400" b="1">
                <a:solidFill>
                  <a:schemeClr val="tx2"/>
                </a:solidFill>
              </a:rPr>
            </a:br>
            <a:r>
              <a:rPr lang="lv-LV" b="1">
                <a:solidFill>
                  <a:schemeClr val="tx2"/>
                </a:solidFill>
              </a:rPr>
              <a:t>(mean daily pycnocline depth and its variation)</a:t>
            </a:r>
          </a:p>
        </p:txBody>
      </p:sp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412875"/>
            <a:ext cx="8893175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1979613" y="5013325"/>
            <a:ext cx="2232025" cy="707886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lv-LV" sz="2000" dirty="0" err="1"/>
              <a:t>Pycnocline</a:t>
            </a:r>
            <a:r>
              <a:rPr lang="lv-LV" sz="2000" dirty="0"/>
              <a:t> </a:t>
            </a:r>
            <a:r>
              <a:rPr lang="lv-LV" sz="2000" dirty="0" err="1"/>
              <a:t>develops</a:t>
            </a:r>
            <a:r>
              <a:rPr lang="lv-LV" sz="2000" dirty="0"/>
              <a:t> </a:t>
            </a:r>
            <a:r>
              <a:rPr lang="lv-LV" sz="2000" dirty="0" err="1"/>
              <a:t>earlier</a:t>
            </a:r>
            <a:r>
              <a:rPr lang="lv-LV" sz="2000" dirty="0"/>
              <a:t>...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6948488" y="2205038"/>
            <a:ext cx="1873250" cy="707886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lv-LV" sz="2000" dirty="0"/>
              <a:t>... </a:t>
            </a:r>
            <a:r>
              <a:rPr lang="lv-LV" sz="2000" dirty="0" err="1"/>
              <a:t>stratification</a:t>
            </a:r>
            <a:r>
              <a:rPr lang="lv-LV" sz="2000" dirty="0"/>
              <a:t> </a:t>
            </a:r>
            <a:r>
              <a:rPr lang="lv-LV" sz="2000" dirty="0" err="1"/>
              <a:t>lasts</a:t>
            </a:r>
            <a:r>
              <a:rPr lang="lv-LV" sz="2000" dirty="0"/>
              <a:t> </a:t>
            </a:r>
            <a:r>
              <a:rPr lang="lv-LV" sz="2000" dirty="0" err="1"/>
              <a:t>longer</a:t>
            </a:r>
            <a:endParaRPr lang="lv-LV" sz="2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 animBg="1"/>
      <p:bldP spid="1024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457200" y="274638"/>
            <a:ext cx="7859713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lv-LV" sz="2400" b="1">
                <a:solidFill>
                  <a:schemeClr val="tx2"/>
                </a:solidFill>
              </a:rPr>
              <a:t>Physical model results – III</a:t>
            </a:r>
            <a:br>
              <a:rPr lang="lv-LV" sz="2400" b="1">
                <a:solidFill>
                  <a:schemeClr val="tx2"/>
                </a:solidFill>
              </a:rPr>
            </a:br>
            <a:r>
              <a:rPr lang="lv-LV" b="1">
                <a:solidFill>
                  <a:schemeClr val="tx2"/>
                </a:solidFill>
              </a:rPr>
              <a:t>(mean time-depth plots of temperature)</a:t>
            </a:r>
          </a:p>
        </p:txBody>
      </p:sp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2"/>
          <a:srcRect t="6557" b="8197"/>
          <a:stretch>
            <a:fillRect/>
          </a:stretch>
        </p:blipFill>
        <p:spPr bwMode="auto">
          <a:xfrm>
            <a:off x="3867150" y="3390900"/>
            <a:ext cx="5276850" cy="346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3"/>
          <a:srcRect t="7962" b="10539"/>
          <a:stretch>
            <a:fillRect/>
          </a:stretch>
        </p:blipFill>
        <p:spPr bwMode="auto">
          <a:xfrm>
            <a:off x="0" y="1000108"/>
            <a:ext cx="5276850" cy="331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5003800" y="1196975"/>
            <a:ext cx="1944688" cy="707886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lv-LV" sz="2000" dirty="0" err="1"/>
              <a:t>Contemporary</a:t>
            </a:r>
            <a:r>
              <a:rPr lang="lv-LV" sz="2000" dirty="0"/>
              <a:t> </a:t>
            </a:r>
            <a:r>
              <a:rPr lang="lv-LV" sz="2000" dirty="0" err="1"/>
              <a:t>climate</a:t>
            </a:r>
            <a:endParaRPr lang="lv-LV" sz="2000" dirty="0"/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6156325" y="2781300"/>
            <a:ext cx="1944688" cy="707886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lv-LV" sz="2000" dirty="0" err="1"/>
              <a:t>Climate</a:t>
            </a:r>
            <a:r>
              <a:rPr lang="lv-LV" sz="2000" dirty="0"/>
              <a:t> </a:t>
            </a:r>
            <a:r>
              <a:rPr lang="lv-LV" sz="2000" dirty="0" err="1"/>
              <a:t>change</a:t>
            </a:r>
            <a:r>
              <a:rPr lang="lv-LV" sz="2000" dirty="0"/>
              <a:t> </a:t>
            </a:r>
            <a:r>
              <a:rPr lang="lv-LV" sz="2000" dirty="0" err="1" smtClean="0"/>
              <a:t>scenario</a:t>
            </a:r>
            <a:r>
              <a:rPr lang="lv-LV" sz="2000" dirty="0" smtClean="0"/>
              <a:t> </a:t>
            </a:r>
            <a:r>
              <a:rPr lang="lv-LV" sz="2000" dirty="0"/>
              <a:t>A2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4802</TotalTime>
  <Words>432</Words>
  <Application>Microsoft Office PowerPoint</Application>
  <PresentationFormat>On-screen Show (4:3)</PresentationFormat>
  <Paragraphs>88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Future climate scenarios for phosphorus and nitrogen dynamics in the Gulf of Riga</vt:lpstr>
      <vt:lpstr>Gulf of Riga characteristics</vt:lpstr>
      <vt:lpstr>Mean temperature (period 1973-2008)</vt:lpstr>
      <vt:lpstr>Mean oxygen (period 1973-2008) </vt:lpstr>
      <vt:lpstr>Model setup</vt:lpstr>
      <vt:lpstr>Climate change scenario</vt:lpstr>
      <vt:lpstr>Slide 7</vt:lpstr>
      <vt:lpstr>Slide 8</vt:lpstr>
      <vt:lpstr>Slide 9</vt:lpstr>
      <vt:lpstr>Vertical water exchange</vt:lpstr>
      <vt:lpstr>Demersal oxygen – GR mean </vt:lpstr>
      <vt:lpstr>Species succession</vt:lpstr>
      <vt:lpstr>Species succession</vt:lpstr>
      <vt:lpstr>Species succession</vt:lpstr>
      <vt:lpstr>Pelagic nutrients</vt:lpstr>
      <vt:lpstr>Demersal nutrients</vt:lpstr>
      <vt:lpstr>Vertical nutrient flux</vt:lpstr>
      <vt:lpstr>Nutrient regeneration</vt:lpstr>
      <vt:lpstr>Denitrification</vt:lpstr>
      <vt:lpstr>Nitrate uptake/release (oxygen control)</vt:lpstr>
      <vt:lpstr>Ammonium versus nitraterelease</vt:lpstr>
      <vt:lpstr>Mean nitrate (period 1973-2008)</vt:lpstr>
      <vt:lpstr>Conclusions</vt:lpstr>
    </vt:vector>
  </TitlesOfParts>
  <Company>LU HEI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VPP DP 5 2006/2007 gadu mijas prezentācija</dc:title>
  <dc:creator>juris</dc:creator>
  <cp:lastModifiedBy>juris</cp:lastModifiedBy>
  <cp:revision>118</cp:revision>
  <dcterms:created xsi:type="dcterms:W3CDTF">2006-12-27T11:41:13Z</dcterms:created>
  <dcterms:modified xsi:type="dcterms:W3CDTF">2009-11-16T08:30:51Z</dcterms:modified>
</cp:coreProperties>
</file>